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-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A502-6A07-4017-A8F6-F6DF20654024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E38B-E3EE-4A72-A03F-B9B5E84E4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56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1E38B-E3EE-4A72-A03F-B9B5E84E484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09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8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65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443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4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83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28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28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724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3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9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8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22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1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10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7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402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BDAB-AF48-9955-7711-01EB3701A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4: Machine Learning model &amp;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BF3B0-3691-1B52-013E-C9F9F1112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Group5: Patrick Yau &amp; Sharanjit Singh</a:t>
            </a:r>
          </a:p>
        </p:txBody>
      </p:sp>
    </p:spTree>
    <p:extLst>
      <p:ext uri="{BB962C8B-B14F-4D97-AF65-F5344CB8AC3E}">
        <p14:creationId xmlns:p14="http://schemas.microsoft.com/office/powerpoint/2010/main" val="173449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8E53-6D1D-CDE8-6D84-C83F7DBA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349"/>
          </a:xfrm>
        </p:spPr>
        <p:txBody>
          <a:bodyPr>
            <a:normAutofit fontScale="90000"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CA" sz="27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Predicting Accident Severity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Model: </a:t>
            </a:r>
            <a:r>
              <a:rPr lang="en-C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Type: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Classification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Models: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Scikit-learn (Random Forest</a:t>
            </a:r>
            <a:r>
              <a:rPr lang="en-C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 Boosting &amp;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XGBoost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41B74-196A-F8E8-F5DB-E2EEC61F65EB}"/>
              </a:ext>
            </a:extLst>
          </p:cNvPr>
          <p:cNvSpPr txBox="1"/>
          <p:nvPr/>
        </p:nvSpPr>
        <p:spPr>
          <a:xfrm>
            <a:off x="8560527" y="1785257"/>
            <a:ext cx="30432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Random Forest slightly struggles with false negatives but still detects some Severe accidents correctly.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Gradient Boosting almost never predicts Severe accidents correctly, leading to high false negatives (Severe misclassified as Slight).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If Severe accident detection is important, Random Forest might be the better choice, but if Slight accident classification is the priority, Gradient Boosting performs better.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258694-2997-B2DA-B73E-3E190776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89" y="1891018"/>
            <a:ext cx="7286410" cy="30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10D1-74A2-8A32-5E10-8A833050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90866"/>
          </a:xfrm>
        </p:spPr>
        <p:txBody>
          <a:bodyPr/>
          <a:lstStyle/>
          <a:p>
            <a:pPr>
              <a:buNone/>
            </a:pPr>
            <a:r>
              <a:rPr lang="en-CA" sz="20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 </a:t>
            </a:r>
            <a:r>
              <a:rPr lang="en-CA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model:</a:t>
            </a:r>
            <a:br>
              <a:rPr lang="en-US" sz="900" b="1" dirty="0"/>
            </a:br>
            <a:r>
              <a:rPr lang="en-US" sz="1200" b="1" dirty="0"/>
              <a:t>🔹 Balance Classes: Since the model is struggling with Serious/Fatal accidents, it may be biased toward Slight accidents (class imbalance). Using SMOTE (Synthetic Minority Over-sampling Technique):</a:t>
            </a:r>
            <a:br>
              <a:rPr lang="en-US" sz="1200" b="1" dirty="0"/>
            </a:br>
            <a:r>
              <a:rPr lang="en-US" sz="1200" b="1" dirty="0"/>
              <a:t>This will increase Serious/Fatal cases synthetically and improve classification</a:t>
            </a:r>
            <a:br>
              <a:rPr lang="en-US" sz="1200" b="1" dirty="0"/>
            </a:br>
            <a:r>
              <a:rPr lang="en-US" sz="1200" b="1" dirty="0"/>
              <a:t>Using another model </a:t>
            </a:r>
            <a:r>
              <a:rPr lang="en-US" sz="1200" b="1" dirty="0" err="1"/>
              <a:t>XGBoost</a:t>
            </a:r>
            <a:r>
              <a:rPr lang="en-US" sz="1200" b="1" dirty="0"/>
              <a:t> as it works well on imbalanced data</a:t>
            </a:r>
            <a:br>
              <a:rPr lang="en-US" sz="1200" b="1" dirty="0"/>
            </a:br>
            <a:br>
              <a:rPr lang="en-US" sz="1200" b="1" dirty="0"/>
            </a:br>
            <a:br>
              <a:rPr lang="en-US" sz="900" b="1" dirty="0"/>
            </a:b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176D5-A694-901A-958F-7CAAA8C4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2" y="1651256"/>
            <a:ext cx="6794449" cy="2859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1247B6-84FE-CA31-B41A-E477332F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985" y="1651256"/>
            <a:ext cx="4412681" cy="28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4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4873-F73E-546F-842F-002A0A99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result between different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B0C84-C3B6-443A-F51C-96B6AAEFA3EC}"/>
              </a:ext>
            </a:extLst>
          </p:cNvPr>
          <p:cNvSpPr txBox="1"/>
          <p:nvPr/>
        </p:nvSpPr>
        <p:spPr>
          <a:xfrm>
            <a:off x="883664" y="5086830"/>
            <a:ext cx="10481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Conclusion: Best Overall Model</a:t>
            </a:r>
          </a:p>
          <a:p>
            <a:r>
              <a:rPr lang="en-US" dirty="0"/>
              <a:t>| ✅ </a:t>
            </a:r>
            <a:r>
              <a:rPr lang="en-US" b="1" dirty="0" err="1"/>
              <a:t>XGBoost</a:t>
            </a:r>
            <a:r>
              <a:rPr lang="en-US" dirty="0"/>
              <a:t> is the best overall model </a:t>
            </a:r>
            <a:r>
              <a:rPr lang="en-US" b="1" dirty="0"/>
              <a:t>as our priority is detecting severe accidents</a:t>
            </a:r>
            <a:r>
              <a:rPr lang="en-US" dirty="0"/>
              <a:t> (highest recall).</a:t>
            </a:r>
            <a:br>
              <a:rPr lang="en-US" dirty="0"/>
            </a:br>
            <a:r>
              <a:rPr lang="en-US" dirty="0"/>
              <a:t>It trades a few more false positives (slight misclassified as severe) to </a:t>
            </a:r>
            <a:r>
              <a:rPr lang="en-US" b="1" dirty="0"/>
              <a:t>catch more actual severe accidents</a:t>
            </a:r>
            <a:r>
              <a:rPr lang="en-US" dirty="0"/>
              <a:t>, which is often a worthwhile tradeoff in safety-critical scenarios.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1A7495-924F-113B-67C9-5F55FD549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64256"/>
              </p:ext>
            </p:extLst>
          </p:nvPr>
        </p:nvGraphicFramePr>
        <p:xfrm>
          <a:off x="235964" y="2128475"/>
          <a:ext cx="5585973" cy="2236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560">
                  <a:extLst>
                    <a:ext uri="{9D8B030D-6E8A-4147-A177-3AD203B41FA5}">
                      <a16:colId xmlns:a16="http://schemas.microsoft.com/office/drawing/2014/main" val="4008794116"/>
                    </a:ext>
                  </a:extLst>
                </a:gridCol>
                <a:gridCol w="636084">
                  <a:extLst>
                    <a:ext uri="{9D8B030D-6E8A-4147-A177-3AD203B41FA5}">
                      <a16:colId xmlns:a16="http://schemas.microsoft.com/office/drawing/2014/main" val="2159622608"/>
                    </a:ext>
                  </a:extLst>
                </a:gridCol>
                <a:gridCol w="717040">
                  <a:extLst>
                    <a:ext uri="{9D8B030D-6E8A-4147-A177-3AD203B41FA5}">
                      <a16:colId xmlns:a16="http://schemas.microsoft.com/office/drawing/2014/main" val="38607228"/>
                    </a:ext>
                  </a:extLst>
                </a:gridCol>
                <a:gridCol w="693910">
                  <a:extLst>
                    <a:ext uri="{9D8B030D-6E8A-4147-A177-3AD203B41FA5}">
                      <a16:colId xmlns:a16="http://schemas.microsoft.com/office/drawing/2014/main" val="1967708128"/>
                    </a:ext>
                  </a:extLst>
                </a:gridCol>
                <a:gridCol w="670779">
                  <a:extLst>
                    <a:ext uri="{9D8B030D-6E8A-4147-A177-3AD203B41FA5}">
                      <a16:colId xmlns:a16="http://schemas.microsoft.com/office/drawing/2014/main" val="804576653"/>
                    </a:ext>
                  </a:extLst>
                </a:gridCol>
                <a:gridCol w="1792600">
                  <a:extLst>
                    <a:ext uri="{9D8B030D-6E8A-4147-A177-3AD203B41FA5}">
                      <a16:colId xmlns:a16="http://schemas.microsoft.com/office/drawing/2014/main" val="548683646"/>
                    </a:ext>
                  </a:extLst>
                </a:gridCol>
              </a:tblGrid>
              <a:tr h="585286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Model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True Slight (TN)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False Severe (FP)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False Slight (FN)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True Severe (TP)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Key Insight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7501051"/>
                  </a:ext>
                </a:extLst>
              </a:tr>
              <a:tr h="53274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Random Forest (SMOTE)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12,318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4,762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1,876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1,044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Good at detecting slight cases, lower recall for severe cases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4282052"/>
                  </a:ext>
                </a:extLst>
              </a:tr>
              <a:tr h="585286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Gradient Boosting (SMOTE)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12,607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4,473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1,777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1,143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More balanced performance, slightly improved severe recall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7014882"/>
                  </a:ext>
                </a:extLst>
              </a:tr>
              <a:tr h="53274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XGBoost (Threshold=0.5)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11,760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5,320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1,699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1,221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Best at identifying severe cases, but with more false positives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350455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E35DD2-2E6D-68C5-FA00-4B09DD71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478" y="1771170"/>
            <a:ext cx="4412681" cy="28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6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EB41-1B51-1D03-9C3D-D2F80076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1" y="114621"/>
            <a:ext cx="9404723" cy="594090"/>
          </a:xfrm>
        </p:spPr>
        <p:txBody>
          <a:bodyPr/>
          <a:lstStyle/>
          <a:p>
            <a:r>
              <a:rPr lang="en-CA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Identify High-Risk Accident Zones</a:t>
            </a:r>
            <a:br>
              <a:rPr lang="en-CA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K-means with 4 clusters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1D2BF-E93F-21F8-197F-0E5D245F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1" y="763780"/>
            <a:ext cx="4813511" cy="3170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EE0D5-8477-5B55-51E7-B5A7F9036D6F}"/>
              </a:ext>
            </a:extLst>
          </p:cNvPr>
          <p:cNvSpPr txBox="1"/>
          <p:nvPr/>
        </p:nvSpPr>
        <p:spPr>
          <a:xfrm>
            <a:off x="141331" y="3934226"/>
            <a:ext cx="114615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Accident Hotspot Clusters</a:t>
            </a:r>
            <a:r>
              <a:rPr lang="en-US" dirty="0"/>
              <a:t> scatter plot provides valuable insights into </a:t>
            </a:r>
            <a:r>
              <a:rPr lang="en-US" b="1" dirty="0"/>
              <a:t>high-risk zones</a:t>
            </a:r>
            <a:r>
              <a:rPr lang="en-US" dirty="0"/>
              <a:t> where accidents frequently occur</a:t>
            </a:r>
          </a:p>
          <a:p>
            <a:endParaRPr lang="en-CA" sz="1200" dirty="0"/>
          </a:p>
          <a:p>
            <a:pPr>
              <a:buNone/>
            </a:pPr>
            <a:r>
              <a:rPr lang="en-US" sz="1200" b="1" dirty="0"/>
              <a:t>Interpretation of the Clusters</a:t>
            </a:r>
          </a:p>
          <a:p>
            <a:pPr>
              <a:buNone/>
            </a:pPr>
            <a:r>
              <a:rPr lang="en-US" sz="1200" b="1" dirty="0"/>
              <a:t>✔ Cluster 0 (Red) → This region has high accident density, likely indicating urban congestion, busy intersections, or poor visibility.</a:t>
            </a:r>
            <a:br>
              <a:rPr lang="en-US" sz="1200" b="1" dirty="0"/>
            </a:br>
            <a:r>
              <a:rPr lang="en-US" sz="1200" b="1" dirty="0"/>
              <a:t>✔ Cluster 1 (Blue) → These accidents may be spread across major roads or highways, suggesting speed-related or lane-merging risks.</a:t>
            </a:r>
            <a:br>
              <a:rPr lang="en-US" sz="1200" b="1" dirty="0"/>
            </a:br>
            <a:r>
              <a:rPr lang="en-US" sz="1200" b="1" dirty="0"/>
              <a:t>✔ Cluster 2 (Green) → This cluster might show localized accident hotspots, possibly near residential or commercial areas.</a:t>
            </a:r>
            <a:br>
              <a:rPr lang="en-US" sz="1200" b="1" dirty="0"/>
            </a:br>
            <a:r>
              <a:rPr lang="en-US" sz="1200" b="1" dirty="0"/>
              <a:t>✔ Cluster 3 (Purple) → Typically found in less densely populated regions, meaning accidents here may be influenced by weather conditions or rural road designs.</a:t>
            </a:r>
          </a:p>
          <a:p>
            <a:pPr>
              <a:buNone/>
            </a:pPr>
            <a:endParaRPr lang="en-CA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BE931-E2CB-2CB1-94EF-BFB3B97E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70" y="763781"/>
            <a:ext cx="4899733" cy="31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B31C-EBEE-4C69-B8B2-F870D5A4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(a)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Unsupervised learning:</a:t>
            </a:r>
            <a:b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High-Risk Accident Zones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Type: Clustering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Models: DBSCAN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00FAE-143D-0083-1B16-689A67D98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705" y="1853248"/>
            <a:ext cx="5600426" cy="4817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FC3E6-5E26-7444-649A-6992BEEE84C9}"/>
              </a:ext>
            </a:extLst>
          </p:cNvPr>
          <p:cNvSpPr txBox="1"/>
          <p:nvPr/>
        </p:nvSpPr>
        <p:spPr>
          <a:xfrm>
            <a:off x="7212439" y="1834153"/>
            <a:ext cx="416209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 Selection</a:t>
            </a:r>
          </a:p>
          <a:p>
            <a:r>
              <a:rPr lang="en-US" dirty="0"/>
              <a:t>- Used Latitude &amp; Longitude for spatial clustering</a:t>
            </a:r>
          </a:p>
          <a:p>
            <a:endParaRPr lang="en-CA" dirty="0"/>
          </a:p>
          <a:p>
            <a:pPr marL="0" marR="0">
              <a:buNone/>
            </a:pP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Result: 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This Signifies:</a:t>
            </a:r>
            <a:endParaRPr lang="en-CA" sz="16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Identifying High-Risk Zones: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clusters highlight areas with frequent accidents, helping pinpoint locations needing better safety measures.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&amp; Urban Planning Insights</a:t>
            </a:r>
            <a:r>
              <a:rPr lang="en-C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can assist city planners in making informed decisions about road improvements, traffic regulations, or infrastructure changes.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 Pattern Analysis: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examining severity, time of day, and other factors within clusters, authorities can implement targeted interventions for accident prevention.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57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DD5-7C0E-A8CB-B554-74B57745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 (b) Unsupervised learning</a:t>
            </a:r>
            <a:b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Overlaying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Accident Severity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onto the cluster map will help prioritize high-risk zones</a:t>
            </a:r>
            <a:b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ABC9-11DF-C3D0-1B3A-BD5205D942FC}"/>
              </a:ext>
            </a:extLst>
          </p:cNvPr>
          <p:cNvSpPr txBox="1"/>
          <p:nvPr/>
        </p:nvSpPr>
        <p:spPr>
          <a:xfrm>
            <a:off x="7001691" y="1853248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576988-A123-73D2-BA1A-3068D27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" y="1504031"/>
            <a:ext cx="6087293" cy="3849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8BC21-2514-3EB9-AE53-9E7650273282}"/>
              </a:ext>
            </a:extLst>
          </p:cNvPr>
          <p:cNvSpPr txBox="1"/>
          <p:nvPr/>
        </p:nvSpPr>
        <p:spPr>
          <a:xfrm>
            <a:off x="6738662" y="1740488"/>
            <a:ext cx="54533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DBSCAN</a:t>
            </a:r>
            <a:r>
              <a:rPr lang="en-US" sz="1800" dirty="0"/>
              <a:t>, which detects clusters based 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Visualize clusters with severity-based color coding including filtered Fatal &amp; Serious accidents, cluster identification, and  interactive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Extracts relevant accident data (latitude, longitude, severity).</a:t>
            </a:r>
          </a:p>
          <a:p>
            <a:br>
              <a:rPr lang="en-US" sz="1800" dirty="0"/>
            </a:br>
            <a:r>
              <a:rPr lang="en-C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C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analyzing patterns &amp; identifying existing high-risk zones.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54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</TotalTime>
  <Words>644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Project 4: Machine Learning model &amp; visualizations</vt:lpstr>
      <vt:lpstr>1. Predicting Accident Severity  Model: ML Type: Classification Models: Scikit-learn (Random Forest, Gradient Boosting &amp; XGBoost) </vt:lpstr>
      <vt:lpstr>Improvement to model: 🔹 Balance Classes: Since the model is struggling with Serious/Fatal accidents, it may be biased toward Slight accidents (class imbalance). Using SMOTE (Synthetic Minority Over-sampling Technique): This will increase Serious/Fatal cases synthetically and improve classification Using another model XGBoost as it works well on imbalanced data    </vt:lpstr>
      <vt:lpstr>Comparison result between different models</vt:lpstr>
      <vt:lpstr>2. Identify High-Risk Accident Zones Using K-means with 4 clusters </vt:lpstr>
      <vt:lpstr>2 (a) Unsupervised learning: Identify High-Risk Accident Zones ML Type: Clustering Models: DBSCAN </vt:lpstr>
      <vt:lpstr>2 (b) Unsupervised learning  Overlaying Accident Severity onto the cluster map will help prioritize high-risk zones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Sharanjit Singh</dc:creator>
  <cp:lastModifiedBy>Sharanjit Singh</cp:lastModifiedBy>
  <cp:revision>29</cp:revision>
  <dcterms:created xsi:type="dcterms:W3CDTF">2025-06-03T20:24:06Z</dcterms:created>
  <dcterms:modified xsi:type="dcterms:W3CDTF">2025-06-04T07:31:54Z</dcterms:modified>
</cp:coreProperties>
</file>