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1A502-6A07-4017-A8F6-F6DF20654024}" type="datetimeFigureOut">
              <a:rPr lang="en-CA" smtClean="0"/>
              <a:t>2025-06-03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1E38B-E3EE-4A72-A03F-B9B5E84E48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7566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1E38B-E3EE-4A72-A03F-B9B5E84E4841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8099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AB16-E82F-4AE5-821A-F6C0A711B4F5}" type="datetimeFigureOut">
              <a:rPr lang="en-CA" smtClean="0"/>
              <a:t>2025-06-03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1893-F1C4-4A40-8B9F-314115F844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4830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AB16-E82F-4AE5-821A-F6C0A711B4F5}" type="datetimeFigureOut">
              <a:rPr lang="en-CA" smtClean="0"/>
              <a:t>2025-06-03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1893-F1C4-4A40-8B9F-314115F844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7659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AB16-E82F-4AE5-821A-F6C0A711B4F5}" type="datetimeFigureOut">
              <a:rPr lang="en-CA" smtClean="0"/>
              <a:t>2025-06-03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1893-F1C4-4A40-8B9F-314115F844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5443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AB16-E82F-4AE5-821A-F6C0A711B4F5}" type="datetimeFigureOut">
              <a:rPr lang="en-CA" smtClean="0"/>
              <a:t>2025-06-03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1893-F1C4-4A40-8B9F-314115F8449A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444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AB16-E82F-4AE5-821A-F6C0A711B4F5}" type="datetimeFigureOut">
              <a:rPr lang="en-CA" smtClean="0"/>
              <a:t>2025-06-03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1893-F1C4-4A40-8B9F-314115F844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7836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AB16-E82F-4AE5-821A-F6C0A711B4F5}" type="datetimeFigureOut">
              <a:rPr lang="en-CA" smtClean="0"/>
              <a:t>2025-06-03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1893-F1C4-4A40-8B9F-314115F844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9289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AB16-E82F-4AE5-821A-F6C0A711B4F5}" type="datetimeFigureOut">
              <a:rPr lang="en-CA" smtClean="0"/>
              <a:t>2025-06-03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1893-F1C4-4A40-8B9F-314115F844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5287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AB16-E82F-4AE5-821A-F6C0A711B4F5}" type="datetimeFigureOut">
              <a:rPr lang="en-CA" smtClean="0"/>
              <a:t>2025-06-03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1893-F1C4-4A40-8B9F-314115F844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27249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AB16-E82F-4AE5-821A-F6C0A711B4F5}" type="datetimeFigureOut">
              <a:rPr lang="en-CA" smtClean="0"/>
              <a:t>2025-06-03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1893-F1C4-4A40-8B9F-314115F844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2344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AB16-E82F-4AE5-821A-F6C0A711B4F5}" type="datetimeFigureOut">
              <a:rPr lang="en-CA" smtClean="0"/>
              <a:t>2025-06-03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1893-F1C4-4A40-8B9F-314115F844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3969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AB16-E82F-4AE5-821A-F6C0A711B4F5}" type="datetimeFigureOut">
              <a:rPr lang="en-CA" smtClean="0"/>
              <a:t>2025-06-03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1893-F1C4-4A40-8B9F-314115F844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586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AB16-E82F-4AE5-821A-F6C0A711B4F5}" type="datetimeFigureOut">
              <a:rPr lang="en-CA" smtClean="0"/>
              <a:t>2025-06-03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1893-F1C4-4A40-8B9F-314115F844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2222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AB16-E82F-4AE5-821A-F6C0A711B4F5}" type="datetimeFigureOut">
              <a:rPr lang="en-CA" smtClean="0"/>
              <a:t>2025-06-03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1893-F1C4-4A40-8B9F-314115F844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2171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AB16-E82F-4AE5-821A-F6C0A711B4F5}" type="datetimeFigureOut">
              <a:rPr lang="en-CA" smtClean="0"/>
              <a:t>2025-06-03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1893-F1C4-4A40-8B9F-314115F844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88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AB16-E82F-4AE5-821A-F6C0A711B4F5}" type="datetimeFigureOut">
              <a:rPr lang="en-CA" smtClean="0"/>
              <a:t>2025-06-03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1893-F1C4-4A40-8B9F-314115F844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113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AB16-E82F-4AE5-821A-F6C0A711B4F5}" type="datetimeFigureOut">
              <a:rPr lang="en-CA" smtClean="0"/>
              <a:t>2025-06-03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1893-F1C4-4A40-8B9F-314115F844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9109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AB16-E82F-4AE5-821A-F6C0A711B4F5}" type="datetimeFigureOut">
              <a:rPr lang="en-CA" smtClean="0"/>
              <a:t>2025-06-03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1893-F1C4-4A40-8B9F-314115F844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1715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73AB16-E82F-4AE5-821A-F6C0A711B4F5}" type="datetimeFigureOut">
              <a:rPr lang="en-CA" smtClean="0"/>
              <a:t>2025-06-03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71893-F1C4-4A40-8B9F-314115F844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94020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  <p:sldLayoutId id="2147483935" r:id="rId15"/>
    <p:sldLayoutId id="2147483936" r:id="rId16"/>
    <p:sldLayoutId id="21474839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9BDAB-AF48-9955-7711-01EB3701AF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Project 4: Machine Learning model &amp; visualizations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DBF3B0-3691-1B52-013E-C9F9F11125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Group5: Patrick Yau &amp; Sharanjit Singh</a:t>
            </a:r>
          </a:p>
        </p:txBody>
      </p:sp>
    </p:spTree>
    <p:extLst>
      <p:ext uri="{BB962C8B-B14F-4D97-AF65-F5344CB8AC3E}">
        <p14:creationId xmlns:p14="http://schemas.microsoft.com/office/powerpoint/2010/main" val="1734491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F8E53-6D1D-CDE8-6D84-C83F7DBAF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7349"/>
          </a:xfrm>
        </p:spPr>
        <p:txBody>
          <a:bodyPr>
            <a:normAutofit fontScale="90000"/>
          </a:bodyPr>
          <a:lstStyle/>
          <a:p>
            <a:pPr marR="0" lvl="0">
              <a:buSzPts val="1000"/>
              <a:tabLst>
                <a:tab pos="457200" algn="l"/>
              </a:tabLst>
            </a:pPr>
            <a:r>
              <a:rPr lang="en-CA" sz="27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Predicting Accident Severity</a:t>
            </a:r>
            <a:br>
              <a:rPr lang="en-C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C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C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Model: </a:t>
            </a:r>
            <a:r>
              <a:rPr lang="en-CA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ML Type:</a:t>
            </a:r>
            <a:r>
              <a:rPr lang="en-C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Classification</a:t>
            </a:r>
            <a:br>
              <a:rPr lang="en-C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CA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Models:</a:t>
            </a:r>
            <a:r>
              <a:rPr lang="en-C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Scikit-learn (Random Forest)</a:t>
            </a:r>
            <a:br>
              <a:rPr lang="en-C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58D9C5-8999-C88D-97C6-EC518295B3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1606" y="2256382"/>
            <a:ext cx="5245396" cy="38814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141B74-196A-F8E8-F5DB-E2EEC61F65EB}"/>
              </a:ext>
            </a:extLst>
          </p:cNvPr>
          <p:cNvSpPr txBox="1"/>
          <p:nvPr/>
        </p:nvSpPr>
        <p:spPr>
          <a:xfrm>
            <a:off x="6096000" y="2063931"/>
            <a:ext cx="56723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Fatal accidents are often misclassified as Serious or Slight, leading to underestimation of severity.</a:t>
            </a:r>
          </a:p>
          <a:p>
            <a:r>
              <a:rPr lang="en-US" dirty="0"/>
              <a:t>- Serious accidents are frequently misclassified as Slight, reducing the model’s ability to differentiate between higher-risk scenarios.</a:t>
            </a:r>
          </a:p>
          <a:p>
            <a:r>
              <a:rPr lang="en-US" dirty="0"/>
              <a:t>- Slight accidents are predicted well overall, but there's occasional misclassification into Fatal or Serious.</a:t>
            </a:r>
          </a:p>
        </p:txBody>
      </p:sp>
    </p:spTree>
    <p:extLst>
      <p:ext uri="{BB962C8B-B14F-4D97-AF65-F5344CB8AC3E}">
        <p14:creationId xmlns:p14="http://schemas.microsoft.com/office/powerpoint/2010/main" val="3555615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210D1-74A2-8A32-5E10-8A8330508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1994"/>
          </a:xfrm>
        </p:spPr>
        <p:txBody>
          <a:bodyPr/>
          <a:lstStyle/>
          <a:p>
            <a:r>
              <a:rPr lang="en-CA" sz="20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Improvement </a:t>
            </a:r>
            <a:r>
              <a:rPr lang="en-CA" sz="2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to model: </a:t>
            </a:r>
            <a:r>
              <a:rPr lang="en-CA" sz="20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Switching to Balanced Random Forest</a:t>
            </a:r>
            <a:br>
              <a:rPr lang="en-C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2F551-9F31-AA6D-59F4-3808EB665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Balanced Random Forest enhances standard Random Forest by adjusting tree weights to improve minority class prediction. This helps the model better distinguish Fatal and Serious cases without overfitting</a:t>
            </a:r>
          </a:p>
          <a:p>
            <a:endParaRPr lang="en-C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b="1" dirty="0"/>
              <a:t>Why This Works Best:</a:t>
            </a:r>
          </a:p>
          <a:p>
            <a:r>
              <a:rPr lang="en-US" b="1" dirty="0"/>
              <a:t>Handles imbalanced classes well</a:t>
            </a:r>
            <a:br>
              <a:rPr lang="en-US" b="1" dirty="0"/>
            </a:br>
            <a:r>
              <a:rPr lang="en-US" b="1" dirty="0"/>
              <a:t>Improves precision for Fatal and Serious cases</a:t>
            </a:r>
            <a:br>
              <a:rPr lang="en-US" b="1" dirty="0"/>
            </a:br>
            <a:r>
              <a:rPr lang="en-US" b="1" dirty="0"/>
              <a:t>Optimized hyperparameters via </a:t>
            </a:r>
            <a:r>
              <a:rPr lang="en-US" b="1" dirty="0" err="1"/>
              <a:t>GridSearchCV</a:t>
            </a:r>
            <a:r>
              <a:rPr lang="en-US" b="1" dirty="0"/>
              <a:t> for better tuning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33940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18D8E-9DF2-2D73-BB28-1403AD042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A2C13-8C15-A5B6-F5FC-7EF62F479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What to Expect</a:t>
            </a:r>
          </a:p>
          <a:p>
            <a:r>
              <a:rPr lang="en-US" b="1" dirty="0"/>
              <a:t>✅ Improved accuracy in Fatal &amp; Serious cases</a:t>
            </a:r>
            <a:br>
              <a:rPr lang="en-US" b="1" dirty="0"/>
            </a:br>
            <a:r>
              <a:rPr lang="en-US" b="1" dirty="0"/>
              <a:t>✅ Reduced misclassification between Serious &amp; Slight</a:t>
            </a:r>
            <a:br>
              <a:rPr lang="en-US" b="1" dirty="0"/>
            </a:br>
            <a:r>
              <a:rPr lang="en-US" b="1" dirty="0"/>
              <a:t>✅ Better recall &amp; precision for underrepresented accident severities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4419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4B31C-EBEE-4C69-B8B2-F870D5A46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(a) </a:t>
            </a:r>
            <a:r>
              <a:rPr 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Unsupervised learning:</a:t>
            </a:r>
            <a:br>
              <a:rPr 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High-Risk Accident Zones</a:t>
            </a:r>
            <a:b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ML Type: Clustering</a:t>
            </a:r>
            <a:b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Models: DBSCAN</a:t>
            </a:r>
            <a:b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700FAE-143D-0083-1B16-689A67D986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705" y="1853248"/>
            <a:ext cx="5600426" cy="48175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6FC3E6-5E26-7444-649A-6992BEEE84C9}"/>
              </a:ext>
            </a:extLst>
          </p:cNvPr>
          <p:cNvSpPr txBox="1"/>
          <p:nvPr/>
        </p:nvSpPr>
        <p:spPr>
          <a:xfrm>
            <a:off x="7212439" y="1834153"/>
            <a:ext cx="4162098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Feature Selection</a:t>
            </a:r>
          </a:p>
          <a:p>
            <a:r>
              <a:rPr lang="en-US" dirty="0"/>
              <a:t>- Used Latitude &amp; Longitude for spatial clustering</a:t>
            </a:r>
          </a:p>
          <a:p>
            <a:endParaRPr lang="en-CA" dirty="0"/>
          </a:p>
          <a:p>
            <a:pPr marL="0" marR="0">
              <a:buNone/>
            </a:pPr>
            <a:r>
              <a:rPr lang="en-CA" sz="1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Result: </a:t>
            </a:r>
            <a:r>
              <a:rPr lang="en-CA" sz="16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 This Signifies:</a:t>
            </a:r>
            <a:endParaRPr lang="en-CA" sz="1600" dirty="0">
              <a:solidFill>
                <a:schemeClr val="accent3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6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Identifying High-Risk Zones:</a:t>
            </a:r>
            <a:r>
              <a:rPr lang="en-CA" sz="16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C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clusters highlight areas with frequent accidents, helping pinpoint locations needing better safety measures.</a:t>
            </a: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6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Traffic &amp; Urban Planning Insights</a:t>
            </a:r>
            <a:r>
              <a:rPr lang="en-CA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C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This can assist city planners in making informed decisions about road improvements, traffic regulations, or infrastructure changes.</a:t>
            </a: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6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Accident Pattern Analysis:</a:t>
            </a:r>
            <a:r>
              <a:rPr lang="en-CA" sz="16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C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 examining severity, time of day, and other factors within clusters, authorities can implement targeted interventions for accident prevention.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5572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F4DD5-7C0E-A8CB-B554-74B577455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49362"/>
          </a:xfrm>
        </p:spPr>
        <p:txBody>
          <a:bodyPr/>
          <a:lstStyle/>
          <a:p>
            <a:r>
              <a:rPr 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 (b) Unsupervised learning</a:t>
            </a:r>
            <a:b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b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Overlaying </a:t>
            </a:r>
            <a:r>
              <a:rPr 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Accident Severity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onto the cluster map will help prioritize high-risk zones</a:t>
            </a:r>
            <a:b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br>
              <a:rPr lang="en-C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1600" dirty="0"/>
            </a:br>
            <a:br>
              <a:rPr lang="en-US" sz="1600" dirty="0"/>
            </a:br>
            <a:br>
              <a:rPr lang="en-US" dirty="0"/>
            </a:br>
            <a:br>
              <a:rPr lang="en-US" dirty="0"/>
            </a:b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15ABC9-11DF-C3D0-1B3A-BD5205D942FC}"/>
              </a:ext>
            </a:extLst>
          </p:cNvPr>
          <p:cNvSpPr txBox="1"/>
          <p:nvPr/>
        </p:nvSpPr>
        <p:spPr>
          <a:xfrm>
            <a:off x="7001691" y="1853248"/>
            <a:ext cx="414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576988-A123-73D2-BA1A-3068D2714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44" y="1504031"/>
            <a:ext cx="6087293" cy="38499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A38BC21-2514-3EB9-AE53-9E7650273282}"/>
              </a:ext>
            </a:extLst>
          </p:cNvPr>
          <p:cNvSpPr txBox="1"/>
          <p:nvPr/>
        </p:nvSpPr>
        <p:spPr>
          <a:xfrm>
            <a:off x="6738662" y="1740488"/>
            <a:ext cx="5453338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DBSCAN</a:t>
            </a:r>
            <a:r>
              <a:rPr lang="en-US" sz="1800" dirty="0"/>
              <a:t>, which detects clusters based on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Visualize clusters with severity-based color coding including filtered Fatal &amp; Serious accidents, cluster identification, and  interactive map.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Extracts relevant accident data (latitude, longitude, severity).</a:t>
            </a:r>
          </a:p>
          <a:p>
            <a:br>
              <a:rPr lang="en-US" sz="1800" dirty="0"/>
            </a:br>
            <a:r>
              <a:rPr lang="en-CA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Result</a:t>
            </a:r>
            <a:r>
              <a:rPr lang="en-C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CA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is analyzing patterns &amp; identifying existing high-risk zones.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14549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BBF56-4969-1FE4-36A1-F16869052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Predictive accident risk model </a:t>
            </a:r>
            <a:br>
              <a:rPr lang="en-CA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CA" sz="24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Model</a:t>
            </a:r>
            <a:r>
              <a:rPr lang="en-CA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: </a:t>
            </a:r>
            <a:r>
              <a:rPr lang="en-CA" sz="24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RandomForestClassifier</a:t>
            </a:r>
            <a:br>
              <a:rPr lang="en-CA" b="1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71B50-4BF6-A3CD-DD73-07B9BCF3B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425902"/>
            <a:ext cx="5956663" cy="4548178"/>
          </a:xfrm>
        </p:spPr>
        <p:txBody>
          <a:bodyPr>
            <a:normAutofit fontScale="92500" lnSpcReduction="20000"/>
          </a:bodyPr>
          <a:lstStyle/>
          <a:p>
            <a:r>
              <a:rPr lang="en-US" sz="1900" b="1" dirty="0"/>
              <a:t>Uses machine learning to predict accident severity dynamically</a:t>
            </a:r>
            <a:br>
              <a:rPr lang="en-US" sz="1900" dirty="0"/>
            </a:br>
            <a:r>
              <a:rPr lang="en-US" sz="1900" b="1" dirty="0"/>
              <a:t>Heatmap visually highlights high-risk areas</a:t>
            </a:r>
            <a:br>
              <a:rPr lang="en-US" sz="1900" dirty="0"/>
            </a:br>
            <a:r>
              <a:rPr lang="en-US" sz="1900" b="1" dirty="0"/>
              <a:t>Helps traffic authorities and city planners identify danger zone</a:t>
            </a:r>
            <a:endParaRPr lang="en-US" sz="1900" dirty="0"/>
          </a:p>
          <a:p>
            <a:pPr>
              <a:buNone/>
            </a:pPr>
            <a:r>
              <a:rPr lang="en-CA" sz="1900" b="1" dirty="0"/>
              <a:t>Key Findings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900" b="1" dirty="0"/>
              <a:t>🚦 High-risk accident zones identified using machine learning.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900" b="1" dirty="0"/>
              <a:t>🔴 Red areas → Severe accident hotspots, requiring intervention.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900" b="1" dirty="0"/>
              <a:t>🟨 Yellow areas → Moderate risk, common urban accident zones.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900" b="1" dirty="0"/>
              <a:t>🟦 Blue areas → Low-risk locations, safer driving conditions.</a:t>
            </a:r>
          </a:p>
          <a:p>
            <a:r>
              <a:rPr lang="en-CA" sz="1900" b="1" dirty="0"/>
              <a:t>Influencing Factors</a:t>
            </a:r>
            <a:br>
              <a:rPr lang="en-CA" sz="1900" b="1" dirty="0"/>
            </a:br>
            <a:r>
              <a:rPr lang="en-CA" sz="1900" b="1" dirty="0"/>
              <a:t>Speed Limits, Road Type &amp; Junctions &amp; Weather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4EDFC5-3398-AF4F-F109-B5FAF37BF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88" y="1525082"/>
            <a:ext cx="5315692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666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303</TotalTime>
  <Words>464</Words>
  <Application>Microsoft Office PowerPoint</Application>
  <PresentationFormat>Widescreen</PresentationFormat>
  <Paragraphs>35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Century Gothic</vt:lpstr>
      <vt:lpstr>Symbol</vt:lpstr>
      <vt:lpstr>Times New Roman</vt:lpstr>
      <vt:lpstr>Wingdings 3</vt:lpstr>
      <vt:lpstr>Ion</vt:lpstr>
      <vt:lpstr>Project 4: Machine Learning model &amp; visualizations</vt:lpstr>
      <vt:lpstr>1. Predicting Accident Severity  Model: ML Type: Classification Models: Scikit-learn (Random Forest) </vt:lpstr>
      <vt:lpstr>Improvement to model: Switching to Balanced Random Forest </vt:lpstr>
      <vt:lpstr>PowerPoint Presentation</vt:lpstr>
      <vt:lpstr>2 (a) Unsupervised learning: Identify High-Risk Accident Zones ML Type: Clustering Models: DBSCAN </vt:lpstr>
      <vt:lpstr>2 (b) Unsupervised learning  Overlaying Accident Severity onto the cluster map will help prioritize high-risk zones      </vt:lpstr>
      <vt:lpstr>Predictive accident risk model  Model: RandomForestClassifier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Sharanjit Singh</dc:creator>
  <cp:lastModifiedBy>Sharanjit Singh</cp:lastModifiedBy>
  <cp:revision>11</cp:revision>
  <dcterms:created xsi:type="dcterms:W3CDTF">2025-06-03T20:24:06Z</dcterms:created>
  <dcterms:modified xsi:type="dcterms:W3CDTF">2025-06-04T01:27:24Z</dcterms:modified>
</cp:coreProperties>
</file>