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7" r:id="rId4"/>
    <p:sldId id="259" r:id="rId5"/>
    <p:sldId id="263" r:id="rId6"/>
    <p:sldId id="264" r:id="rId7"/>
    <p:sldId id="265" r:id="rId8"/>
    <p:sldId id="260" r:id="rId9"/>
    <p:sldId id="261" r:id="rId10"/>
    <p:sldId id="26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45DE1-F946-4E93-8525-85BF675A6F63}" type="datetimeFigureOut">
              <a:rPr lang="en-CA" smtClean="0"/>
              <a:t>2025-02-11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36AA4-66F5-473A-A2B2-B14486E36721}" type="slidenum">
              <a:rPr lang="en-CA" smtClean="0"/>
              <a:t>‹#›</a:t>
            </a:fld>
            <a:endParaRPr lang="en-CA"/>
          </a:p>
        </p:txBody>
      </p:sp>
    </p:spTree>
    <p:extLst>
      <p:ext uri="{BB962C8B-B14F-4D97-AF65-F5344CB8AC3E}">
        <p14:creationId xmlns:p14="http://schemas.microsoft.com/office/powerpoint/2010/main" val="219342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1</a:t>
            </a:fld>
            <a:endParaRPr lang="en-CA"/>
          </a:p>
        </p:txBody>
      </p:sp>
    </p:spTree>
    <p:extLst>
      <p:ext uri="{BB962C8B-B14F-4D97-AF65-F5344CB8AC3E}">
        <p14:creationId xmlns:p14="http://schemas.microsoft.com/office/powerpoint/2010/main" val="302521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ptos" panose="020B0004020202020204" pitchFamily="34" charset="0"/>
                <a:ea typeface="PMingLiU" panose="02020500000000000000" pitchFamily="18" charset="-120"/>
                <a:cs typeface="Times New Roman" panose="02020603050405020304" pitchFamily="18" charset="0"/>
              </a:rPr>
              <a:t>Accident tend to occur most during the month of October and November each year, as seen on the heatmap. </a:t>
            </a:r>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3</a:t>
            </a:fld>
            <a:endParaRPr lang="en-CA"/>
          </a:p>
        </p:txBody>
      </p:sp>
    </p:spTree>
    <p:extLst>
      <p:ext uri="{BB962C8B-B14F-4D97-AF65-F5344CB8AC3E}">
        <p14:creationId xmlns:p14="http://schemas.microsoft.com/office/powerpoint/2010/main" val="73759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ptos" panose="020B0004020202020204" pitchFamily="34" charset="0"/>
                <a:ea typeface="PMingLiU" panose="02020500000000000000" pitchFamily="18" charset="-120"/>
                <a:cs typeface="Times New Roman" panose="02020603050405020304" pitchFamily="18" charset="0"/>
              </a:rPr>
              <a:t>As per our line graph, there is an upward trend from February to November, then in December, accidents tend to decrease.</a:t>
            </a:r>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4</a:t>
            </a:fld>
            <a:endParaRPr lang="en-CA"/>
          </a:p>
        </p:txBody>
      </p:sp>
    </p:spTree>
    <p:extLst>
      <p:ext uri="{BB962C8B-B14F-4D97-AF65-F5344CB8AC3E}">
        <p14:creationId xmlns:p14="http://schemas.microsoft.com/office/powerpoint/2010/main" val="184451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When comparing weather condition to the severity of the accidents, to our surprise, we found that most accidents occur in almost perfect weather, good weather with no high winds.</a:t>
            </a:r>
          </a:p>
          <a:p>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5</a:t>
            </a:fld>
            <a:endParaRPr lang="en-CA"/>
          </a:p>
        </p:txBody>
      </p:sp>
    </p:spTree>
    <p:extLst>
      <p:ext uri="{BB962C8B-B14F-4D97-AF65-F5344CB8AC3E}">
        <p14:creationId xmlns:p14="http://schemas.microsoft.com/office/powerpoint/2010/main" val="78357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ptos" panose="020B0004020202020204" pitchFamily="34" charset="0"/>
                <a:ea typeface="PMingLiU" panose="02020500000000000000" pitchFamily="18" charset="-120"/>
                <a:cs typeface="Times New Roman" panose="02020603050405020304" pitchFamily="18" charset="0"/>
              </a:rPr>
              <a:t>Accidents occur more in urban areas compared to rural areas due to their congested nature. </a:t>
            </a:r>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6</a:t>
            </a:fld>
            <a:endParaRPr lang="en-CA"/>
          </a:p>
        </p:txBody>
      </p:sp>
    </p:spTree>
    <p:extLst>
      <p:ext uri="{BB962C8B-B14F-4D97-AF65-F5344CB8AC3E}">
        <p14:creationId xmlns:p14="http://schemas.microsoft.com/office/powerpoint/2010/main" val="286069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Single-carriageway roads, where there is no median between traffic traveling in opposite direction, have more casualties than other types of road types.</a:t>
            </a:r>
          </a:p>
          <a:p>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7</a:t>
            </a:fld>
            <a:endParaRPr lang="en-CA"/>
          </a:p>
        </p:txBody>
      </p:sp>
    </p:spTree>
    <p:extLst>
      <p:ext uri="{BB962C8B-B14F-4D97-AF65-F5344CB8AC3E}">
        <p14:creationId xmlns:p14="http://schemas.microsoft.com/office/powerpoint/2010/main" val="425905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Most accidents occur during daylight, as opposed to nighttime and on unlit roads.</a:t>
            </a:r>
          </a:p>
          <a:p>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8</a:t>
            </a:fld>
            <a:endParaRPr lang="en-CA"/>
          </a:p>
        </p:txBody>
      </p:sp>
    </p:spTree>
    <p:extLst>
      <p:ext uri="{BB962C8B-B14F-4D97-AF65-F5344CB8AC3E}">
        <p14:creationId xmlns:p14="http://schemas.microsoft.com/office/powerpoint/2010/main" val="422214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ptos" panose="020B0004020202020204" pitchFamily="34" charset="0"/>
                <a:ea typeface="PMingLiU" panose="02020500000000000000" pitchFamily="18" charset="-120"/>
                <a:cs typeface="Times New Roman" panose="02020603050405020304" pitchFamily="18" charset="0"/>
              </a:rPr>
              <a:t>Most accidents happen on dry road, as opposed to the icy or snowy road surface we were expecting.</a:t>
            </a:r>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9</a:t>
            </a:fld>
            <a:endParaRPr lang="en-CA"/>
          </a:p>
        </p:txBody>
      </p:sp>
    </p:spTree>
    <p:extLst>
      <p:ext uri="{BB962C8B-B14F-4D97-AF65-F5344CB8AC3E}">
        <p14:creationId xmlns:p14="http://schemas.microsoft.com/office/powerpoint/2010/main" val="2731456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Minor accidents (slight severity accidents) happen the most, compare to serious and fatal accidents. </a:t>
            </a:r>
          </a:p>
          <a:p>
            <a:endParaRPr lang="en-CA" dirty="0"/>
          </a:p>
        </p:txBody>
      </p:sp>
      <p:sp>
        <p:nvSpPr>
          <p:cNvPr id="4" name="Slide Number Placeholder 3"/>
          <p:cNvSpPr>
            <a:spLocks noGrp="1"/>
          </p:cNvSpPr>
          <p:nvPr>
            <p:ph type="sldNum" sz="quarter" idx="5"/>
          </p:nvPr>
        </p:nvSpPr>
        <p:spPr/>
        <p:txBody>
          <a:bodyPr/>
          <a:lstStyle/>
          <a:p>
            <a:fld id="{D0936AA4-66F5-473A-A2B2-B14486E36721}" type="slidenum">
              <a:rPr lang="en-CA" smtClean="0"/>
              <a:t>10</a:t>
            </a:fld>
            <a:endParaRPr lang="en-CA"/>
          </a:p>
        </p:txBody>
      </p:sp>
    </p:spTree>
    <p:extLst>
      <p:ext uri="{BB962C8B-B14F-4D97-AF65-F5344CB8AC3E}">
        <p14:creationId xmlns:p14="http://schemas.microsoft.com/office/powerpoint/2010/main" val="428365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32393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5711EB-F742-4EB0-8869-D40CC2EF10EE}" type="datetimeFigureOut">
              <a:rPr lang="en-CA" smtClean="0"/>
              <a:t>2025-02-11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6060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000059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7316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435867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175262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877761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2788694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91555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9292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711EB-F742-4EB0-8869-D40CC2EF10EE}" type="datetimeFigureOut">
              <a:rPr lang="en-CA" smtClean="0"/>
              <a:t>2025-02-11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10281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711EB-F742-4EB0-8869-D40CC2EF10EE}" type="datetimeFigureOut">
              <a:rPr lang="en-CA" smtClean="0"/>
              <a:t>2025-02-11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277549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711EB-F742-4EB0-8869-D40CC2EF10EE}" type="datetimeFigureOut">
              <a:rPr lang="en-CA" smtClean="0"/>
              <a:t>2025-02-11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5749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711EB-F742-4EB0-8869-D40CC2EF10EE}" type="datetimeFigureOut">
              <a:rPr lang="en-CA" smtClean="0"/>
              <a:t>2025-02-11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299698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711EB-F742-4EB0-8869-D40CC2EF10EE}" type="datetimeFigureOut">
              <a:rPr lang="en-CA" smtClean="0"/>
              <a:t>2025-02-11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380822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5711EB-F742-4EB0-8869-D40CC2EF10EE}" type="datetimeFigureOut">
              <a:rPr lang="en-CA" smtClean="0"/>
              <a:t>2025-02-11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129607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5711EB-F742-4EB0-8869-D40CC2EF10EE}" type="datetimeFigureOut">
              <a:rPr lang="en-CA" smtClean="0"/>
              <a:t>2025-02-11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4B03A1C-0422-48F2-ACF0-34F71325F599}" type="slidenum">
              <a:rPr lang="en-CA" smtClean="0"/>
              <a:t>‹#›</a:t>
            </a:fld>
            <a:endParaRPr lang="en-CA"/>
          </a:p>
        </p:txBody>
      </p:sp>
    </p:spTree>
    <p:extLst>
      <p:ext uri="{BB962C8B-B14F-4D97-AF65-F5344CB8AC3E}">
        <p14:creationId xmlns:p14="http://schemas.microsoft.com/office/powerpoint/2010/main" val="1229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5711EB-F742-4EB0-8869-D40CC2EF10EE}" type="datetimeFigureOut">
              <a:rPr lang="en-CA" smtClean="0"/>
              <a:t>2025-02-11</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B03A1C-0422-48F2-ACF0-34F71325F599}" type="slidenum">
              <a:rPr lang="en-CA" smtClean="0"/>
              <a:t>‹#›</a:t>
            </a:fld>
            <a:endParaRPr lang="en-CA"/>
          </a:p>
        </p:txBody>
      </p:sp>
    </p:spTree>
    <p:extLst>
      <p:ext uri="{BB962C8B-B14F-4D97-AF65-F5344CB8AC3E}">
        <p14:creationId xmlns:p14="http://schemas.microsoft.com/office/powerpoint/2010/main" val="3164429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xavierberge/road-accident-dataset" TargetMode="External"/><Relationship Id="rId2" Type="http://schemas.openxmlformats.org/officeDocument/2006/relationships/hyperlink" Target="https://natural-resources.canada.ca/energy-efficiency/transportation-energy-efficiency/personal-vehicles/autosmart-driver-trai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B178-D974-E745-0F95-A84F27071053}"/>
              </a:ext>
            </a:extLst>
          </p:cNvPr>
          <p:cNvSpPr>
            <a:spLocks noGrp="1"/>
          </p:cNvSpPr>
          <p:nvPr>
            <p:ph type="ctrTitle"/>
          </p:nvPr>
        </p:nvSpPr>
        <p:spPr>
          <a:xfrm>
            <a:off x="113122" y="1380069"/>
            <a:ext cx="12078878" cy="2352946"/>
          </a:xfrm>
        </p:spPr>
        <p:txBody>
          <a:bodyPr>
            <a:normAutofit/>
          </a:bodyPr>
          <a:lstStyle/>
          <a:p>
            <a:r>
              <a:rPr lang="en-CA" sz="40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4000" b="1" kern="100" dirty="0">
                <a:latin typeface="Aptos" panose="020B0004020202020204" pitchFamily="34" charset="0"/>
                <a:ea typeface="PMingLiU" panose="02020500000000000000" pitchFamily="18" charset="-120"/>
                <a:cs typeface="Times New Roman" panose="02020603050405020304" pitchFamily="18" charset="0"/>
              </a:rPr>
              <a:t>A</a:t>
            </a:r>
            <a:r>
              <a:rPr lang="en-CA" sz="4000" b="1" kern="100" dirty="0">
                <a:effectLst/>
                <a:latin typeface="Aptos" panose="020B0004020202020204" pitchFamily="34" charset="0"/>
                <a:ea typeface="PMingLiU" panose="02020500000000000000" pitchFamily="18" charset="-120"/>
                <a:cs typeface="Times New Roman" panose="02020603050405020304" pitchFamily="18" charset="0"/>
              </a:rPr>
              <a:t>ccidents in UK </a:t>
            </a:r>
            <a:br>
              <a:rPr lang="en-CA" sz="40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4000" b="1" dirty="0"/>
          </a:p>
        </p:txBody>
      </p:sp>
      <p:sp>
        <p:nvSpPr>
          <p:cNvPr id="3" name="Subtitle 2">
            <a:extLst>
              <a:ext uri="{FF2B5EF4-FFF2-40B4-BE49-F238E27FC236}">
                <a16:creationId xmlns:a16="http://schemas.microsoft.com/office/drawing/2014/main" id="{40DDD0EC-EA0C-CDEF-FD36-799E1D75AA49}"/>
              </a:ext>
            </a:extLst>
          </p:cNvPr>
          <p:cNvSpPr>
            <a:spLocks noGrp="1"/>
          </p:cNvSpPr>
          <p:nvPr>
            <p:ph type="subTitle" idx="1"/>
          </p:nvPr>
        </p:nvSpPr>
        <p:spPr/>
        <p:txBody>
          <a:bodyPr/>
          <a:lstStyle/>
          <a:p>
            <a:r>
              <a:rPr lang="en-CA" dirty="0" err="1"/>
              <a:t>Sharanjit</a:t>
            </a:r>
            <a:r>
              <a:rPr lang="en-CA" dirty="0"/>
              <a:t> Singh, Sami </a:t>
            </a:r>
            <a:r>
              <a:rPr lang="en-CA" dirty="0" err="1"/>
              <a:t>Bsata</a:t>
            </a:r>
            <a:r>
              <a:rPr lang="en-CA" dirty="0"/>
              <a:t> &amp; Patrick Yau</a:t>
            </a:r>
          </a:p>
        </p:txBody>
      </p:sp>
      <p:pic>
        <p:nvPicPr>
          <p:cNvPr id="4" name="Content Placeholder 4" descr="A black and white image of two cars">
            <a:extLst>
              <a:ext uri="{FF2B5EF4-FFF2-40B4-BE49-F238E27FC236}">
                <a16:creationId xmlns:a16="http://schemas.microsoft.com/office/drawing/2014/main" id="{1EB72F49-6009-585E-18DF-8152782E1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8448" y="3254853"/>
            <a:ext cx="2556854" cy="1618805"/>
          </a:xfrm>
          <a:prstGeom prst="rect">
            <a:avLst/>
          </a:prstGeom>
          <a:effectLst>
            <a:softEdge rad="127000"/>
          </a:effectLst>
        </p:spPr>
      </p:pic>
    </p:spTree>
    <p:extLst>
      <p:ext uri="{BB962C8B-B14F-4D97-AF65-F5344CB8AC3E}">
        <p14:creationId xmlns:p14="http://schemas.microsoft.com/office/powerpoint/2010/main" val="3378500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11CC-43B2-B368-36C7-83D4A4B91A3C}"/>
              </a:ext>
            </a:extLst>
          </p:cNvPr>
          <p:cNvSpPr>
            <a:spLocks noGrp="1"/>
          </p:cNvSpPr>
          <p:nvPr>
            <p:ph type="title"/>
          </p:nvPr>
        </p:nvSpPr>
        <p:spPr>
          <a:xfrm>
            <a:off x="1484311" y="685800"/>
            <a:ext cx="10018713" cy="819727"/>
          </a:xfrm>
        </p:spPr>
        <p:txBody>
          <a:bodyPr>
            <a:normAutofit fontScale="90000"/>
          </a:bodyPr>
          <a:lstStyle/>
          <a:p>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2400" b="1" kern="100" dirty="0">
                <a:latin typeface="Aptos" panose="020B0004020202020204" pitchFamily="34" charset="0"/>
                <a:ea typeface="PMingLiU" panose="02020500000000000000" pitchFamily="18" charset="-120"/>
                <a:cs typeface="Times New Roman" panose="02020603050405020304" pitchFamily="18" charset="0"/>
              </a:rPr>
              <a:t>A</a:t>
            </a: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ccidents.</a:t>
            </a:r>
            <a:b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9" name="Picture 8">
            <a:extLst>
              <a:ext uri="{FF2B5EF4-FFF2-40B4-BE49-F238E27FC236}">
                <a16:creationId xmlns:a16="http://schemas.microsoft.com/office/drawing/2014/main" id="{40D68D03-D3B4-83BB-592C-9F2D347A80E4}"/>
              </a:ext>
            </a:extLst>
          </p:cNvPr>
          <p:cNvPicPr>
            <a:picLocks noChangeAspect="1"/>
          </p:cNvPicPr>
          <p:nvPr/>
        </p:nvPicPr>
        <p:blipFill>
          <a:blip r:embed="rId3"/>
          <a:stretch>
            <a:fillRect/>
          </a:stretch>
        </p:blipFill>
        <p:spPr>
          <a:xfrm>
            <a:off x="2833232" y="1259571"/>
            <a:ext cx="6525536" cy="4753638"/>
          </a:xfrm>
          <a:prstGeom prst="rect">
            <a:avLst/>
          </a:prstGeom>
          <a:effectLst>
            <a:softEdge rad="63500"/>
          </a:effectLst>
        </p:spPr>
      </p:pic>
      <p:sp>
        <p:nvSpPr>
          <p:cNvPr id="10" name="TextBox 9">
            <a:extLst>
              <a:ext uri="{FF2B5EF4-FFF2-40B4-BE49-F238E27FC236}">
                <a16:creationId xmlns:a16="http://schemas.microsoft.com/office/drawing/2014/main" id="{74122596-45F8-4953-BB6A-6D2BA955EF03}"/>
              </a:ext>
            </a:extLst>
          </p:cNvPr>
          <p:cNvSpPr txBox="1"/>
          <p:nvPr/>
        </p:nvSpPr>
        <p:spPr>
          <a:xfrm>
            <a:off x="2477460" y="6172200"/>
            <a:ext cx="9251122" cy="369332"/>
          </a:xfrm>
          <a:prstGeom prst="rect">
            <a:avLst/>
          </a:prstGeom>
          <a:noFill/>
        </p:spPr>
        <p:txBody>
          <a:bodyPr wrap="none" rtlCol="0">
            <a:spAutoFit/>
          </a:bodyPr>
          <a:lstStyle/>
          <a:p>
            <a:r>
              <a:rPr lang="en-CA" b="1" dirty="0"/>
              <a:t>Level of severity of the accidents, minor (slight) is 5x more then Serious and Fatal combined</a:t>
            </a:r>
          </a:p>
        </p:txBody>
      </p:sp>
    </p:spTree>
    <p:extLst>
      <p:ext uri="{BB962C8B-B14F-4D97-AF65-F5344CB8AC3E}">
        <p14:creationId xmlns:p14="http://schemas.microsoft.com/office/powerpoint/2010/main" val="2834702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33745-2BF3-D65A-37BB-5F930AF41E07}"/>
              </a:ext>
            </a:extLst>
          </p:cNvPr>
          <p:cNvSpPr txBox="1"/>
          <p:nvPr/>
        </p:nvSpPr>
        <p:spPr>
          <a:xfrm>
            <a:off x="2017337" y="1508289"/>
            <a:ext cx="8286160" cy="3752822"/>
          </a:xfrm>
          <a:prstGeom prst="rect">
            <a:avLst/>
          </a:prstGeom>
          <a:noFill/>
        </p:spPr>
        <p:txBody>
          <a:bodyPr wrap="square" rtlCol="0">
            <a:spAutoFit/>
          </a:bodyPr>
          <a:lstStyle/>
          <a:p>
            <a:pPr marL="0" marR="0">
              <a:lnSpc>
                <a:spcPct val="115000"/>
              </a:lnSpc>
              <a:spcAft>
                <a:spcPts val="800"/>
              </a:spcAft>
            </a:pP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Conclusion:</a:t>
            </a:r>
            <a:endParaRPr lang="en-CA" sz="2400" kern="100" dirty="0">
              <a:effectLst/>
              <a:latin typeface="Aptos" panose="020B0004020202020204" pitchFamily="34" charset="0"/>
              <a:ea typeface="PMingLiU" panose="02020500000000000000" pitchFamily="18" charset="-120"/>
              <a:cs typeface="Times New Roman" panose="02020603050405020304" pitchFamily="18" charset="0"/>
            </a:endParaRPr>
          </a:p>
          <a:p>
            <a:pPr marL="0" marR="0" algn="just">
              <a:lnSpc>
                <a:spcPct val="115000"/>
              </a:lnSpc>
              <a:spcAft>
                <a:spcPts val="800"/>
              </a:spcAft>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Most accidents happen in good weather, with good lighting and good road conditions, and on single-carriageway road where there is no median to protect traffic traveling in opposite direction. </a:t>
            </a:r>
          </a:p>
          <a:p>
            <a:pPr marL="0" marR="0" algn="just">
              <a:lnSpc>
                <a:spcPct val="115000"/>
              </a:lnSpc>
              <a:spcAft>
                <a:spcPts val="800"/>
              </a:spcAft>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Accidents happen most in urban areas where drivers have more to look out for, such as traffic signs and signals, surrounding vehicles, pedestrians and cyclists.</a:t>
            </a:r>
          </a:p>
          <a:p>
            <a:pPr marL="0" marR="0" algn="just">
              <a:lnSpc>
                <a:spcPct val="115000"/>
              </a:lnSpc>
              <a:spcAft>
                <a:spcPts val="800"/>
              </a:spcAft>
            </a:pPr>
            <a:r>
              <a:rPr lang="en-CA" sz="1800" kern="100" dirty="0">
                <a:effectLst/>
                <a:latin typeface="Aptos" panose="020B0004020202020204" pitchFamily="34" charset="0"/>
                <a:ea typeface="PMingLiU" panose="02020500000000000000" pitchFamily="18" charset="-120"/>
                <a:cs typeface="Times New Roman" panose="02020603050405020304" pitchFamily="18" charset="0"/>
              </a:rPr>
              <a:t>These findings lead us to think that there can be other possible factors like driver distraction may be possible cause of accidents which is not present in the given data and needs to be reviewed and limitation of our studied data set.</a:t>
            </a:r>
          </a:p>
          <a:p>
            <a:endParaRPr lang="en-CA" dirty="0"/>
          </a:p>
        </p:txBody>
      </p:sp>
    </p:spTree>
    <p:extLst>
      <p:ext uri="{BB962C8B-B14F-4D97-AF65-F5344CB8AC3E}">
        <p14:creationId xmlns:p14="http://schemas.microsoft.com/office/powerpoint/2010/main" val="2903911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C816-7311-A5EC-AC1E-8208B960E7A6}"/>
              </a:ext>
            </a:extLst>
          </p:cNvPr>
          <p:cNvSpPr>
            <a:spLocks noGrp="1"/>
          </p:cNvSpPr>
          <p:nvPr>
            <p:ph type="title"/>
          </p:nvPr>
        </p:nvSpPr>
        <p:spPr/>
        <p:txBody>
          <a:bodyPr/>
          <a:lstStyle/>
          <a:p>
            <a:r>
              <a:rPr lang="en-CA" b="1" dirty="0"/>
              <a:t>References</a:t>
            </a:r>
          </a:p>
        </p:txBody>
      </p:sp>
      <p:sp>
        <p:nvSpPr>
          <p:cNvPr id="3" name="Content Placeholder 2">
            <a:extLst>
              <a:ext uri="{FF2B5EF4-FFF2-40B4-BE49-F238E27FC236}">
                <a16:creationId xmlns:a16="http://schemas.microsoft.com/office/drawing/2014/main" id="{1CDDA567-7BCE-A540-C971-C8E828B49D36}"/>
              </a:ext>
            </a:extLst>
          </p:cNvPr>
          <p:cNvSpPr>
            <a:spLocks noGrp="1"/>
          </p:cNvSpPr>
          <p:nvPr>
            <p:ph idx="1"/>
          </p:nvPr>
        </p:nvSpPr>
        <p:spPr>
          <a:xfrm>
            <a:off x="1388516" y="2022565"/>
            <a:ext cx="10018713" cy="3124201"/>
          </a:xfrm>
        </p:spPr>
        <p:txBody>
          <a:bodyPr/>
          <a:lstStyle/>
          <a:p>
            <a:pPr marL="342900" marR="0" lvl="0" indent="-342900">
              <a:buFont typeface="Symbol" panose="05050102010706020507" pitchFamily="18" charset="2"/>
              <a:buChar char=""/>
              <a:tabLst>
                <a:tab pos="2971800" algn="ctr"/>
                <a:tab pos="5943600" algn="r"/>
              </a:tabLst>
            </a:pPr>
            <a:r>
              <a:rPr lang="en-CA" sz="1800" u="sng" kern="100" dirty="0">
                <a:solidFill>
                  <a:srgbClr val="467886"/>
                </a:solidFill>
                <a:effectLst/>
                <a:latin typeface="Aptos" panose="020B0004020202020204" pitchFamily="34" charset="0"/>
                <a:ea typeface="PMingLiU" panose="02020500000000000000" pitchFamily="18" charset="-120"/>
                <a:cs typeface="Times New Roman" panose="02020603050405020304" pitchFamily="18" charset="0"/>
                <a:hlinkClick r:id="rId2"/>
              </a:rPr>
              <a:t>https://natural-resources.canada.ca/energy-efficiency/transportation-energy-efficiency/personal-vehicles/autosmart-driver-training</a:t>
            </a:r>
            <a:endParaRPr lang="en-CA" sz="1800" u="sng" kern="100" dirty="0">
              <a:solidFill>
                <a:srgbClr val="467886"/>
              </a:solidFill>
              <a:effectLst/>
              <a:latin typeface="Aptos" panose="020B0004020202020204" pitchFamily="34" charset="0"/>
              <a:ea typeface="PMingLiU" panose="02020500000000000000" pitchFamily="18" charset="-120"/>
              <a:cs typeface="Times New Roman" panose="02020603050405020304" pitchFamily="18" charset="0"/>
            </a:endParaRPr>
          </a:p>
          <a:p>
            <a:pPr marL="342900" marR="0" lvl="0" indent="-342900">
              <a:buFont typeface="Symbol" panose="05050102010706020507" pitchFamily="18" charset="2"/>
              <a:buChar char=""/>
              <a:tabLst>
                <a:tab pos="2971800" algn="ctr"/>
                <a:tab pos="5943600" algn="r"/>
              </a:tabLst>
            </a:pPr>
            <a:endParaRPr lang="en-CA" sz="1800" kern="100" dirty="0">
              <a:effectLst/>
              <a:latin typeface="Aptos" panose="020B0004020202020204" pitchFamily="34" charset="0"/>
              <a:ea typeface="PMingLiU" panose="02020500000000000000" pitchFamily="18" charset="-120"/>
              <a:cs typeface="Times New Roman" panose="02020603050405020304" pitchFamily="18" charset="0"/>
            </a:endParaRPr>
          </a:p>
          <a:p>
            <a:pPr marL="342900" marR="0" lvl="0" indent="-342900">
              <a:buFont typeface="Symbol" panose="05050102010706020507" pitchFamily="18" charset="2"/>
              <a:buChar char=""/>
              <a:tabLst>
                <a:tab pos="2971800" algn="ctr"/>
                <a:tab pos="5943600" algn="r"/>
              </a:tabLst>
            </a:pPr>
            <a:r>
              <a:rPr lang="en-CA" sz="1800" u="sng" kern="100" dirty="0">
                <a:solidFill>
                  <a:srgbClr val="467886"/>
                </a:solidFill>
                <a:effectLst/>
                <a:latin typeface="Aptos" panose="020B0004020202020204" pitchFamily="34" charset="0"/>
                <a:ea typeface="PMingLiU" panose="02020500000000000000" pitchFamily="18" charset="-120"/>
                <a:cs typeface="Times New Roman" panose="02020603050405020304" pitchFamily="18" charset="0"/>
                <a:hlinkClick r:id="rId3"/>
              </a:rPr>
              <a:t>https://www.kaggle.com/datasets/xavierberge/road-accident-dataset</a:t>
            </a:r>
            <a:endParaRPr lang="en-CA" sz="1800" u="sng" kern="100" dirty="0">
              <a:solidFill>
                <a:srgbClr val="467886"/>
              </a:solidFill>
              <a:effectLst/>
              <a:latin typeface="Aptos" panose="020B0004020202020204" pitchFamily="34" charset="0"/>
              <a:ea typeface="PMingLiU" panose="02020500000000000000" pitchFamily="18" charset="-120"/>
              <a:cs typeface="Times New Roman" panose="02020603050405020304" pitchFamily="18" charset="0"/>
            </a:endParaRPr>
          </a:p>
          <a:p>
            <a:pPr marL="0" marR="0" lvl="0" indent="0">
              <a:buNone/>
              <a:tabLst>
                <a:tab pos="2971800" algn="ctr"/>
                <a:tab pos="5943600" algn="r"/>
              </a:tabLst>
            </a:pPr>
            <a:endParaRPr lang="en-CA" sz="1800" kern="100" dirty="0">
              <a:effectLst/>
              <a:latin typeface="Aptos" panose="020B0004020202020204" pitchFamily="34" charset="0"/>
              <a:ea typeface="PMingLiU" panose="02020500000000000000" pitchFamily="18" charset="-120"/>
              <a:cs typeface="Times New Roman" panose="02020603050405020304" pitchFamily="18" charset="0"/>
            </a:endParaRPr>
          </a:p>
          <a:p>
            <a:pPr marL="342900" marR="0" lvl="0" indent="-342900">
              <a:buFont typeface="Symbol" panose="05050102010706020507" pitchFamily="18" charset="2"/>
              <a:buChar char=""/>
              <a:tabLst>
                <a:tab pos="2971800" algn="ctr"/>
                <a:tab pos="5943600" algn="r"/>
              </a:tabLst>
            </a:pPr>
            <a:r>
              <a:rPr lang="en-CA" sz="1800" u="sng" kern="100" dirty="0">
                <a:solidFill>
                  <a:schemeClr val="accent1">
                    <a:lumMod val="75000"/>
                  </a:schemeClr>
                </a:solidFill>
                <a:effectLst/>
                <a:latin typeface="Aptos" panose="020B0004020202020204" pitchFamily="34" charset="0"/>
                <a:ea typeface="PMingLiU" panose="02020500000000000000" pitchFamily="18" charset="-120"/>
                <a:cs typeface="Times New Roman" panose="02020603050405020304" pitchFamily="18" charset="0"/>
              </a:rPr>
              <a:t>https://chatgpt.com</a:t>
            </a:r>
            <a:endParaRPr lang="en-CA" sz="1800" kern="100" dirty="0">
              <a:solidFill>
                <a:schemeClr val="accent1">
                  <a:lumMod val="75000"/>
                </a:schemeClr>
              </a:solidFill>
              <a:effectLst/>
              <a:latin typeface="Aptos" panose="020B0004020202020204" pitchFamily="34" charset="0"/>
              <a:ea typeface="PMingLiU" panose="02020500000000000000" pitchFamily="18" charset="-120"/>
              <a:cs typeface="Times New Roman" panose="02020603050405020304" pitchFamily="18" charset="0"/>
            </a:endParaRPr>
          </a:p>
          <a:p>
            <a:endParaRPr lang="en-CA" dirty="0"/>
          </a:p>
        </p:txBody>
      </p:sp>
    </p:spTree>
    <p:extLst>
      <p:ext uri="{BB962C8B-B14F-4D97-AF65-F5344CB8AC3E}">
        <p14:creationId xmlns:p14="http://schemas.microsoft.com/office/powerpoint/2010/main" val="2768762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7204A5-F972-391C-BFAD-DA2B82AAEC35}"/>
              </a:ext>
            </a:extLst>
          </p:cNvPr>
          <p:cNvPicPr>
            <a:picLocks noChangeAspect="1"/>
          </p:cNvPicPr>
          <p:nvPr/>
        </p:nvPicPr>
        <p:blipFill>
          <a:blip r:embed="rId2"/>
          <a:stretch>
            <a:fillRect/>
          </a:stretch>
        </p:blipFill>
        <p:spPr>
          <a:xfrm>
            <a:off x="2136675" y="1562100"/>
            <a:ext cx="1656564" cy="1467056"/>
          </a:xfrm>
          <a:prstGeom prst="rect">
            <a:avLst/>
          </a:prstGeom>
          <a:effectLst>
            <a:softEdge rad="63500"/>
          </a:effectLst>
        </p:spPr>
      </p:pic>
      <p:sp>
        <p:nvSpPr>
          <p:cNvPr id="11" name="Title 1">
            <a:extLst>
              <a:ext uri="{FF2B5EF4-FFF2-40B4-BE49-F238E27FC236}">
                <a16:creationId xmlns:a16="http://schemas.microsoft.com/office/drawing/2014/main" id="{EC6984D3-EEA8-C35A-CA5C-57B9322EDFAB}"/>
              </a:ext>
            </a:extLst>
          </p:cNvPr>
          <p:cNvSpPr txBox="1">
            <a:spLocks/>
          </p:cNvSpPr>
          <p:nvPr/>
        </p:nvSpPr>
        <p:spPr>
          <a:xfrm>
            <a:off x="1484311" y="685800"/>
            <a:ext cx="10018713" cy="8762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b="1" kern="100" dirty="0">
                <a:latin typeface="Aptos" panose="020B0004020202020204" pitchFamily="34" charset="0"/>
                <a:ea typeface="PMingLiU" panose="02020500000000000000" pitchFamily="18" charset="-120"/>
                <a:cs typeface="Times New Roman" panose="02020603050405020304" pitchFamily="18" charset="0"/>
              </a:rPr>
              <a:t>A study on the Causes of Road Accidents in UK</a:t>
            </a:r>
            <a:br>
              <a:rPr lang="en-CA" sz="2400" b="1" kern="100" dirty="0">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13" name="Picture 12">
            <a:extLst>
              <a:ext uri="{FF2B5EF4-FFF2-40B4-BE49-F238E27FC236}">
                <a16:creationId xmlns:a16="http://schemas.microsoft.com/office/drawing/2014/main" id="{AF6D67BC-A4DA-EC5F-72FF-EAF861690E3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5066730" y="3946679"/>
            <a:ext cx="1568935" cy="1467055"/>
          </a:xfrm>
          <a:prstGeom prst="rect">
            <a:avLst/>
          </a:prstGeom>
          <a:effectLst>
            <a:softEdge rad="63500"/>
          </a:effectLst>
        </p:spPr>
      </p:pic>
      <p:pic>
        <p:nvPicPr>
          <p:cNvPr id="15" name="Picture 14">
            <a:extLst>
              <a:ext uri="{FF2B5EF4-FFF2-40B4-BE49-F238E27FC236}">
                <a16:creationId xmlns:a16="http://schemas.microsoft.com/office/drawing/2014/main" id="{B4048AB6-E342-0C48-6998-609F1BBD7873}"/>
              </a:ext>
            </a:extLst>
          </p:cNvPr>
          <p:cNvPicPr>
            <a:picLocks noChangeAspect="1"/>
          </p:cNvPicPr>
          <p:nvPr/>
        </p:nvPicPr>
        <p:blipFill>
          <a:blip r:embed="rId5"/>
          <a:stretch>
            <a:fillRect/>
          </a:stretch>
        </p:blipFill>
        <p:spPr>
          <a:xfrm>
            <a:off x="5066730" y="1562099"/>
            <a:ext cx="1560313" cy="1503780"/>
          </a:xfrm>
          <a:prstGeom prst="rect">
            <a:avLst/>
          </a:prstGeom>
          <a:effectLst>
            <a:softEdge rad="63500"/>
          </a:effectLst>
        </p:spPr>
      </p:pic>
      <p:pic>
        <p:nvPicPr>
          <p:cNvPr id="17" name="Picture 16">
            <a:extLst>
              <a:ext uri="{FF2B5EF4-FFF2-40B4-BE49-F238E27FC236}">
                <a16:creationId xmlns:a16="http://schemas.microsoft.com/office/drawing/2014/main" id="{FACF72F4-34E1-80EF-FB17-6041C2B73CFF}"/>
              </a:ext>
            </a:extLst>
          </p:cNvPr>
          <p:cNvPicPr>
            <a:picLocks noChangeAspect="1"/>
          </p:cNvPicPr>
          <p:nvPr/>
        </p:nvPicPr>
        <p:blipFill>
          <a:blip r:embed="rId6"/>
          <a:stretch>
            <a:fillRect/>
          </a:stretch>
        </p:blipFill>
        <p:spPr>
          <a:xfrm>
            <a:off x="7768550" y="1562099"/>
            <a:ext cx="1662436" cy="1503780"/>
          </a:xfrm>
          <a:prstGeom prst="rect">
            <a:avLst/>
          </a:prstGeom>
          <a:effectLst>
            <a:softEdge rad="63500"/>
          </a:effectLst>
        </p:spPr>
      </p:pic>
      <p:pic>
        <p:nvPicPr>
          <p:cNvPr id="19" name="Picture 18">
            <a:extLst>
              <a:ext uri="{FF2B5EF4-FFF2-40B4-BE49-F238E27FC236}">
                <a16:creationId xmlns:a16="http://schemas.microsoft.com/office/drawing/2014/main" id="{8A5CA235-90A2-1F9D-2695-F7EBF2FBCCB2}"/>
              </a:ext>
            </a:extLst>
          </p:cNvPr>
          <p:cNvPicPr>
            <a:picLocks noChangeAspect="1"/>
          </p:cNvPicPr>
          <p:nvPr/>
        </p:nvPicPr>
        <p:blipFill>
          <a:blip r:embed="rId7"/>
          <a:stretch>
            <a:fillRect/>
          </a:stretch>
        </p:blipFill>
        <p:spPr>
          <a:xfrm>
            <a:off x="1307116" y="3946679"/>
            <a:ext cx="2981741" cy="1467055"/>
          </a:xfrm>
          <a:prstGeom prst="rect">
            <a:avLst/>
          </a:prstGeom>
          <a:effectLst>
            <a:softEdge rad="63500"/>
          </a:effectLst>
        </p:spPr>
      </p:pic>
      <p:pic>
        <p:nvPicPr>
          <p:cNvPr id="21" name="Picture 20">
            <a:extLst>
              <a:ext uri="{FF2B5EF4-FFF2-40B4-BE49-F238E27FC236}">
                <a16:creationId xmlns:a16="http://schemas.microsoft.com/office/drawing/2014/main" id="{AFDA2EC7-4EB7-947F-7BEF-6D4D83B72105}"/>
              </a:ext>
            </a:extLst>
          </p:cNvPr>
          <p:cNvPicPr>
            <a:picLocks noChangeAspect="1"/>
          </p:cNvPicPr>
          <p:nvPr/>
        </p:nvPicPr>
        <p:blipFill>
          <a:blip r:embed="rId8"/>
          <a:stretch>
            <a:fillRect/>
          </a:stretch>
        </p:blipFill>
        <p:spPr>
          <a:xfrm>
            <a:off x="7768550" y="3937152"/>
            <a:ext cx="1595660" cy="1486108"/>
          </a:xfrm>
          <a:prstGeom prst="rect">
            <a:avLst/>
          </a:prstGeom>
          <a:effectLst>
            <a:softEdge rad="63500"/>
          </a:effectLst>
        </p:spPr>
      </p:pic>
      <p:sp>
        <p:nvSpPr>
          <p:cNvPr id="22" name="TextBox 21">
            <a:extLst>
              <a:ext uri="{FF2B5EF4-FFF2-40B4-BE49-F238E27FC236}">
                <a16:creationId xmlns:a16="http://schemas.microsoft.com/office/drawing/2014/main" id="{A5F64049-589C-6697-882E-DB018908B431}"/>
              </a:ext>
            </a:extLst>
          </p:cNvPr>
          <p:cNvSpPr txBox="1"/>
          <p:nvPr/>
        </p:nvSpPr>
        <p:spPr>
          <a:xfrm>
            <a:off x="1975679" y="3072949"/>
            <a:ext cx="1978555" cy="369332"/>
          </a:xfrm>
          <a:prstGeom prst="rect">
            <a:avLst/>
          </a:prstGeom>
          <a:noFill/>
        </p:spPr>
        <p:txBody>
          <a:bodyPr wrap="none" rtlCol="0">
            <a:spAutoFit/>
          </a:bodyPr>
          <a:lstStyle/>
          <a:p>
            <a:r>
              <a:rPr lang="en-CA" dirty="0"/>
              <a:t>Weather Condition</a:t>
            </a:r>
          </a:p>
        </p:txBody>
      </p:sp>
      <p:sp>
        <p:nvSpPr>
          <p:cNvPr id="23" name="TextBox 22">
            <a:extLst>
              <a:ext uri="{FF2B5EF4-FFF2-40B4-BE49-F238E27FC236}">
                <a16:creationId xmlns:a16="http://schemas.microsoft.com/office/drawing/2014/main" id="{66E42C09-E120-23F3-7298-1FFC0A504650}"/>
              </a:ext>
            </a:extLst>
          </p:cNvPr>
          <p:cNvSpPr txBox="1"/>
          <p:nvPr/>
        </p:nvSpPr>
        <p:spPr>
          <a:xfrm>
            <a:off x="5021532" y="3065879"/>
            <a:ext cx="1650708" cy="369332"/>
          </a:xfrm>
          <a:prstGeom prst="rect">
            <a:avLst/>
          </a:prstGeom>
          <a:noFill/>
        </p:spPr>
        <p:txBody>
          <a:bodyPr wrap="none" rtlCol="0">
            <a:spAutoFit/>
          </a:bodyPr>
          <a:lstStyle/>
          <a:p>
            <a:r>
              <a:rPr lang="en-CA" dirty="0"/>
              <a:t>Road Condition</a:t>
            </a:r>
          </a:p>
        </p:txBody>
      </p:sp>
      <p:sp>
        <p:nvSpPr>
          <p:cNvPr id="24" name="TextBox 23">
            <a:extLst>
              <a:ext uri="{FF2B5EF4-FFF2-40B4-BE49-F238E27FC236}">
                <a16:creationId xmlns:a16="http://schemas.microsoft.com/office/drawing/2014/main" id="{EF1F075C-497B-786E-DC5F-D12901838543}"/>
              </a:ext>
            </a:extLst>
          </p:cNvPr>
          <p:cNvSpPr txBox="1"/>
          <p:nvPr/>
        </p:nvSpPr>
        <p:spPr>
          <a:xfrm>
            <a:off x="7623090" y="3059668"/>
            <a:ext cx="1953355" cy="369332"/>
          </a:xfrm>
          <a:prstGeom prst="rect">
            <a:avLst/>
          </a:prstGeom>
          <a:noFill/>
        </p:spPr>
        <p:txBody>
          <a:bodyPr wrap="none" rtlCol="0">
            <a:spAutoFit/>
          </a:bodyPr>
          <a:lstStyle/>
          <a:p>
            <a:r>
              <a:rPr lang="en-CA" dirty="0"/>
              <a:t>Lighting Condition</a:t>
            </a:r>
          </a:p>
        </p:txBody>
      </p:sp>
      <p:sp>
        <p:nvSpPr>
          <p:cNvPr id="25" name="TextBox 24">
            <a:extLst>
              <a:ext uri="{FF2B5EF4-FFF2-40B4-BE49-F238E27FC236}">
                <a16:creationId xmlns:a16="http://schemas.microsoft.com/office/drawing/2014/main" id="{D3BCF04D-DF21-D5BD-C53C-40D9AB2F6131}"/>
              </a:ext>
            </a:extLst>
          </p:cNvPr>
          <p:cNvSpPr txBox="1"/>
          <p:nvPr/>
        </p:nvSpPr>
        <p:spPr>
          <a:xfrm>
            <a:off x="2048025" y="5423260"/>
            <a:ext cx="1559529" cy="369332"/>
          </a:xfrm>
          <a:prstGeom prst="rect">
            <a:avLst/>
          </a:prstGeom>
          <a:noFill/>
        </p:spPr>
        <p:txBody>
          <a:bodyPr wrap="none" rtlCol="0">
            <a:spAutoFit/>
          </a:bodyPr>
          <a:lstStyle/>
          <a:p>
            <a:r>
              <a:rPr lang="en-CA" dirty="0"/>
              <a:t>Rural or Urban</a:t>
            </a:r>
          </a:p>
        </p:txBody>
      </p:sp>
      <p:sp>
        <p:nvSpPr>
          <p:cNvPr id="26" name="TextBox 25">
            <a:extLst>
              <a:ext uri="{FF2B5EF4-FFF2-40B4-BE49-F238E27FC236}">
                <a16:creationId xmlns:a16="http://schemas.microsoft.com/office/drawing/2014/main" id="{74C8B649-B82E-88BA-DB83-718B43A71177}"/>
              </a:ext>
            </a:extLst>
          </p:cNvPr>
          <p:cNvSpPr txBox="1"/>
          <p:nvPr/>
        </p:nvSpPr>
        <p:spPr>
          <a:xfrm>
            <a:off x="5270143" y="5423260"/>
            <a:ext cx="1169231" cy="369332"/>
          </a:xfrm>
          <a:prstGeom prst="rect">
            <a:avLst/>
          </a:prstGeom>
          <a:noFill/>
        </p:spPr>
        <p:txBody>
          <a:bodyPr wrap="none" rtlCol="0">
            <a:spAutoFit/>
          </a:bodyPr>
          <a:lstStyle/>
          <a:p>
            <a:r>
              <a:rPr lang="en-CA" dirty="0"/>
              <a:t>Road Type</a:t>
            </a:r>
          </a:p>
        </p:txBody>
      </p:sp>
      <p:sp>
        <p:nvSpPr>
          <p:cNvPr id="27" name="TextBox 26">
            <a:extLst>
              <a:ext uri="{FF2B5EF4-FFF2-40B4-BE49-F238E27FC236}">
                <a16:creationId xmlns:a16="http://schemas.microsoft.com/office/drawing/2014/main" id="{15F17572-EDAE-3791-6E73-99E81E2D483C}"/>
              </a:ext>
            </a:extLst>
          </p:cNvPr>
          <p:cNvSpPr txBox="1"/>
          <p:nvPr/>
        </p:nvSpPr>
        <p:spPr>
          <a:xfrm>
            <a:off x="7675764" y="5426108"/>
            <a:ext cx="1848006" cy="369332"/>
          </a:xfrm>
          <a:prstGeom prst="rect">
            <a:avLst/>
          </a:prstGeom>
          <a:noFill/>
        </p:spPr>
        <p:txBody>
          <a:bodyPr wrap="none" rtlCol="0">
            <a:spAutoFit/>
          </a:bodyPr>
          <a:lstStyle/>
          <a:p>
            <a:r>
              <a:rPr lang="en-CA" dirty="0"/>
              <a:t>Accident Severity</a:t>
            </a:r>
          </a:p>
        </p:txBody>
      </p:sp>
      <p:sp>
        <p:nvSpPr>
          <p:cNvPr id="29" name="TextBox 28">
            <a:extLst>
              <a:ext uri="{FF2B5EF4-FFF2-40B4-BE49-F238E27FC236}">
                <a16:creationId xmlns:a16="http://schemas.microsoft.com/office/drawing/2014/main" id="{C4112D72-7E32-FB2C-EF2D-DEA54FD4BFA8}"/>
              </a:ext>
            </a:extLst>
          </p:cNvPr>
          <p:cNvSpPr txBox="1"/>
          <p:nvPr/>
        </p:nvSpPr>
        <p:spPr>
          <a:xfrm>
            <a:off x="2967654" y="6172200"/>
            <a:ext cx="8096575" cy="369332"/>
          </a:xfrm>
          <a:prstGeom prst="rect">
            <a:avLst/>
          </a:prstGeom>
          <a:noFill/>
        </p:spPr>
        <p:txBody>
          <a:bodyPr wrap="none" rtlCol="0">
            <a:spAutoFit/>
          </a:bodyPr>
          <a:lstStyle/>
          <a:p>
            <a:r>
              <a:rPr lang="en-CA" b="1" dirty="0"/>
              <a:t>Six factors were studied to determined the major cause of road accidents in UK</a:t>
            </a:r>
            <a:r>
              <a:rPr lang="en-CA" dirty="0"/>
              <a:t>. </a:t>
            </a:r>
          </a:p>
        </p:txBody>
      </p:sp>
    </p:spTree>
    <p:extLst>
      <p:ext uri="{BB962C8B-B14F-4D97-AF65-F5344CB8AC3E}">
        <p14:creationId xmlns:p14="http://schemas.microsoft.com/office/powerpoint/2010/main" val="3111874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hart of a month&#10;&#10;AI-generated content may be incorrect.">
            <a:extLst>
              <a:ext uri="{FF2B5EF4-FFF2-40B4-BE49-F238E27FC236}">
                <a16:creationId xmlns:a16="http://schemas.microsoft.com/office/drawing/2014/main" id="{C22328A2-B8A5-2014-B956-7B658198E5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6742" y="662284"/>
            <a:ext cx="7658516" cy="4512767"/>
          </a:xfrm>
          <a:effectLst>
            <a:softEdge rad="127000"/>
          </a:effectLst>
        </p:spPr>
      </p:pic>
      <p:sp>
        <p:nvSpPr>
          <p:cNvPr id="9" name="Title 1">
            <a:extLst>
              <a:ext uri="{FF2B5EF4-FFF2-40B4-BE49-F238E27FC236}">
                <a16:creationId xmlns:a16="http://schemas.microsoft.com/office/drawing/2014/main" id="{7A238AF5-01A6-7937-258C-3D2A67B790F1}"/>
              </a:ext>
            </a:extLst>
          </p:cNvPr>
          <p:cNvSpPr txBox="1">
            <a:spLocks/>
          </p:cNvSpPr>
          <p:nvPr/>
        </p:nvSpPr>
        <p:spPr>
          <a:xfrm>
            <a:off x="1362391" y="224135"/>
            <a:ext cx="10018713" cy="8762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b="1" kern="100" dirty="0">
                <a:latin typeface="Aptos" panose="020B0004020202020204" pitchFamily="34" charset="0"/>
                <a:ea typeface="PMingLiU" panose="02020500000000000000" pitchFamily="18" charset="-120"/>
                <a:cs typeface="Times New Roman" panose="02020603050405020304" pitchFamily="18" charset="0"/>
              </a:rPr>
              <a:t>A study on the Causes of Road Accidents in UK</a:t>
            </a:r>
            <a:br>
              <a:rPr lang="en-CA" sz="2400" b="1" kern="100" dirty="0">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sp>
        <p:nvSpPr>
          <p:cNvPr id="3" name="TextBox 2">
            <a:extLst>
              <a:ext uri="{FF2B5EF4-FFF2-40B4-BE49-F238E27FC236}">
                <a16:creationId xmlns:a16="http://schemas.microsoft.com/office/drawing/2014/main" id="{AE0E1B45-E82B-94E0-C18F-F4D5C386E911}"/>
              </a:ext>
            </a:extLst>
          </p:cNvPr>
          <p:cNvSpPr txBox="1"/>
          <p:nvPr/>
        </p:nvSpPr>
        <p:spPr>
          <a:xfrm>
            <a:off x="1837508" y="5175051"/>
            <a:ext cx="9866812" cy="1200329"/>
          </a:xfrm>
          <a:prstGeom prst="rect">
            <a:avLst/>
          </a:prstGeom>
          <a:noFill/>
        </p:spPr>
        <p:txBody>
          <a:bodyPr wrap="square">
            <a:spAutoFit/>
          </a:bodyPr>
          <a:lstStyle/>
          <a:p>
            <a:pPr algn="just"/>
            <a:r>
              <a:rPr lang="en-US" b="1" i="0" dirty="0">
                <a:solidFill>
                  <a:srgbClr val="1D1C1D"/>
                </a:solidFill>
                <a:effectLst/>
                <a:latin typeface="Slack-Lato"/>
              </a:rPr>
              <a:t>Year 2021: </a:t>
            </a:r>
            <a:r>
              <a:rPr lang="en-US" b="0" i="0" dirty="0">
                <a:solidFill>
                  <a:srgbClr val="1D1C1D"/>
                </a:solidFill>
                <a:effectLst/>
                <a:latin typeface="Slack-Lato"/>
              </a:rPr>
              <a:t>Overall, we see accidents mostly happen during month of November and lowest in February.</a:t>
            </a:r>
            <a:br>
              <a:rPr lang="en-US" dirty="0"/>
            </a:br>
            <a:br>
              <a:rPr lang="en-US" dirty="0"/>
            </a:br>
            <a:r>
              <a:rPr lang="en-US" b="1" i="0" dirty="0">
                <a:solidFill>
                  <a:srgbClr val="1D1C1D"/>
                </a:solidFill>
                <a:effectLst/>
                <a:latin typeface="Slack-Lato"/>
              </a:rPr>
              <a:t>Year 2022: </a:t>
            </a:r>
            <a:r>
              <a:rPr lang="en-US" b="0" i="0" dirty="0">
                <a:solidFill>
                  <a:srgbClr val="1D1C1D"/>
                </a:solidFill>
                <a:effectLst/>
                <a:latin typeface="Slack-Lato"/>
              </a:rPr>
              <a:t>Overall, we see accidents mostly happen during month of November and lowest in December.</a:t>
            </a:r>
            <a:endParaRPr lang="en-CA" dirty="0"/>
          </a:p>
        </p:txBody>
      </p:sp>
    </p:spTree>
    <p:extLst>
      <p:ext uri="{BB962C8B-B14F-4D97-AF65-F5344CB8AC3E}">
        <p14:creationId xmlns:p14="http://schemas.microsoft.com/office/powerpoint/2010/main" val="3478908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line graph with numbers and a line&#10;&#10;AI-generated content may be incorrect.">
            <a:extLst>
              <a:ext uri="{FF2B5EF4-FFF2-40B4-BE49-F238E27FC236}">
                <a16:creationId xmlns:a16="http://schemas.microsoft.com/office/drawing/2014/main" id="{0B447DAA-F288-2DB4-AE24-50176CA5E8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2687" y="1123949"/>
            <a:ext cx="5734939" cy="2867470"/>
          </a:xfrm>
          <a:effectLst>
            <a:softEdge rad="63500"/>
          </a:effectLst>
        </p:spPr>
      </p:pic>
      <p:pic>
        <p:nvPicPr>
          <p:cNvPr id="7" name="Picture 6" descr="A line graph with blue line&#10;&#10;AI-generated content may be incorrect.">
            <a:extLst>
              <a:ext uri="{FF2B5EF4-FFF2-40B4-BE49-F238E27FC236}">
                <a16:creationId xmlns:a16="http://schemas.microsoft.com/office/drawing/2014/main" id="{75676324-2BC8-0C8A-1449-D9AD65E41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687" y="3863505"/>
            <a:ext cx="5734939" cy="2867469"/>
          </a:xfrm>
          <a:prstGeom prst="rect">
            <a:avLst/>
          </a:prstGeom>
          <a:effectLst>
            <a:softEdge rad="63500"/>
          </a:effectLst>
        </p:spPr>
      </p:pic>
      <p:sp>
        <p:nvSpPr>
          <p:cNvPr id="10" name="Title 1">
            <a:extLst>
              <a:ext uri="{FF2B5EF4-FFF2-40B4-BE49-F238E27FC236}">
                <a16:creationId xmlns:a16="http://schemas.microsoft.com/office/drawing/2014/main" id="{72509669-D6C8-2FE5-35A3-D08F5327DE0C}"/>
              </a:ext>
            </a:extLst>
          </p:cNvPr>
          <p:cNvSpPr txBox="1">
            <a:spLocks/>
          </p:cNvSpPr>
          <p:nvPr/>
        </p:nvSpPr>
        <p:spPr>
          <a:xfrm>
            <a:off x="1484311" y="685800"/>
            <a:ext cx="10018713" cy="8762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b="1" kern="100" dirty="0">
                <a:latin typeface="Aptos" panose="020B0004020202020204" pitchFamily="34" charset="0"/>
                <a:ea typeface="PMingLiU" panose="02020500000000000000" pitchFamily="18" charset="-120"/>
                <a:cs typeface="Times New Roman" panose="02020603050405020304" pitchFamily="18" charset="0"/>
              </a:rPr>
              <a:t>A study on the Causes of Road Accidents.</a:t>
            </a:r>
            <a:br>
              <a:rPr lang="en-CA" sz="2400" b="1" kern="100" dirty="0">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sp>
        <p:nvSpPr>
          <p:cNvPr id="11" name="TextBox 10">
            <a:extLst>
              <a:ext uri="{FF2B5EF4-FFF2-40B4-BE49-F238E27FC236}">
                <a16:creationId xmlns:a16="http://schemas.microsoft.com/office/drawing/2014/main" id="{DEF383AC-C434-E3BC-DD42-73721C17257D}"/>
              </a:ext>
            </a:extLst>
          </p:cNvPr>
          <p:cNvSpPr txBox="1"/>
          <p:nvPr/>
        </p:nvSpPr>
        <p:spPr>
          <a:xfrm>
            <a:off x="8267626" y="2315094"/>
            <a:ext cx="3572758" cy="1200329"/>
          </a:xfrm>
          <a:prstGeom prst="rect">
            <a:avLst/>
          </a:prstGeom>
          <a:noFill/>
        </p:spPr>
        <p:txBody>
          <a:bodyPr wrap="square" rtlCol="0">
            <a:spAutoFit/>
          </a:bodyPr>
          <a:lstStyle/>
          <a:p>
            <a:r>
              <a:rPr lang="en-CA" b="1" dirty="0"/>
              <a:t>Upward trend in number of accidents throughout the year, then drops back down in December. </a:t>
            </a:r>
            <a:endParaRPr lang="en-CA" dirty="0"/>
          </a:p>
        </p:txBody>
      </p:sp>
    </p:spTree>
    <p:extLst>
      <p:ext uri="{BB962C8B-B14F-4D97-AF65-F5344CB8AC3E}">
        <p14:creationId xmlns:p14="http://schemas.microsoft.com/office/powerpoint/2010/main" val="3527623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0C9-86BC-A0EE-706B-2C0AC23B5613}"/>
              </a:ext>
            </a:extLst>
          </p:cNvPr>
          <p:cNvSpPr>
            <a:spLocks noGrp="1"/>
          </p:cNvSpPr>
          <p:nvPr>
            <p:ph type="title"/>
          </p:nvPr>
        </p:nvSpPr>
        <p:spPr>
          <a:xfrm>
            <a:off x="1379808" y="407126"/>
            <a:ext cx="10018713" cy="876299"/>
          </a:xfrm>
        </p:spPr>
        <p:txBody>
          <a:bodyPr>
            <a:normAutofit/>
          </a:bodyPr>
          <a:lstStyle/>
          <a:p>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2400" b="1" kern="100" dirty="0">
                <a:latin typeface="Aptos" panose="020B0004020202020204" pitchFamily="34" charset="0"/>
                <a:ea typeface="PMingLiU" panose="02020500000000000000" pitchFamily="18" charset="-120"/>
                <a:cs typeface="Times New Roman" panose="02020603050405020304" pitchFamily="18" charset="0"/>
              </a:rPr>
              <a:t>A</a:t>
            </a: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ccidents.</a:t>
            </a:r>
            <a:b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9" name="Content Placeholder 8" descr="A graph with green and orange bars&#10;&#10;AI-generated content may be incorrect.">
            <a:extLst>
              <a:ext uri="{FF2B5EF4-FFF2-40B4-BE49-F238E27FC236}">
                <a16:creationId xmlns:a16="http://schemas.microsoft.com/office/drawing/2014/main" id="{E33C4DBD-8108-9659-F597-9609A6A48E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1009" y="1105989"/>
            <a:ext cx="6700002" cy="4778797"/>
          </a:xfrm>
          <a:effectLst>
            <a:softEdge rad="25400"/>
          </a:effectLst>
        </p:spPr>
      </p:pic>
      <p:sp>
        <p:nvSpPr>
          <p:cNvPr id="10" name="TextBox 9">
            <a:extLst>
              <a:ext uri="{FF2B5EF4-FFF2-40B4-BE49-F238E27FC236}">
                <a16:creationId xmlns:a16="http://schemas.microsoft.com/office/drawing/2014/main" id="{D0E4A695-81A9-B24F-D764-5A104611DCD9}"/>
              </a:ext>
            </a:extLst>
          </p:cNvPr>
          <p:cNvSpPr txBox="1"/>
          <p:nvPr/>
        </p:nvSpPr>
        <p:spPr>
          <a:xfrm>
            <a:off x="2967654" y="6172200"/>
            <a:ext cx="6001771" cy="369332"/>
          </a:xfrm>
          <a:prstGeom prst="rect">
            <a:avLst/>
          </a:prstGeom>
          <a:noFill/>
        </p:spPr>
        <p:txBody>
          <a:bodyPr wrap="none" rtlCol="0">
            <a:spAutoFit/>
          </a:bodyPr>
          <a:lstStyle/>
          <a:p>
            <a:r>
              <a:rPr lang="en-CA" b="1" dirty="0"/>
              <a:t>Most accident happens in perfectly fine weather condition.</a:t>
            </a:r>
          </a:p>
        </p:txBody>
      </p:sp>
    </p:spTree>
    <p:extLst>
      <p:ext uri="{BB962C8B-B14F-4D97-AF65-F5344CB8AC3E}">
        <p14:creationId xmlns:p14="http://schemas.microsoft.com/office/powerpoint/2010/main" val="2530191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5F66-36EA-EA3B-3578-90DA95B60D5D}"/>
              </a:ext>
            </a:extLst>
          </p:cNvPr>
          <p:cNvSpPr>
            <a:spLocks noGrp="1"/>
          </p:cNvSpPr>
          <p:nvPr>
            <p:ph type="title"/>
          </p:nvPr>
        </p:nvSpPr>
        <p:spPr>
          <a:xfrm>
            <a:off x="1484311" y="685800"/>
            <a:ext cx="10018713" cy="876299"/>
          </a:xfrm>
        </p:spPr>
        <p:txBody>
          <a:bodyPr>
            <a:normAutofit/>
          </a:bodyPr>
          <a:lstStyle/>
          <a:p>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2400" b="1" kern="100" dirty="0">
                <a:latin typeface="Aptos" panose="020B0004020202020204" pitchFamily="34" charset="0"/>
                <a:ea typeface="PMingLiU" panose="02020500000000000000" pitchFamily="18" charset="-120"/>
                <a:cs typeface="Times New Roman" panose="02020603050405020304" pitchFamily="18" charset="0"/>
              </a:rPr>
              <a:t>A</a:t>
            </a: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ccidents.</a:t>
            </a:r>
            <a:b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5" name="Content Placeholder 4" descr="A graph with blue rectangles&#10;&#10;AI-generated content may be incorrect.">
            <a:extLst>
              <a:ext uri="{FF2B5EF4-FFF2-40B4-BE49-F238E27FC236}">
                <a16:creationId xmlns:a16="http://schemas.microsoft.com/office/drawing/2014/main" id="{F928D974-73FE-DBAC-E838-F4A9BD62B1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700" y="1191692"/>
            <a:ext cx="6013307" cy="4822609"/>
          </a:xfrm>
          <a:effectLst>
            <a:softEdge rad="63500"/>
          </a:effectLst>
        </p:spPr>
      </p:pic>
      <p:sp>
        <p:nvSpPr>
          <p:cNvPr id="6" name="TextBox 5">
            <a:extLst>
              <a:ext uri="{FF2B5EF4-FFF2-40B4-BE49-F238E27FC236}">
                <a16:creationId xmlns:a16="http://schemas.microsoft.com/office/drawing/2014/main" id="{E751F76B-FF98-6973-6742-95BBD5392C9C}"/>
              </a:ext>
            </a:extLst>
          </p:cNvPr>
          <p:cNvSpPr txBox="1"/>
          <p:nvPr/>
        </p:nvSpPr>
        <p:spPr>
          <a:xfrm>
            <a:off x="2967654" y="6172200"/>
            <a:ext cx="7201715" cy="369332"/>
          </a:xfrm>
          <a:prstGeom prst="rect">
            <a:avLst/>
          </a:prstGeom>
          <a:noFill/>
        </p:spPr>
        <p:txBody>
          <a:bodyPr wrap="none" rtlCol="0">
            <a:spAutoFit/>
          </a:bodyPr>
          <a:lstStyle/>
          <a:p>
            <a:r>
              <a:rPr lang="en-CA" b="1" dirty="0"/>
              <a:t>Accidents occur almost twice as much in Urban area than in Rural area.</a:t>
            </a:r>
            <a:endParaRPr lang="en-CA" dirty="0"/>
          </a:p>
        </p:txBody>
      </p:sp>
    </p:spTree>
    <p:extLst>
      <p:ext uri="{BB962C8B-B14F-4D97-AF65-F5344CB8AC3E}">
        <p14:creationId xmlns:p14="http://schemas.microsoft.com/office/powerpoint/2010/main" val="146846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FFFD-5988-10E4-8782-BFBB359EFCE3}"/>
              </a:ext>
            </a:extLst>
          </p:cNvPr>
          <p:cNvSpPr>
            <a:spLocks noGrp="1"/>
          </p:cNvSpPr>
          <p:nvPr>
            <p:ph type="title"/>
          </p:nvPr>
        </p:nvSpPr>
        <p:spPr>
          <a:xfrm>
            <a:off x="1484311" y="685800"/>
            <a:ext cx="10018713" cy="985981"/>
          </a:xfrm>
        </p:spPr>
        <p:txBody>
          <a:bodyPr>
            <a:normAutofit/>
          </a:bodyPr>
          <a:lstStyle/>
          <a:p>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2400" b="1" kern="100" dirty="0">
                <a:latin typeface="Aptos" panose="020B0004020202020204" pitchFamily="34" charset="0"/>
                <a:ea typeface="PMingLiU" panose="02020500000000000000" pitchFamily="18" charset="-120"/>
                <a:cs typeface="Times New Roman" panose="02020603050405020304" pitchFamily="18" charset="0"/>
              </a:rPr>
              <a:t>A</a:t>
            </a: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ccidents.</a:t>
            </a:r>
            <a:b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5" name="Content Placeholder 4" descr="A graph with blue squares&#10;&#10;AI-generated content may be incorrect.">
            <a:extLst>
              <a:ext uri="{FF2B5EF4-FFF2-40B4-BE49-F238E27FC236}">
                <a16:creationId xmlns:a16="http://schemas.microsoft.com/office/drawing/2014/main" id="{0E658E1D-E202-25F2-2646-40BB8FA66D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8724" y="1256146"/>
            <a:ext cx="7589885" cy="5002331"/>
          </a:xfrm>
          <a:effectLst>
            <a:softEdge rad="63500"/>
          </a:effectLst>
        </p:spPr>
      </p:pic>
      <p:sp>
        <p:nvSpPr>
          <p:cNvPr id="6" name="TextBox 5">
            <a:extLst>
              <a:ext uri="{FF2B5EF4-FFF2-40B4-BE49-F238E27FC236}">
                <a16:creationId xmlns:a16="http://schemas.microsoft.com/office/drawing/2014/main" id="{6120124B-F9D4-4B79-519D-A2A57075C121}"/>
              </a:ext>
            </a:extLst>
          </p:cNvPr>
          <p:cNvSpPr txBox="1"/>
          <p:nvPr/>
        </p:nvSpPr>
        <p:spPr>
          <a:xfrm>
            <a:off x="2967654" y="6172200"/>
            <a:ext cx="8861785" cy="369332"/>
          </a:xfrm>
          <a:prstGeom prst="rect">
            <a:avLst/>
          </a:prstGeom>
          <a:noFill/>
        </p:spPr>
        <p:txBody>
          <a:bodyPr wrap="none" rtlCol="0">
            <a:spAutoFit/>
          </a:bodyPr>
          <a:lstStyle/>
          <a:p>
            <a:r>
              <a:rPr lang="en-CA" b="1" dirty="0"/>
              <a:t>Accident occurs most when traffic traveling in opposite direction are close to each other.</a:t>
            </a:r>
            <a:endParaRPr lang="en-CA" dirty="0"/>
          </a:p>
        </p:txBody>
      </p:sp>
    </p:spTree>
    <p:extLst>
      <p:ext uri="{BB962C8B-B14F-4D97-AF65-F5344CB8AC3E}">
        <p14:creationId xmlns:p14="http://schemas.microsoft.com/office/powerpoint/2010/main" val="3578178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4679-F402-C58F-2D82-FCCB7DECF7F6}"/>
              </a:ext>
            </a:extLst>
          </p:cNvPr>
          <p:cNvSpPr>
            <a:spLocks noGrp="1"/>
          </p:cNvSpPr>
          <p:nvPr>
            <p:ph type="title"/>
          </p:nvPr>
        </p:nvSpPr>
        <p:spPr>
          <a:xfrm>
            <a:off x="1484311" y="685801"/>
            <a:ext cx="10018713" cy="949036"/>
          </a:xfrm>
        </p:spPr>
        <p:txBody>
          <a:bodyPr>
            <a:normAutofit/>
          </a:bodyPr>
          <a:lstStyle/>
          <a:p>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2400" b="1" kern="100" dirty="0">
                <a:latin typeface="Aptos" panose="020B0004020202020204" pitchFamily="34" charset="0"/>
                <a:ea typeface="PMingLiU" panose="02020500000000000000" pitchFamily="18" charset="-120"/>
                <a:cs typeface="Times New Roman" panose="02020603050405020304" pitchFamily="18" charset="0"/>
              </a:rPr>
              <a:t>A</a:t>
            </a: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ccidents.</a:t>
            </a:r>
            <a:b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5" name="Content Placeholder 4" descr="A graph with blue squares&#10;&#10;AI-generated content may be incorrect.">
            <a:extLst>
              <a:ext uri="{FF2B5EF4-FFF2-40B4-BE49-F238E27FC236}">
                <a16:creationId xmlns:a16="http://schemas.microsoft.com/office/drawing/2014/main" id="{DDAE95A8-BB11-F099-488E-3DFC56A474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7661" y="1274882"/>
            <a:ext cx="4951467" cy="4897317"/>
          </a:xfrm>
          <a:effectLst>
            <a:softEdge rad="63500"/>
          </a:effectLst>
        </p:spPr>
      </p:pic>
      <p:sp>
        <p:nvSpPr>
          <p:cNvPr id="6" name="TextBox 5">
            <a:extLst>
              <a:ext uri="{FF2B5EF4-FFF2-40B4-BE49-F238E27FC236}">
                <a16:creationId xmlns:a16="http://schemas.microsoft.com/office/drawing/2014/main" id="{10F8B578-8E1B-8E2F-A660-3872AB9EEEB8}"/>
              </a:ext>
            </a:extLst>
          </p:cNvPr>
          <p:cNvSpPr txBox="1"/>
          <p:nvPr/>
        </p:nvSpPr>
        <p:spPr>
          <a:xfrm>
            <a:off x="2967654" y="6172200"/>
            <a:ext cx="9111662" cy="369332"/>
          </a:xfrm>
          <a:prstGeom prst="rect">
            <a:avLst/>
          </a:prstGeom>
          <a:noFill/>
        </p:spPr>
        <p:txBody>
          <a:bodyPr wrap="none" rtlCol="0">
            <a:spAutoFit/>
          </a:bodyPr>
          <a:lstStyle/>
          <a:p>
            <a:r>
              <a:rPr lang="en-CA" b="1" dirty="0"/>
              <a:t>Day, Night or Level of Artificial lighting, where most accident actually happens in Daylight.</a:t>
            </a:r>
            <a:endParaRPr lang="en-CA" dirty="0"/>
          </a:p>
        </p:txBody>
      </p:sp>
    </p:spTree>
    <p:extLst>
      <p:ext uri="{BB962C8B-B14F-4D97-AF65-F5344CB8AC3E}">
        <p14:creationId xmlns:p14="http://schemas.microsoft.com/office/powerpoint/2010/main" val="1277829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92AD-EC88-7F22-02E0-CF4E119D4A56}"/>
              </a:ext>
            </a:extLst>
          </p:cNvPr>
          <p:cNvSpPr>
            <a:spLocks noGrp="1"/>
          </p:cNvSpPr>
          <p:nvPr>
            <p:ph type="title"/>
          </p:nvPr>
        </p:nvSpPr>
        <p:spPr>
          <a:xfrm>
            <a:off x="1484311" y="685800"/>
            <a:ext cx="10018713" cy="1004455"/>
          </a:xfrm>
        </p:spPr>
        <p:txBody>
          <a:bodyPr>
            <a:normAutofit/>
          </a:bodyPr>
          <a:lstStyle/>
          <a:p>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A study on the Causes of Road </a:t>
            </a:r>
            <a:r>
              <a:rPr lang="en-CA" sz="2400" b="1" kern="100" dirty="0">
                <a:latin typeface="Aptos" panose="020B0004020202020204" pitchFamily="34" charset="0"/>
                <a:ea typeface="PMingLiU" panose="02020500000000000000" pitchFamily="18" charset="-120"/>
                <a:cs typeface="Times New Roman" panose="02020603050405020304" pitchFamily="18" charset="0"/>
              </a:rPr>
              <a:t>A</a:t>
            </a:r>
            <a: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t>ccidents.</a:t>
            </a:r>
            <a:br>
              <a:rPr lang="en-CA" sz="2400" b="1" kern="100" dirty="0">
                <a:effectLst/>
                <a:latin typeface="Aptos" panose="020B0004020202020204" pitchFamily="34" charset="0"/>
                <a:ea typeface="PMingLiU" panose="02020500000000000000" pitchFamily="18" charset="-120"/>
                <a:cs typeface="Times New Roman" panose="02020603050405020304" pitchFamily="18" charset="0"/>
              </a:rPr>
            </a:br>
            <a:endParaRPr lang="en-CA" sz="2400" dirty="0"/>
          </a:p>
        </p:txBody>
      </p:sp>
      <p:pic>
        <p:nvPicPr>
          <p:cNvPr id="9" name="Picture 8">
            <a:extLst>
              <a:ext uri="{FF2B5EF4-FFF2-40B4-BE49-F238E27FC236}">
                <a16:creationId xmlns:a16="http://schemas.microsoft.com/office/drawing/2014/main" id="{8598C42F-4452-FB38-DCA8-9C207C103BC1}"/>
              </a:ext>
            </a:extLst>
          </p:cNvPr>
          <p:cNvPicPr>
            <a:picLocks noChangeAspect="1"/>
          </p:cNvPicPr>
          <p:nvPr/>
        </p:nvPicPr>
        <p:blipFill>
          <a:blip r:embed="rId3"/>
          <a:stretch>
            <a:fillRect/>
          </a:stretch>
        </p:blipFill>
        <p:spPr>
          <a:xfrm>
            <a:off x="3590711" y="1330507"/>
            <a:ext cx="5213632" cy="4702648"/>
          </a:xfrm>
          <a:prstGeom prst="rect">
            <a:avLst/>
          </a:prstGeom>
          <a:effectLst>
            <a:softEdge rad="63500"/>
          </a:effectLst>
        </p:spPr>
      </p:pic>
      <p:sp>
        <p:nvSpPr>
          <p:cNvPr id="11" name="TextBox 10">
            <a:extLst>
              <a:ext uri="{FF2B5EF4-FFF2-40B4-BE49-F238E27FC236}">
                <a16:creationId xmlns:a16="http://schemas.microsoft.com/office/drawing/2014/main" id="{BFC1E3C6-747E-7475-04CC-1EF29B114F7D}"/>
              </a:ext>
            </a:extLst>
          </p:cNvPr>
          <p:cNvSpPr txBox="1"/>
          <p:nvPr/>
        </p:nvSpPr>
        <p:spPr>
          <a:xfrm>
            <a:off x="2967654" y="6172200"/>
            <a:ext cx="4727384" cy="369332"/>
          </a:xfrm>
          <a:prstGeom prst="rect">
            <a:avLst/>
          </a:prstGeom>
          <a:noFill/>
        </p:spPr>
        <p:txBody>
          <a:bodyPr wrap="none" rtlCol="0">
            <a:spAutoFit/>
          </a:bodyPr>
          <a:lstStyle/>
          <a:p>
            <a:r>
              <a:rPr lang="en-CA" b="1" dirty="0"/>
              <a:t>Most accidents happens on Dry road surface.</a:t>
            </a:r>
            <a:r>
              <a:rPr lang="en-CA" dirty="0"/>
              <a:t> </a:t>
            </a:r>
          </a:p>
        </p:txBody>
      </p:sp>
    </p:spTree>
    <p:extLst>
      <p:ext uri="{BB962C8B-B14F-4D97-AF65-F5344CB8AC3E}">
        <p14:creationId xmlns:p14="http://schemas.microsoft.com/office/powerpoint/2010/main" val="1117977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1468</TotalTime>
  <Words>600</Words>
  <Application>Microsoft Office PowerPoint</Application>
  <PresentationFormat>Widescreen</PresentationFormat>
  <Paragraphs>53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Corbel</vt:lpstr>
      <vt:lpstr>Slack-Lato</vt:lpstr>
      <vt:lpstr>Symbol</vt:lpstr>
      <vt:lpstr>Parallax</vt:lpstr>
      <vt:lpstr>A study on the Causes of Road Accidents in UK  </vt:lpstr>
      <vt:lpstr>PowerPoint Presentation</vt:lpstr>
      <vt:lpstr>PowerPoint Presentation</vt:lpstr>
      <vt:lpstr>PowerPoint Presentation</vt:lpstr>
      <vt:lpstr>A study on the Causes of Road Accidents. </vt:lpstr>
      <vt:lpstr>A study on the Causes of Road Accidents. </vt:lpstr>
      <vt:lpstr>A study on the Causes of Road Accidents. </vt:lpstr>
      <vt:lpstr>A study on the Causes of Road Accidents. </vt:lpstr>
      <vt:lpstr>A study on the Causes of Road Accidents. </vt:lpstr>
      <vt:lpstr>A study on the Causes of Road Accidents.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Patrick Yau</dc:creator>
  <cp:lastModifiedBy>Sharanjit Singh</cp:lastModifiedBy>
  <cp:revision>12</cp:revision>
  <dcterms:created xsi:type="dcterms:W3CDTF">2025-02-11T00:03:30Z</dcterms:created>
  <dcterms:modified xsi:type="dcterms:W3CDTF">2025-02-12T00:47:46Z</dcterms:modified>
</cp:coreProperties>
</file>