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57" r:id="rId4"/>
    <p:sldId id="259" r:id="rId5"/>
    <p:sldId id="263" r:id="rId6"/>
    <p:sldId id="264" r:id="rId7"/>
    <p:sldId id="265" r:id="rId8"/>
    <p:sldId id="260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45DE1-F946-4E93-8525-85BF675A6F63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36AA4-66F5-473A-A2B2-B14486E367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21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Accident tend to occur most during the month of October and November each year, as seen on the heatmap.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59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As per our line graph, there is an upward trend from February to November, then in December, accidents tend to decrease.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51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When comparing weather condition to the severity of the accidents, to our surprise, we found that most accidents occur in almost perfect weather, good weather with no high winds.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57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Accidents occur more in urban areas compared to rural areas due to their congested nature.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69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Single-carriageway roads, where there is no median between traffic traveling in opposite direction, have more casualties than other types of road types.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05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Most accidents occur during daylight, as opposed to nighttime and on unlit roads.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1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Most accidents happen on dry road, as opposed to the icy or snowy road surface we were expecting.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45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Minor accidents (slight severity accidents) happen the most, compare to serious and fatal accidents.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6AA4-66F5-473A-A2B2-B14486E3672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65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9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0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05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60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86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62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76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94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5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2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4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9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98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22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0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711EB-F742-4EB0-8869-D40CC2EF10EE}" type="datetimeFigureOut">
              <a:rPr lang="en-CA" smtClean="0"/>
              <a:t>2025-02-06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B03A1C-0422-48F2-ACF0-34F71325F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42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B178-D974-E745-0F95-A84F2707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22" y="1380069"/>
            <a:ext cx="11389901" cy="2352946"/>
          </a:xfrm>
        </p:spPr>
        <p:txBody>
          <a:bodyPr>
            <a:normAutofit/>
          </a:bodyPr>
          <a:lstStyle/>
          <a:p>
            <a:r>
              <a:rPr lang="en-CA" sz="40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</a:t>
            </a:r>
            <a:r>
              <a:rPr lang="en-CA" sz="40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CA" sz="40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ccidents.</a:t>
            </a:r>
            <a:br>
              <a:rPr lang="en-CA" sz="40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DD0EC-EA0C-CDEF-FD36-799E1D75A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Sharanjit</a:t>
            </a:r>
            <a:r>
              <a:rPr lang="en-CA" dirty="0"/>
              <a:t> Singh, Sami </a:t>
            </a:r>
            <a:r>
              <a:rPr lang="en-CA" dirty="0" err="1"/>
              <a:t>Bsata</a:t>
            </a:r>
            <a:r>
              <a:rPr lang="en-CA" dirty="0"/>
              <a:t> &amp; Patrick Yau</a:t>
            </a:r>
          </a:p>
        </p:txBody>
      </p:sp>
      <p:pic>
        <p:nvPicPr>
          <p:cNvPr id="4" name="Content Placeholder 4" descr="A black and white image of two cars">
            <a:extLst>
              <a:ext uri="{FF2B5EF4-FFF2-40B4-BE49-F238E27FC236}">
                <a16:creationId xmlns:a16="http://schemas.microsoft.com/office/drawing/2014/main" id="{1EB72F49-6009-585E-18DF-8152782E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48" y="3254853"/>
            <a:ext cx="2556854" cy="161880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37850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11CC-43B2-B368-36C7-83D4A4B9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9727"/>
          </a:xfrm>
        </p:spPr>
        <p:txBody>
          <a:bodyPr>
            <a:normAutofit fontScale="90000"/>
          </a:bodyPr>
          <a:lstStyle/>
          <a:p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</a:t>
            </a:r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ccidents.</a:t>
            </a:r>
            <a:b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D68D03-D3B4-83BB-592C-9F2D347A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2" y="1259571"/>
            <a:ext cx="6525536" cy="475363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22596-45F8-4953-BB6A-6D2BA955EF03}"/>
              </a:ext>
            </a:extLst>
          </p:cNvPr>
          <p:cNvSpPr txBox="1"/>
          <p:nvPr/>
        </p:nvSpPr>
        <p:spPr>
          <a:xfrm>
            <a:off x="2477460" y="6172200"/>
            <a:ext cx="925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Level of severity of the accidents, minor (slight) is 5x more then Serious and Fatal combined</a:t>
            </a:r>
          </a:p>
        </p:txBody>
      </p:sp>
    </p:spTree>
    <p:extLst>
      <p:ext uri="{BB962C8B-B14F-4D97-AF65-F5344CB8AC3E}">
        <p14:creationId xmlns:p14="http://schemas.microsoft.com/office/powerpoint/2010/main" val="283470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33745-2BF3-D65A-37BB-5F930AF41E07}"/>
              </a:ext>
            </a:extLst>
          </p:cNvPr>
          <p:cNvSpPr txBox="1"/>
          <p:nvPr/>
        </p:nvSpPr>
        <p:spPr>
          <a:xfrm>
            <a:off x="2017337" y="1508289"/>
            <a:ext cx="8286160" cy="332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 conclusion,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Most accidents happen in good weather, with good lighting and good road conditions, and on single-carriageway road where there is no median to protect traffic traveling in opposite direction.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Accidents happen most in urban areas where drivers have more to look out for, such as traffic signs and signals, surrounding vehicles, pedestrians and cyclists.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These findings leads us to think that driver distraction is the primary factor in accidents.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91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7204A5-F972-391C-BFAD-DA2B82AA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75" y="1562100"/>
            <a:ext cx="1656564" cy="146705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6984D3-EEA8-C35A-CA5C-57B9322EDFAB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876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Accidents.</a:t>
            </a:r>
            <a:b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6D67BC-A4DA-EC5F-72FF-EAF861690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6730" y="3946679"/>
            <a:ext cx="1568935" cy="146705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48AB6-E342-0C48-6998-609F1BBD7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30" y="1562099"/>
            <a:ext cx="1560313" cy="150378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CF72F4-34E1-80EF-FB17-6041C2B73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550" y="1562099"/>
            <a:ext cx="1662436" cy="150378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5CA235-90A2-1F9D-2695-F7EBF2FBC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116" y="3946679"/>
            <a:ext cx="2981741" cy="146705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DA2EC7-4EB7-947F-7BEF-6D4D83B721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8550" y="3937152"/>
            <a:ext cx="1595660" cy="148610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F64049-589C-6697-882E-DB018908B431}"/>
              </a:ext>
            </a:extLst>
          </p:cNvPr>
          <p:cNvSpPr txBox="1"/>
          <p:nvPr/>
        </p:nvSpPr>
        <p:spPr>
          <a:xfrm>
            <a:off x="1975679" y="3072949"/>
            <a:ext cx="19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Weather Condition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E42C09-E120-23F3-7298-1FFC0A504650}"/>
              </a:ext>
            </a:extLst>
          </p:cNvPr>
          <p:cNvSpPr txBox="1"/>
          <p:nvPr/>
        </p:nvSpPr>
        <p:spPr>
          <a:xfrm>
            <a:off x="5021532" y="3065879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Road Condition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1F075C-497B-786E-DC5F-D12901838543}"/>
              </a:ext>
            </a:extLst>
          </p:cNvPr>
          <p:cNvSpPr txBox="1"/>
          <p:nvPr/>
        </p:nvSpPr>
        <p:spPr>
          <a:xfrm>
            <a:off x="7623090" y="3059668"/>
            <a:ext cx="195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Lighting Condition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BCF04D-DF21-D5BD-C53C-40D9AB2F6131}"/>
              </a:ext>
            </a:extLst>
          </p:cNvPr>
          <p:cNvSpPr txBox="1"/>
          <p:nvPr/>
        </p:nvSpPr>
        <p:spPr>
          <a:xfrm>
            <a:off x="2048025" y="5423260"/>
            <a:ext cx="15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Rural or Urban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C8B649-B82E-88BA-DB83-718B43A71177}"/>
              </a:ext>
            </a:extLst>
          </p:cNvPr>
          <p:cNvSpPr txBox="1"/>
          <p:nvPr/>
        </p:nvSpPr>
        <p:spPr>
          <a:xfrm>
            <a:off x="5270143" y="5423260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Road Type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17572-EDAE-3791-6E73-99E81E2D483C}"/>
              </a:ext>
            </a:extLst>
          </p:cNvPr>
          <p:cNvSpPr txBox="1"/>
          <p:nvPr/>
        </p:nvSpPr>
        <p:spPr>
          <a:xfrm>
            <a:off x="7675764" y="5426108"/>
            <a:ext cx="184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Accident Severity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112D72-7E32-FB2C-EF2D-DEA54FD4BFA8}"/>
              </a:ext>
            </a:extLst>
          </p:cNvPr>
          <p:cNvSpPr txBox="1"/>
          <p:nvPr/>
        </p:nvSpPr>
        <p:spPr>
          <a:xfrm>
            <a:off x="2967654" y="6172200"/>
            <a:ext cx="751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Six factors were studied to determined the major cause of road accidents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187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of a month&#10;&#10;AI-generated content may be incorrect.">
            <a:extLst>
              <a:ext uri="{FF2B5EF4-FFF2-40B4-BE49-F238E27FC236}">
                <a16:creationId xmlns:a16="http://schemas.microsoft.com/office/drawing/2014/main" id="{C22328A2-B8A5-2014-B956-7B658198E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2" y="1172616"/>
            <a:ext cx="7658516" cy="4512767"/>
          </a:xfrm>
          <a:effectLst>
            <a:softEdge rad="12700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A238AF5-01A6-7937-258C-3D2A67B790F1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876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Accidents.</a:t>
            </a:r>
            <a:b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DC1EB-CF84-BF9E-98D1-8F19F40F213D}"/>
              </a:ext>
            </a:extLst>
          </p:cNvPr>
          <p:cNvSpPr txBox="1"/>
          <p:nvPr/>
        </p:nvSpPr>
        <p:spPr>
          <a:xfrm>
            <a:off x="2967654" y="6172200"/>
            <a:ext cx="706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October and November has the highest number of accident each year.</a:t>
            </a:r>
          </a:p>
        </p:txBody>
      </p:sp>
    </p:spTree>
    <p:extLst>
      <p:ext uri="{BB962C8B-B14F-4D97-AF65-F5344CB8AC3E}">
        <p14:creationId xmlns:p14="http://schemas.microsoft.com/office/powerpoint/2010/main" val="347890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ine graph with numbers and a line&#10;&#10;AI-generated content may be incorrect.">
            <a:extLst>
              <a:ext uri="{FF2B5EF4-FFF2-40B4-BE49-F238E27FC236}">
                <a16:creationId xmlns:a16="http://schemas.microsoft.com/office/drawing/2014/main" id="{0B447DAA-F288-2DB4-AE24-50176CA5E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87" y="1123949"/>
            <a:ext cx="5734939" cy="2867470"/>
          </a:xfrm>
          <a:effectLst>
            <a:softEdge rad="63500"/>
          </a:effectLst>
        </p:spPr>
      </p:pic>
      <p:pic>
        <p:nvPicPr>
          <p:cNvPr id="7" name="Picture 6" descr="A line graph with blue line&#10;&#10;AI-generated content may be incorrect.">
            <a:extLst>
              <a:ext uri="{FF2B5EF4-FFF2-40B4-BE49-F238E27FC236}">
                <a16:creationId xmlns:a16="http://schemas.microsoft.com/office/drawing/2014/main" id="{75676324-2BC8-0C8A-1449-D9AD65E41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87" y="3863505"/>
            <a:ext cx="5734939" cy="286746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2509669-D6C8-2FE5-35A3-D08F5327DE0C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876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Accidents.</a:t>
            </a:r>
            <a:b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383AC-C434-E3BC-DD42-73721C17257D}"/>
              </a:ext>
            </a:extLst>
          </p:cNvPr>
          <p:cNvSpPr txBox="1"/>
          <p:nvPr/>
        </p:nvSpPr>
        <p:spPr>
          <a:xfrm>
            <a:off x="8267626" y="2315094"/>
            <a:ext cx="357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Upward trend in number of accidents throughout the year, then drops back down in December.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76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0C9-86BC-A0EE-706B-2C0AC23B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6299"/>
          </a:xfrm>
        </p:spPr>
        <p:txBody>
          <a:bodyPr>
            <a:normAutofit/>
          </a:bodyPr>
          <a:lstStyle/>
          <a:p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</a:t>
            </a:r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ccidents.</a:t>
            </a:r>
            <a:b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pic>
        <p:nvPicPr>
          <p:cNvPr id="9" name="Content Placeholder 8" descr="A graph with green and orange bars&#10;&#10;AI-generated content may be incorrect.">
            <a:extLst>
              <a:ext uri="{FF2B5EF4-FFF2-40B4-BE49-F238E27FC236}">
                <a16:creationId xmlns:a16="http://schemas.microsoft.com/office/drawing/2014/main" id="{E33C4DBD-8108-9659-F597-9609A6A48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09" y="1201692"/>
            <a:ext cx="6700002" cy="4683094"/>
          </a:xfrm>
          <a:effectLst>
            <a:softEdge rad="254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E4A695-81A9-B24F-D764-5A104611DCD9}"/>
              </a:ext>
            </a:extLst>
          </p:cNvPr>
          <p:cNvSpPr txBox="1"/>
          <p:nvPr/>
        </p:nvSpPr>
        <p:spPr>
          <a:xfrm>
            <a:off x="2967654" y="6172200"/>
            <a:ext cx="600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Most accident happens in perfectly fine weather condition.</a:t>
            </a:r>
          </a:p>
        </p:txBody>
      </p:sp>
    </p:spTree>
    <p:extLst>
      <p:ext uri="{BB962C8B-B14F-4D97-AF65-F5344CB8AC3E}">
        <p14:creationId xmlns:p14="http://schemas.microsoft.com/office/powerpoint/2010/main" val="25301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5F66-36EA-EA3B-3578-90DA95B6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6299"/>
          </a:xfrm>
        </p:spPr>
        <p:txBody>
          <a:bodyPr>
            <a:normAutofit/>
          </a:bodyPr>
          <a:lstStyle/>
          <a:p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</a:t>
            </a:r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ccidents.</a:t>
            </a:r>
            <a:b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pic>
        <p:nvPicPr>
          <p:cNvPr id="5" name="Content Placeholder 4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F928D974-73FE-DBAC-E838-F4A9BD62B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00" y="1191692"/>
            <a:ext cx="6013307" cy="4822609"/>
          </a:xfr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1F76B-FF98-6973-6742-95BBD5392C9C}"/>
              </a:ext>
            </a:extLst>
          </p:cNvPr>
          <p:cNvSpPr txBox="1"/>
          <p:nvPr/>
        </p:nvSpPr>
        <p:spPr>
          <a:xfrm>
            <a:off x="2967654" y="6172200"/>
            <a:ext cx="710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Accidents occur almost twice as much in Urban area then in Rural area.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84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FFFD-5988-10E4-8782-BFBB359E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5981"/>
          </a:xfrm>
        </p:spPr>
        <p:txBody>
          <a:bodyPr>
            <a:normAutofit/>
          </a:bodyPr>
          <a:lstStyle/>
          <a:p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</a:t>
            </a:r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ccidents.</a:t>
            </a:r>
            <a:b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0E658E1D-E202-25F2-2646-40BB8FA66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24" y="1256146"/>
            <a:ext cx="7589885" cy="5002331"/>
          </a:xfr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0124B-F9D4-4B79-519D-A2A57075C121}"/>
              </a:ext>
            </a:extLst>
          </p:cNvPr>
          <p:cNvSpPr txBox="1"/>
          <p:nvPr/>
        </p:nvSpPr>
        <p:spPr>
          <a:xfrm>
            <a:off x="2967654" y="6172200"/>
            <a:ext cx="886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Accident occurs most when traffic traveling in opposite direction are close to each other.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817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4679-F402-C58F-2D82-FCCB7DEC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9036"/>
          </a:xfrm>
        </p:spPr>
        <p:txBody>
          <a:bodyPr>
            <a:normAutofit/>
          </a:bodyPr>
          <a:lstStyle/>
          <a:p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</a:t>
            </a:r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ccidents.</a:t>
            </a:r>
            <a:b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DDAE95A8-BB11-F099-488E-3DFC56A4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61" y="1274882"/>
            <a:ext cx="4951467" cy="4897317"/>
          </a:xfr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8B578-8E1B-8E2F-A660-3872AB9EEEB8}"/>
              </a:ext>
            </a:extLst>
          </p:cNvPr>
          <p:cNvSpPr txBox="1"/>
          <p:nvPr/>
        </p:nvSpPr>
        <p:spPr>
          <a:xfrm>
            <a:off x="2967654" y="6172200"/>
            <a:ext cx="911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Day, Night or Level of Artificial lighting, where most accident actually happens in Daylight.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82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92AD-EC88-7F22-02E0-CF4E119D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4455"/>
          </a:xfrm>
        </p:spPr>
        <p:txBody>
          <a:bodyPr>
            <a:normAutofit/>
          </a:bodyPr>
          <a:lstStyle/>
          <a:p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study on the Causes of Road </a:t>
            </a:r>
            <a:r>
              <a:rPr lang="en-CA" sz="2400" b="1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ccidents.</a:t>
            </a:r>
            <a:br>
              <a:rPr lang="en-CA" sz="24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8C42F-4452-FB38-DCA8-9C207C10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711" y="1330507"/>
            <a:ext cx="5213632" cy="470264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C1E3C6-747E-7475-04CC-1EF29B114F7D}"/>
              </a:ext>
            </a:extLst>
          </p:cNvPr>
          <p:cNvSpPr txBox="1"/>
          <p:nvPr/>
        </p:nvSpPr>
        <p:spPr>
          <a:xfrm>
            <a:off x="2967654" y="6172200"/>
            <a:ext cx="472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Most accidents happens on Dry road surface.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797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1455</TotalTime>
  <Words>507</Words>
  <Application>Microsoft Office PowerPoint</Application>
  <PresentationFormat>Widescreen</PresentationFormat>
  <Paragraphs>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Corbel</vt:lpstr>
      <vt:lpstr>Parallax</vt:lpstr>
      <vt:lpstr>A study on the Causes of Road Accidents. </vt:lpstr>
      <vt:lpstr>PowerPoint Presentation</vt:lpstr>
      <vt:lpstr>PowerPoint Presentation</vt:lpstr>
      <vt:lpstr>PowerPoint Presentation</vt:lpstr>
      <vt:lpstr>A study on the Causes of Road Accidents. </vt:lpstr>
      <vt:lpstr>A study on the Causes of Road Accidents. </vt:lpstr>
      <vt:lpstr>A study on the Causes of Road Accidents. </vt:lpstr>
      <vt:lpstr>A study on the Causes of Road Accidents. </vt:lpstr>
      <vt:lpstr>A study on the Causes of Road Accidents. </vt:lpstr>
      <vt:lpstr>A study on the Causes of Road Accidents.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Yau</dc:creator>
  <cp:lastModifiedBy>Patrick Yau</cp:lastModifiedBy>
  <cp:revision>3</cp:revision>
  <dcterms:created xsi:type="dcterms:W3CDTF">2025-02-11T00:03:30Z</dcterms:created>
  <dcterms:modified xsi:type="dcterms:W3CDTF">2025-02-12T00:19:15Z</dcterms:modified>
</cp:coreProperties>
</file>