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7" r:id="rId4"/>
    <p:sldId id="363" r:id="rId5"/>
    <p:sldId id="361" r:id="rId6"/>
    <p:sldId id="362" r:id="rId7"/>
    <p:sldId id="370" r:id="rId8"/>
    <p:sldId id="364" r:id="rId9"/>
    <p:sldId id="366" r:id="rId10"/>
    <p:sldId id="365" r:id="rId11"/>
    <p:sldId id="367" r:id="rId12"/>
    <p:sldId id="368" r:id="rId13"/>
    <p:sldId id="369" r:id="rId14"/>
    <p:sldId id="371" r:id="rId15"/>
    <p:sldId id="372" r:id="rId16"/>
  </p:sldIdLst>
  <p:sldSz cx="9144000" cy="6858000" type="screen4x3"/>
  <p:notesSz cx="98742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800000"/>
    <a:srgbClr val="FFCCCC"/>
    <a:srgbClr val="FFFFCC"/>
    <a:srgbClr val="C09200"/>
    <a:srgbClr val="CC3300"/>
    <a:srgbClr val="9933FF"/>
    <a:srgbClr val="050F5B"/>
    <a:srgbClr val="02345E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61433" autoAdjust="0"/>
  </p:normalViewPr>
  <p:slideViewPr>
    <p:cSldViewPr>
      <p:cViewPr varScale="1">
        <p:scale>
          <a:sx n="67" d="100"/>
          <a:sy n="67" d="100"/>
        </p:scale>
        <p:origin x="26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6" d="100"/>
          <a:sy n="116" d="100"/>
        </p:scale>
        <p:origin x="2112" y="102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E65F2-EC83-43F8-BBCD-DF339D76168E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F88F2-28ED-42A6-AD67-1ADC1C5515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31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3E42-9869-4106-92F5-8E15D0C13238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228895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3E47E-7354-4ACC-B3A3-81CC231130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36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685817" indent="-263776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055103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477145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1899186" indent="-211021" eaLnBrk="0" hangingPunct="0"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8BA44F-1264-44D0-9200-F07994E89CB8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601917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39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为了选择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sentence-level oracle word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，首先要进行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beam-search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解码，设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 size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句子。在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beam-search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解码的过程中，生成每个词时也应用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gumbel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技术。接着，得到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candidate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句子后，用句子级衡量指标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BLEU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来给这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个句子打分，得分最高的句子为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oracle sentence.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当模型从真实输出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sentence oracle YSYS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抽样，这有一个前提是，这两个序列的长度需要是一致的。但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beam-search decode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不能保证解码序列的长度。为了保证这两个序列长度一致，论文提出了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 decoding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的解决方法。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7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79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85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282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9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伍斯特理工学院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(Worcester Polytechnic Institute)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腾讯、诺亚方舟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scratch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74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2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scratch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5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7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10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639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</a:t>
            </a:r>
            <a:r>
              <a:rPr lang="en-US" altLang="zh-CN" dirty="0" smtClean="0"/>
              <a:t>VAE</a:t>
            </a:r>
            <a:r>
              <a:rPr lang="zh-CN" altLang="en-US" dirty="0" smtClean="0"/>
              <a:t>的重参数技巧相似，是在离散概率分布的抽样技巧，并可计算梯度。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3E47E-7354-4ACC-B3A3-81CC2311300E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13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礼堂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5372100"/>
            <a:ext cx="5219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9" descr="二校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21637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solidFill>
                  <a:srgbClr val="7030A0"/>
                </a:solidFill>
                <a:latin typeface="Tahoma" pitchFamily="34" charset="0"/>
              </a:rPr>
              <a:t>-</a:t>
            </a:r>
            <a:fld id="{EA3FD68A-00A4-42E4-BD28-3609C52E917E}" type="slidenum">
              <a:rPr lang="en-US" altLang="zh-CN" sz="1800" smtClean="0">
                <a:solidFill>
                  <a:srgbClr val="7030A0"/>
                </a:solidFill>
                <a:latin typeface="Tahoma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 smtClean="0">
                <a:solidFill>
                  <a:srgbClr val="7030A0"/>
                </a:solidFill>
                <a:latin typeface="Tahoma" pitchFamily="34" charset="0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4"/>
          <a:stretch>
            <a:fillRect/>
          </a:stretch>
        </p:blipFill>
        <p:spPr bwMode="auto">
          <a:xfrm>
            <a:off x="0" y="0"/>
            <a:ext cx="5741988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95288" y="2133600"/>
            <a:ext cx="8353425" cy="1470025"/>
          </a:xfrm>
        </p:spPr>
        <p:txBody>
          <a:bodyPr/>
          <a:lstStyle>
            <a:lvl1pPr>
              <a:defRPr sz="4800" b="0" smtClean="0"/>
            </a:lvl1pPr>
          </a:lstStyle>
          <a:p>
            <a:r>
              <a:rPr lang="zh-CN" altLang="en-US" smtClean="0"/>
              <a:t>单击此处编辑母版标题样式</a:t>
            </a:r>
          </a:p>
        </p:txBody>
      </p:sp>
      <p:sp>
        <p:nvSpPr>
          <p:cNvPr id="24269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zh-CN" altLang="en-US" smtClean="0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lnSpc>
                <a:spcPct val="100000"/>
              </a:lnSpc>
              <a:defRPr sz="1200" b="0"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algn="r">
              <a:lnSpc>
                <a:spcPct val="100000"/>
              </a:lnSpc>
              <a:defRPr sz="1200" b="0"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5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35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itchFamily="2" charset="2"/>
              <a:buChar char="n"/>
              <a:defRPr/>
            </a:lvl1pPr>
            <a:lvl2pPr>
              <a:buClr>
                <a:srgbClr val="C00000"/>
              </a:buClr>
              <a:buSzPct val="80000"/>
              <a:buFont typeface="Wingdings" pitchFamily="2" charset="2"/>
              <a:buChar char="n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9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75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8984" y="228584"/>
            <a:ext cx="7599362" cy="914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16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37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4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1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2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7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12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2019/11/20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200" b="0">
                <a:solidFill>
                  <a:srgbClr val="000000"/>
                </a:solidFill>
                <a:latin typeface="Arial" charset="0"/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rgbClr val="000000"/>
                </a:solidFill>
                <a:latin typeface="Arial Black" pitchFamily="34" charset="0"/>
                <a:ea typeface="宋体" pitchFamily="2" charset="-122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055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56" name="Text Box 5"/>
          <p:cNvSpPr txBox="1">
            <a:spLocks noChangeArrowheads="1"/>
          </p:cNvSpPr>
          <p:nvPr/>
        </p:nvSpPr>
        <p:spPr bwMode="auto">
          <a:xfrm>
            <a:off x="7924800" y="6338888"/>
            <a:ext cx="11116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-</a:t>
            </a:r>
            <a:fld id="{02C4074D-780F-4AE3-89C2-F47A99164967}" type="slidenum">
              <a:rPr lang="en-US" altLang="zh-CN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pPr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itchFamily="34" charset="0"/>
              </a:rPr>
              <a:t>-</a:t>
            </a:r>
          </a:p>
        </p:txBody>
      </p:sp>
      <p:pic>
        <p:nvPicPr>
          <p:cNvPr id="2057" name="图片 6" descr="THBell.gif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58" y="18864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itchFamily="2" charset="2"/>
        <a:buChar char="p"/>
        <a:defRPr sz="3200">
          <a:solidFill>
            <a:schemeClr val="tx1"/>
          </a:solidFill>
          <a:latin typeface="Courier New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Courier New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itchFamily="2" charset="2"/>
        <a:buChar char="p"/>
        <a:defRPr sz="2400">
          <a:solidFill>
            <a:schemeClr val="tx1"/>
          </a:solidFill>
          <a:latin typeface="Courier New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Courier New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t.org/wmt14/translation-task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504" y="2247007"/>
            <a:ext cx="8928993" cy="1470025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zh-CN" sz="7200" b="1" spc="60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</a:rPr>
              <a:t>Paper Talk</a:t>
            </a:r>
            <a:endParaRPr lang="zh-CN" altLang="en-US" sz="7200" b="1" spc="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771800" y="4221088"/>
            <a:ext cx="3600400" cy="1337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Zhang Yi</a:t>
            </a:r>
          </a:p>
          <a:p>
            <a:pPr>
              <a:defRPr/>
            </a:pPr>
            <a:r>
              <a:rPr lang="en-US" altLang="zh-CN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Nov 17, 2019</a:t>
            </a:r>
          </a:p>
        </p:txBody>
      </p:sp>
      <p:pic>
        <p:nvPicPr>
          <p:cNvPr id="1026" name="Picture 2" descr="C:\Users\DJT\Desktop\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14" y="116632"/>
            <a:ext cx="676275" cy="68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01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364426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Word-level Oracle (WO)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87646"/>
            <a:ext cx="5419725" cy="4781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r="33135"/>
          <a:stretch/>
        </p:blipFill>
        <p:spPr>
          <a:xfrm>
            <a:off x="5568811" y="1988840"/>
            <a:ext cx="3095278" cy="1400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62" y="4278421"/>
            <a:ext cx="4362023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2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364426"/>
            <a:ext cx="8568952" cy="4047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Sentence-level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Oracle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(SO)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 search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sentences in each batch, assuming beam size is k, and get k-best candidate translations.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translation by calculating its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BLEU score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ground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truth sequence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 translation with the highest BLEU score as the oracle sentence.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5031829"/>
            <a:ext cx="3352669" cy="7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3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5366" y="1136734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Force </a:t>
            </a: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Decoding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5" y="1988840"/>
            <a:ext cx="6828455" cy="198714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857" y="4221088"/>
            <a:ext cx="6826213" cy="21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36442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Sampling with Decay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2348880"/>
            <a:ext cx="3240360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9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364426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Training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636912"/>
            <a:ext cx="7015047" cy="111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364426"/>
            <a:ext cx="8568952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Experiments</a:t>
            </a:r>
          </a:p>
          <a:p>
            <a:pPr>
              <a:spcAft>
                <a:spcPts val="600"/>
              </a:spcAft>
            </a:pPr>
            <a:r>
              <a:rPr lang="en-US" altLang="zh-CN" sz="3600" dirty="0">
                <a:hlinkClick r:id="rId3"/>
              </a:rPr>
              <a:t>http://www.statmt.org/wmt14/translation-task.html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58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340768"/>
            <a:ext cx="856135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6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340768"/>
            <a:ext cx="856895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Machine Translation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(NMT)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target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sequentially in the way of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the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word conditioned on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words.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training time, it predicts with the ground truth words as context while at inference it has to generate the entire sequence from scratch. This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discrepancy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fed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leads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accumulation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way. (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-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Word-level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strict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between the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sequence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ground truth sequence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leads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overcorrection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different but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reasonable translations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90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2736"/>
            <a:ext cx="8568952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Exposure bias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曝光误差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RNN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training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时接受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truth input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inference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却接受自己之前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output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，这两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setting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不一致会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导致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 accumulate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83" y="3501007"/>
            <a:ext cx="4306477" cy="24734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836" y="3440980"/>
            <a:ext cx="4320479" cy="26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87524" y="1268760"/>
            <a:ext cx="856895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Teacher Forcing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：模型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生成的翻译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Ground Truth</a:t>
            </a: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完全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对应。首先，这样可能扼杀了翻译的多样性。另外，模型不可能完全保证和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Ground Truth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的译文完全一致。有时候，模型在某一句上，通过调参可以达到和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Ground Truth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完全一致的结果，但是在另一句话可能就无法达到了。对于没有达到完全一致的句子，模型会被给予惩罚，而并没有去评价翻译的结果好不好，这是一个问题。所以，对于有潜力的点，我认为训练的框架很值得研究。另外，基于语义的翻译也很值得探究。但是，目前研究成果很少，不是说不值得研究，而是难度非常大。下一步如果能对译文方面，对翻译结果有一个正确的评估，这是很重要的。</a:t>
            </a:r>
            <a:endParaRPr lang="en-US" altLang="zh-CN" sz="28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5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536" y="1052736"/>
            <a:ext cx="85689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Overcorrection (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OR) </a:t>
            </a:r>
            <a:r>
              <a:rPr lang="zh-CN" altLang="en-US" sz="32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过度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矫正</a:t>
            </a:r>
            <a:endParaRPr lang="en-US" altLang="zh-CN" sz="32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sentence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usually has multiple reasonable translations</a:t>
            </a:r>
          </a:p>
          <a:p>
            <a:pPr>
              <a:spcAft>
                <a:spcPts val="600"/>
              </a:spcAft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it cannot be said that the model makes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mistake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even if it generates a word different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the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ground truth word.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76"/>
            <a:ext cx="6902402" cy="18374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5536" y="5301208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当模型在第三个位置预测</a:t>
            </a:r>
            <a:r>
              <a:rPr lang="zh-CN" altLang="en-US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 </a:t>
            </a:r>
            <a:r>
              <a:rPr lang="en-US" altLang="zh-CN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abide’</a:t>
            </a:r>
            <a:r>
              <a:rPr lang="zh-CN" altLang="en-US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，为了让这句话的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最小，模型之后会</a:t>
            </a:r>
            <a:r>
              <a:rPr lang="zh-CN" altLang="en-US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预测</a:t>
            </a:r>
            <a:r>
              <a:rPr lang="en-US" altLang="zh-CN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‘with 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rule’</a:t>
            </a:r>
            <a:r>
              <a:rPr lang="zh-CN" altLang="en-US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，但是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 </a:t>
            </a:r>
            <a:r>
              <a:rPr lang="en-US" altLang="zh-CN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abide 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with the rule’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是错误的；正确的应该</a:t>
            </a:r>
            <a:r>
              <a:rPr lang="zh-CN" altLang="en-US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 </a:t>
            </a:r>
            <a:r>
              <a:rPr lang="en-US" altLang="zh-CN" sz="2000" dirty="0" smtClean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abide </a:t>
            </a:r>
            <a:r>
              <a:rPr lang="en-US" altLang="zh-CN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by the rule’</a:t>
            </a:r>
            <a:r>
              <a:rPr lang="zh-CN" altLang="en-US" sz="2000" dirty="0">
                <a:solidFill>
                  <a:srgbClr val="1A1A1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5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23528" y="1277768"/>
                <a:ext cx="8496944" cy="448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Generally, at the j-</a:t>
                </a:r>
                <a:r>
                  <a:rPr lang="en-US" altLang="zh-CN" sz="28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step, the NMT model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needs the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ground truth word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as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context word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thus, we could select an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oracle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𝑜𝑟𝑎𝑐𝑙𝑒</m:t>
                        </m:r>
                      </m:sup>
                    </m:sSubSup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to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simulate the context word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oracle </a:t>
                </a:r>
                <a:r>
                  <a:rPr lang="en-US" altLang="zh-CN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word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神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谕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: 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word similar to the ground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truth or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synonym.</a:t>
                </a:r>
              </a:p>
              <a:p>
                <a:pPr marL="457200" indent="-4572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different strategies will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produce a 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different oracle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word.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Word-level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Oracle (WO)</a:t>
                </a:r>
              </a:p>
              <a:p>
                <a:pPr marL="914400" lvl="1" indent="-4572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Sentence-level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Oracle (SO)</a:t>
                </a:r>
                <a:endPara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77768"/>
                <a:ext cx="8496944" cy="4487447"/>
              </a:xfrm>
              <a:prstGeom prst="rect">
                <a:avLst/>
              </a:prstGeom>
              <a:blipFill>
                <a:blip r:embed="rId3"/>
                <a:stretch>
                  <a:fillRect l="-1435" t="-1495" r="-2439" b="-2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3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35" y="4155406"/>
            <a:ext cx="6478602" cy="2520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b="75056"/>
          <a:stretch/>
        </p:blipFill>
        <p:spPr>
          <a:xfrm>
            <a:off x="309835" y="1163210"/>
            <a:ext cx="4248472" cy="1242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t="67308"/>
          <a:stretch/>
        </p:blipFill>
        <p:spPr>
          <a:xfrm>
            <a:off x="309835" y="2563541"/>
            <a:ext cx="4248472" cy="143383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/>
          <a:srcRect t="30297" b="36539"/>
          <a:stretch/>
        </p:blipFill>
        <p:spPr>
          <a:xfrm>
            <a:off x="4664201" y="1556792"/>
            <a:ext cx="4248472" cy="15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0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89881" y="1637719"/>
            <a:ext cx="2592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Gumbel noise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3672408" cy="914400"/>
          </a:xfrm>
        </p:spPr>
        <p:txBody>
          <a:bodyPr/>
          <a:lstStyle/>
          <a:p>
            <a:r>
              <a:rPr lang="en-US" altLang="zh-CN" sz="4800" spc="-15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Paper Talk</a:t>
            </a:r>
            <a:endParaRPr lang="zh-CN" altLang="en-US" sz="4800" spc="-15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438" y="2132856"/>
            <a:ext cx="2301307" cy="8772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l="30713" r="12144"/>
          <a:stretch/>
        </p:blipFill>
        <p:spPr>
          <a:xfrm>
            <a:off x="3238153" y="3332062"/>
            <a:ext cx="1230901" cy="74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u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  <a:headEnd/>
          <a:tailEnd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EEACA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Thu</Template>
  <TotalTime>9384</TotalTime>
  <Words>647</Words>
  <Application>Microsoft Office PowerPoint</Application>
  <PresentationFormat>全屏显示(4:3)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仿宋</vt:lpstr>
      <vt:lpstr>黑体</vt:lpstr>
      <vt:lpstr>楷体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Wingdings</vt:lpstr>
      <vt:lpstr>Thu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  <vt:lpstr>Paper Talk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随机混流装配线平衡、排序与动态调度研究</dc:title>
  <dc:creator>DJT</dc:creator>
  <cp:lastModifiedBy>Nirvana</cp:lastModifiedBy>
  <cp:revision>1194</cp:revision>
  <cp:lastPrinted>2013-04-10T19:20:17Z</cp:lastPrinted>
  <dcterms:created xsi:type="dcterms:W3CDTF">2013-04-01T06:02:04Z</dcterms:created>
  <dcterms:modified xsi:type="dcterms:W3CDTF">2019-11-20T05:55:27Z</dcterms:modified>
</cp:coreProperties>
</file>