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6" r:id="rId3"/>
    <p:sldId id="376" r:id="rId4"/>
    <p:sldId id="375" r:id="rId5"/>
    <p:sldId id="377" r:id="rId6"/>
    <p:sldId id="381" r:id="rId7"/>
    <p:sldId id="378" r:id="rId8"/>
    <p:sldId id="388" r:id="rId9"/>
    <p:sldId id="379" r:id="rId10"/>
    <p:sldId id="380" r:id="rId11"/>
    <p:sldId id="389" r:id="rId12"/>
    <p:sldId id="390" r:id="rId13"/>
    <p:sldId id="382" r:id="rId14"/>
    <p:sldId id="383" r:id="rId15"/>
    <p:sldId id="385" r:id="rId16"/>
    <p:sldId id="386" r:id="rId17"/>
    <p:sldId id="387" r:id="rId18"/>
    <p:sldId id="281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86597" autoAdjust="0"/>
  </p:normalViewPr>
  <p:slideViewPr>
    <p:cSldViewPr snapToGrid="0">
      <p:cViewPr varScale="1">
        <p:scale>
          <a:sx n="99" d="100"/>
          <a:sy n="99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DC091-77D1-44B9-8A63-90F764C616F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AF26-F784-48C8-9893-ACF21BE9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5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28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05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78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0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77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9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53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49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6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2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2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23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6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01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9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AF26-F784-48C8-9893-ACF21BE9A7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9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FEA44-FC76-422C-BF1F-3FB0CA1D3623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6D0B6-ED73-46A5-B1E0-6B05687848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2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7717D-0002-4BFE-A898-88EE31A91F0B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7572B-663C-4D73-A417-AE7A7DE873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8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A59DE-0768-4B4E-AA94-54787E945B98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5C679-F7CB-4574-9D0F-2DAA4F2825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FEDBD-22EE-49F2-AED7-F237825307F0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816C4-BAF4-4A39-83ED-6BFB6AB8DD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2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CC042-7C9F-49E6-B8B1-FBC5B08EB81B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03028-95F8-4B48-A41E-EA344FCF90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64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CC453-BD6D-4062-ABA4-EF48F4288B23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46380-E97C-4001-A19A-1A24E94140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4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51EBA-E6BB-4B67-8C70-9AD99137F8FE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CD057-BF15-4AC0-8EF9-547D1926A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3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C2590-5A55-4CD2-87AD-552374A0DF9C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085BE-1998-40E5-B6C7-C1CE15E87E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6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0B71C-0E6D-4532-B86A-B13F63460CFB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87377-3F19-4566-9B4F-9B499CEE0D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3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81EB9-8A0F-48AE-B0E3-169D3853264F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938C4-2BB2-4A46-AFCC-C3F0D10B01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3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D81E9-47CB-4CEA-B8BE-E6E0F24FCD7C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9002-17D4-4DDB-8D29-E4A868F5E9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6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5F8A8B-8150-447D-86D5-7FA31E2370BB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CBB0F8-9F63-4809-ABFA-85B6EF16CE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054" name="文本框 62"/>
          <p:cNvSpPr txBox="1">
            <a:spLocks noChangeArrowheads="1"/>
          </p:cNvSpPr>
          <p:nvPr/>
        </p:nvSpPr>
        <p:spPr bwMode="auto">
          <a:xfrm>
            <a:off x="2536046" y="2618948"/>
            <a:ext cx="80073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4B649F"/>
                </a:solidFill>
              </a:rPr>
              <a:t>A Robust and Sparse Process Fault</a:t>
            </a:r>
          </a:p>
          <a:p>
            <a:pPr eaLnBrk="1" hangingPunct="1"/>
            <a:r>
              <a:rPr lang="en-US" altLang="zh-CN" sz="3600" b="1" dirty="0">
                <a:solidFill>
                  <a:srgbClr val="4B649F"/>
                </a:solidFill>
              </a:rPr>
              <a:t>Detection Method Based on RSPCA</a:t>
            </a:r>
            <a:endParaRPr lang="zh-CN" altLang="en-US" sz="3600" b="1" dirty="0">
              <a:solidFill>
                <a:srgbClr val="4B649F"/>
              </a:solidFill>
            </a:endParaRPr>
          </a:p>
        </p:txBody>
      </p:sp>
      <p:grpSp>
        <p:nvGrpSpPr>
          <p:cNvPr id="2055" name="组合 1026"/>
          <p:cNvGrpSpPr>
            <a:grpSpLocks/>
          </p:cNvGrpSpPr>
          <p:nvPr/>
        </p:nvGrpSpPr>
        <p:grpSpPr bwMode="auto">
          <a:xfrm>
            <a:off x="3900016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/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057" name="文本框 1027"/>
          <p:cNvSpPr txBox="1">
            <a:spLocks noChangeArrowheads="1"/>
          </p:cNvSpPr>
          <p:nvPr/>
        </p:nvSpPr>
        <p:spPr bwMode="auto">
          <a:xfrm>
            <a:off x="4215929" y="3846513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Eras Bold ITC" panose="020B0907030504020204" pitchFamily="34" charset="0"/>
              </a:rPr>
              <a:t>Peng </a:t>
            </a:r>
            <a:r>
              <a:rPr lang="en-US" altLang="zh-CN" dirty="0" err="1" smtClean="0">
                <a:latin typeface="Eras Bold ITC" panose="020B0907030504020204" pitchFamily="34" charset="0"/>
              </a:rPr>
              <a:t>Peng</a:t>
            </a:r>
            <a:endParaRPr lang="zh-CN" altLang="en-US" dirty="0">
              <a:latin typeface="Eras Bold ITC" panose="020B0907030504020204" pitchFamily="34" charset="0"/>
            </a:endParaRPr>
          </a:p>
        </p:txBody>
      </p:sp>
      <p:sp>
        <p:nvSpPr>
          <p:cNvPr id="2058" name="文本框 112"/>
          <p:cNvSpPr txBox="1">
            <a:spLocks noChangeArrowheads="1"/>
          </p:cNvSpPr>
          <p:nvPr/>
        </p:nvSpPr>
        <p:spPr bwMode="auto">
          <a:xfrm>
            <a:off x="6744816" y="3846513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Eras Bold ITC" panose="020B0907030504020204" pitchFamily="34" charset="0"/>
              </a:rPr>
              <a:t>2019. 11.26</a:t>
            </a:r>
            <a:endParaRPr lang="zh-CN" altLang="en-US" dirty="0">
              <a:latin typeface="Eras Bold ITC" panose="020B0907030504020204" pitchFamily="34" charset="0"/>
            </a:endParaRPr>
          </a:p>
        </p:txBody>
      </p:sp>
      <p:sp>
        <p:nvSpPr>
          <p:cNvPr id="2059" name="文本框 1066"/>
          <p:cNvSpPr txBox="1">
            <a:spLocks noChangeArrowheads="1"/>
          </p:cNvSpPr>
          <p:nvPr/>
        </p:nvSpPr>
        <p:spPr bwMode="auto">
          <a:xfrm>
            <a:off x="1766888" y="598488"/>
            <a:ext cx="23022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</a:rPr>
              <a:t>Data Salon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28" name="组合 37"/>
          <p:cNvGrpSpPr>
            <a:grpSpLocks/>
          </p:cNvGrpSpPr>
          <p:nvPr/>
        </p:nvGrpSpPr>
        <p:grpSpPr bwMode="auto">
          <a:xfrm>
            <a:off x="6415461" y="3898900"/>
            <a:ext cx="297605" cy="316945"/>
            <a:chOff x="7366499" y="2234042"/>
            <a:chExt cx="1607262" cy="1607262"/>
          </a:xfrm>
        </p:grpSpPr>
        <p:sp>
          <p:nvSpPr>
            <p:cNvPr id="29" name="椭圆 28"/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0" name="椭圆 29"/>
            <p:cNvSpPr/>
            <p:nvPr/>
          </p:nvSpPr>
          <p:spPr>
            <a:xfrm>
              <a:off x="7476311" y="2343856"/>
              <a:ext cx="1387637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" name="KSO_Shape"/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790395 w 3927"/>
                <a:gd name="T1" fmla="*/ 137674 h 3928"/>
                <a:gd name="T2" fmla="*/ 753099 w 3927"/>
                <a:gd name="T3" fmla="*/ 174552 h 3928"/>
                <a:gd name="T4" fmla="*/ 629119 w 3927"/>
                <a:gd name="T5" fmla="*/ 51423 h 3928"/>
                <a:gd name="T6" fmla="*/ 666416 w 3927"/>
                <a:gd name="T7" fmla="*/ 14341 h 3928"/>
                <a:gd name="T8" fmla="*/ 714368 w 3927"/>
                <a:gd name="T9" fmla="*/ 12907 h 3928"/>
                <a:gd name="T10" fmla="*/ 791830 w 3927"/>
                <a:gd name="T11" fmla="*/ 89734 h 3928"/>
                <a:gd name="T12" fmla="*/ 790395 w 3927"/>
                <a:gd name="T13" fmla="*/ 137674 h 3928"/>
                <a:gd name="T14" fmla="*/ 461491 w 3927"/>
                <a:gd name="T15" fmla="*/ 464446 h 3928"/>
                <a:gd name="T16" fmla="*/ 337511 w 3927"/>
                <a:gd name="T17" fmla="*/ 341113 h 3928"/>
                <a:gd name="T18" fmla="*/ 610266 w 3927"/>
                <a:gd name="T19" fmla="*/ 70066 h 3928"/>
                <a:gd name="T20" fmla="*/ 734246 w 3927"/>
                <a:gd name="T21" fmla="*/ 193400 h 3928"/>
                <a:gd name="T22" fmla="*/ 461491 w 3927"/>
                <a:gd name="T23" fmla="*/ 464446 h 3928"/>
                <a:gd name="T24" fmla="*/ 444277 w 3927"/>
                <a:gd name="T25" fmla="*/ 481451 h 3928"/>
                <a:gd name="T26" fmla="*/ 270706 w 3927"/>
                <a:gd name="T27" fmla="*/ 530825 h 3928"/>
                <a:gd name="T28" fmla="*/ 320298 w 3927"/>
                <a:gd name="T29" fmla="*/ 358322 h 3928"/>
                <a:gd name="T30" fmla="*/ 444277 w 3927"/>
                <a:gd name="T31" fmla="*/ 481451 h 3928"/>
                <a:gd name="T32" fmla="*/ 157792 w 3927"/>
                <a:gd name="T33" fmla="*/ 101412 h 3928"/>
                <a:gd name="T34" fmla="*/ 80331 w 3927"/>
                <a:gd name="T35" fmla="*/ 179059 h 3928"/>
                <a:gd name="T36" fmla="*/ 80331 w 3927"/>
                <a:gd name="T37" fmla="*/ 646988 h 3928"/>
                <a:gd name="T38" fmla="*/ 157792 w 3927"/>
                <a:gd name="T39" fmla="*/ 724430 h 3928"/>
                <a:gd name="T40" fmla="*/ 626046 w 3927"/>
                <a:gd name="T41" fmla="*/ 724430 h 3928"/>
                <a:gd name="T42" fmla="*/ 703507 w 3927"/>
                <a:gd name="T43" fmla="*/ 646988 h 3928"/>
                <a:gd name="T44" fmla="*/ 703507 w 3927"/>
                <a:gd name="T45" fmla="*/ 339474 h 3928"/>
                <a:gd name="T46" fmla="*/ 783633 w 3927"/>
                <a:gd name="T47" fmla="*/ 261827 h 3928"/>
                <a:gd name="T48" fmla="*/ 783633 w 3927"/>
                <a:gd name="T49" fmla="*/ 675465 h 3928"/>
                <a:gd name="T50" fmla="*/ 651866 w 3927"/>
                <a:gd name="T51" fmla="*/ 804740 h 3928"/>
                <a:gd name="T52" fmla="*/ 129308 w 3927"/>
                <a:gd name="T53" fmla="*/ 804740 h 3928"/>
                <a:gd name="T54" fmla="*/ 0 w 3927"/>
                <a:gd name="T55" fmla="*/ 675465 h 3928"/>
                <a:gd name="T56" fmla="*/ 0 w 3927"/>
                <a:gd name="T57" fmla="*/ 158367 h 3928"/>
                <a:gd name="T58" fmla="*/ 129308 w 3927"/>
                <a:gd name="T59" fmla="*/ 21102 h 3928"/>
                <a:gd name="T60" fmla="*/ 543051 w 3927"/>
                <a:gd name="T61" fmla="*/ 21102 h 3928"/>
                <a:gd name="T62" fmla="*/ 465384 w 3927"/>
                <a:gd name="T63" fmla="*/ 101412 h 3928"/>
                <a:gd name="T64" fmla="*/ 157792 w 3927"/>
                <a:gd name="T65" fmla="*/ 101412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00587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Robust sparse PCA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72134" y="833439"/>
            <a:ext cx="11461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Robust sparse PCA</a:t>
            </a:r>
          </a:p>
        </p:txBody>
      </p:sp>
      <p:sp>
        <p:nvSpPr>
          <p:cNvPr id="15" name="矩形 14"/>
          <p:cNvSpPr/>
          <p:nvPr/>
        </p:nvSpPr>
        <p:spPr>
          <a:xfrm>
            <a:off x="272134" y="2503055"/>
            <a:ext cx="11461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Solution</a:t>
            </a:r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76212" y="6296299"/>
            <a:ext cx="10999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Meng</a:t>
            </a:r>
            <a:r>
              <a:rPr lang="en-US" altLang="zh-CN" sz="1200" dirty="0"/>
              <a:t> D, Zhao Q, Xu Z. Improve robustness of sparse PCA by L1-norm maximization[J]. Pattern Recognition, 2012, 45(1): 487-497.</a:t>
            </a:r>
            <a:endParaRPr lang="zh-CN" altLang="en-US" sz="12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28" y="2374092"/>
            <a:ext cx="4485714" cy="4666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56" y="3417853"/>
            <a:ext cx="5019048" cy="27809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633" y="1465683"/>
            <a:ext cx="4314547" cy="473312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28" y="1861155"/>
            <a:ext cx="4257143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6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00587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Robust sparse PCA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6212" y="6296299"/>
            <a:ext cx="10999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Meng</a:t>
            </a:r>
            <a:r>
              <a:rPr lang="en-US" altLang="zh-CN" sz="1200" dirty="0"/>
              <a:t> D, Zhao Q, Xu Z. Improve robustness of sparse PCA by L1-norm maximization[J]. Pattern Recognition, 2012, 45(1): 487-497.</a:t>
            </a:r>
            <a:endParaRPr lang="zh-CN" altLang="en-US" sz="1200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35" y="855022"/>
            <a:ext cx="3856418" cy="22987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47" y="3389500"/>
            <a:ext cx="3735432" cy="41588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15" y="4069968"/>
            <a:ext cx="3947157" cy="186771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037" y="999024"/>
            <a:ext cx="5104762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00587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Robust sparse PCA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6212" y="6296299"/>
            <a:ext cx="10999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Meng</a:t>
            </a:r>
            <a:r>
              <a:rPr lang="en-US" altLang="zh-CN" sz="1200" dirty="0"/>
              <a:t> D, Zhao Q, Xu Z. Improve robustness of sparse PCA by L1-norm maximization[J]. Pattern Recognition, 2012, 45(1): 487-497.</a:t>
            </a:r>
            <a:endParaRPr lang="zh-CN" altLang="en-US" sz="12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63" y="1887738"/>
            <a:ext cx="3776737" cy="43110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362" y="2182373"/>
            <a:ext cx="5676190" cy="18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31" y="820827"/>
            <a:ext cx="5780952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00587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Case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6212" y="6296299"/>
            <a:ext cx="10999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Peng P, Zhang Y, Liu F, et al. A Robust and Sparse Process Fault Detection Method Based on RSPCA[J]. IEEE Access, 2019, 7: 133799-133811.</a:t>
            </a:r>
            <a:endParaRPr lang="zh-CN" altLang="en-US" sz="1200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0" y="925803"/>
            <a:ext cx="6523943" cy="49058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6212" y="2253093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We </a:t>
            </a:r>
            <a:r>
              <a:rPr lang="en-US" altLang="zh-CN" sz="1400" dirty="0" smtClean="0"/>
              <a:t>first demonstrate </a:t>
            </a:r>
            <a:r>
              <a:rPr lang="en-US" altLang="zh-CN" sz="1400" dirty="0"/>
              <a:t>the robustness of the proposed </a:t>
            </a:r>
            <a:r>
              <a:rPr lang="en-US" altLang="zh-CN" sz="1400" dirty="0" smtClean="0"/>
              <a:t>RSPCA process </a:t>
            </a:r>
            <a:r>
              <a:rPr lang="en-US" altLang="zh-CN" sz="1400" dirty="0"/>
              <a:t>monitoring model and the outliers removing </a:t>
            </a:r>
            <a:r>
              <a:rPr lang="en-US" altLang="zh-CN" sz="1400" dirty="0" smtClean="0"/>
              <a:t>strategy based </a:t>
            </a:r>
            <a:r>
              <a:rPr lang="en-US" altLang="zh-CN" sz="1400" dirty="0"/>
              <a:t>on SPE </a:t>
            </a:r>
            <a:endParaRPr lang="en-US" altLang="zh-CN" sz="1400" dirty="0" smtClean="0"/>
          </a:p>
          <a:p>
            <a:r>
              <a:rPr lang="en-US" altLang="zh-CN" sz="1400" dirty="0" smtClean="0"/>
              <a:t>statistic </a:t>
            </a:r>
            <a:r>
              <a:rPr lang="en-US" altLang="zh-CN" sz="1400" dirty="0"/>
              <a:t>in a 2D toy data set. The </a:t>
            </a:r>
            <a:r>
              <a:rPr lang="en-US" altLang="zh-CN" sz="1400" dirty="0" smtClean="0"/>
              <a:t>first dimension of </a:t>
            </a:r>
            <a:r>
              <a:rPr lang="en-US" altLang="zh-CN" sz="1400" dirty="0"/>
              <a:t>the data is </a:t>
            </a:r>
            <a:endParaRPr lang="en-US" altLang="zh-CN" sz="1400" dirty="0" smtClean="0"/>
          </a:p>
          <a:p>
            <a:r>
              <a:rPr lang="en-US" altLang="zh-CN" sz="1400" dirty="0" smtClean="0"/>
              <a:t>generated </a:t>
            </a:r>
            <a:r>
              <a:rPr lang="en-US" altLang="zh-CN" sz="1400" dirty="0"/>
              <a:t>by picking xi from the interval  </a:t>
            </a:r>
            <a:r>
              <a:rPr lang="en-US" altLang="zh-CN" sz="1400" dirty="0" smtClean="0"/>
              <a:t>[-9,10] with </a:t>
            </a:r>
            <a:r>
              <a:rPr lang="en-US" altLang="zh-CN" sz="1400" dirty="0"/>
              <a:t>a same step </a:t>
            </a:r>
            <a:r>
              <a:rPr lang="en-US" altLang="zh-CN" sz="1400" dirty="0" smtClean="0"/>
              <a:t>size</a:t>
            </a:r>
          </a:p>
          <a:p>
            <a:r>
              <a:rPr lang="en-US" altLang="zh-CN" sz="1400" dirty="0" smtClean="0"/>
              <a:t>1. The </a:t>
            </a:r>
            <a:r>
              <a:rPr lang="en-US" altLang="zh-CN" sz="1400" dirty="0"/>
              <a:t>second dimension of the </a:t>
            </a:r>
            <a:r>
              <a:rPr lang="en-US" altLang="zh-CN" sz="1400" dirty="0" smtClean="0"/>
              <a:t>data are </a:t>
            </a:r>
            <a:r>
              <a:rPr lang="en-US" altLang="zh-CN" sz="1400" dirty="0"/>
              <a:t>generated by sampling </a:t>
            </a:r>
            <a:r>
              <a:rPr lang="en-US" altLang="zh-CN" sz="1400" dirty="0" err="1"/>
              <a:t>yi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r>
              <a:rPr lang="en-US" altLang="zh-CN" sz="1400" dirty="0" smtClean="0"/>
              <a:t>from </a:t>
            </a:r>
            <a:r>
              <a:rPr lang="en-US" altLang="zh-CN" sz="1400" dirty="0"/>
              <a:t>the uniform </a:t>
            </a:r>
            <a:r>
              <a:rPr lang="en-US" altLang="zh-CN" sz="1400" dirty="0" smtClean="0"/>
              <a:t>distribution [-1, </a:t>
            </a:r>
            <a:r>
              <a:rPr lang="en-US" altLang="zh-CN" sz="1400" dirty="0"/>
              <a:t>1], except at xi </a:t>
            </a:r>
            <a:r>
              <a:rPr lang="en-US" altLang="zh-CN" sz="1400" dirty="0" smtClean="0"/>
              <a:t>= </a:t>
            </a:r>
            <a:r>
              <a:rPr lang="en-US" altLang="zh-CN" sz="1400" dirty="0"/>
              <a:t>0 and xi </a:t>
            </a:r>
            <a:r>
              <a:rPr lang="en-US" altLang="zh-CN" sz="1400" dirty="0" smtClean="0"/>
              <a:t>=1</a:t>
            </a:r>
            <a:r>
              <a:rPr lang="en-US" altLang="zh-CN" sz="1400" dirty="0"/>
              <a:t>, and the value </a:t>
            </a:r>
            <a:r>
              <a:rPr lang="en-US" altLang="zh-CN" sz="1400" dirty="0" smtClean="0"/>
              <a:t>of </a:t>
            </a:r>
            <a:r>
              <a:rPr lang="en-US" altLang="zh-CN" sz="1400" dirty="0" err="1" smtClean="0"/>
              <a:t>yis</a:t>
            </a:r>
            <a:r>
              <a:rPr lang="en-US" altLang="zh-CN" sz="1400" dirty="0" smtClean="0"/>
              <a:t> is set around </a:t>
            </a:r>
            <a:r>
              <a:rPr lang="en-US" altLang="zh-CN" sz="1400" dirty="0"/>
              <a:t>25.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37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00587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Outliers Removing 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6212" y="6187606"/>
            <a:ext cx="10999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Pimentel M A F, Clifton D A, Clifton L, et al. A review of novelty detection[J]. Signal Processing, 2014, 99: 215-249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/>
              <a:t>Peng P, Zhang Y, Liu F, et al. A Robust and Sparse Process Fault Detection Method Based on RSPCA[J]. IEEE Access, 2019, 7: 133799-133811.</a:t>
            </a:r>
            <a:endParaRPr lang="zh-CN" altLang="en-US" sz="1200" dirty="0"/>
          </a:p>
          <a:p>
            <a:endParaRPr lang="zh-CN" altLang="en-US" sz="12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34" y="3104876"/>
            <a:ext cx="6066667" cy="238095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72134" y="833439"/>
            <a:ext cx="11461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GMM?KDE?</a:t>
            </a:r>
          </a:p>
          <a:p>
            <a:pPr algn="just"/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Do the Distance-based methods work?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759" y="1034968"/>
            <a:ext cx="2676190" cy="20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233" y="3484103"/>
            <a:ext cx="2913242" cy="20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00587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GA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6212" y="6187606"/>
            <a:ext cx="10999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Peng </a:t>
            </a:r>
            <a:r>
              <a:rPr lang="en-US" altLang="zh-CN" sz="1200" dirty="0"/>
              <a:t>P, Zhang Y, Liu F, et al. A Robust and Sparse Process Fault Detection Method Based on RSPCA[J]. IEEE Access, 2019, 7: 133799-133811.</a:t>
            </a:r>
            <a:endParaRPr lang="zh-CN" altLang="en-US" sz="1200" dirty="0"/>
          </a:p>
          <a:p>
            <a:endParaRPr lang="zh-CN" altLang="en-US" sz="1200" dirty="0">
              <a:latin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34" y="3114756"/>
            <a:ext cx="5019048" cy="278095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72134" y="833439"/>
            <a:ext cx="11461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Sparsity k for each sparse PC</a:t>
            </a:r>
          </a:p>
          <a:p>
            <a:pPr algn="just"/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Combinational </a:t>
            </a:r>
            <a:r>
              <a:rPr lang="en-US" altLang="zh-CN" sz="2400" b="1" dirty="0">
                <a:solidFill>
                  <a:srgbClr val="FF0000"/>
                </a:solidFill>
              </a:rPr>
              <a:t>optimization problem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911" y="849830"/>
            <a:ext cx="4235095" cy="37923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911" y="4583021"/>
            <a:ext cx="2948564" cy="176157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935" y="2454415"/>
            <a:ext cx="1647619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00587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Pros </a:t>
            </a:r>
            <a:r>
              <a:rPr lang="en-US" altLang="zh-CN" sz="2800" b="1" dirty="0">
                <a:solidFill>
                  <a:srgbClr val="4B649F"/>
                </a:solidFill>
              </a:rPr>
              <a:t>and cons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6211" y="6187606"/>
            <a:ext cx="11643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Luo L, </a:t>
            </a:r>
            <a:r>
              <a:rPr lang="en-US" altLang="zh-CN" sz="1200" dirty="0" err="1"/>
              <a:t>Bao</a:t>
            </a:r>
            <a:r>
              <a:rPr lang="en-US" altLang="zh-CN" sz="1200" dirty="0"/>
              <a:t> S, Tong C. Sparse robust principal component analysis with applications to fault detection and diagnosis[J]. </a:t>
            </a:r>
            <a:r>
              <a:rPr lang="en-US" altLang="zh-CN" sz="1200" dirty="0">
                <a:solidFill>
                  <a:srgbClr val="FF0000"/>
                </a:solidFill>
              </a:rPr>
              <a:t>Industrial &amp; Engineering Chemistry Research</a:t>
            </a:r>
            <a:r>
              <a:rPr lang="en-US" altLang="zh-CN" sz="1200" dirty="0"/>
              <a:t>, 2019, 58(3): 1300-1309.</a:t>
            </a:r>
            <a:endParaRPr lang="zh-CN" altLang="en-US" sz="12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99" y="1097280"/>
            <a:ext cx="6169857" cy="38816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245" y="1113818"/>
            <a:ext cx="1895238" cy="77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31" y="5126766"/>
            <a:ext cx="8742857" cy="10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245" y="2296533"/>
            <a:ext cx="4641243" cy="26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00587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Pros </a:t>
            </a:r>
            <a:r>
              <a:rPr lang="en-US" altLang="zh-CN" sz="2800" b="1" dirty="0">
                <a:solidFill>
                  <a:srgbClr val="4B649F"/>
                </a:solidFill>
              </a:rPr>
              <a:t>and cons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2134" y="833439"/>
            <a:ext cx="114610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 Pros: A point worth studying</a:t>
            </a:r>
          </a:p>
          <a:p>
            <a:pPr algn="just"/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Cons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Outdated 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Article about engineering actually, a combination of some techniques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2134" y="3649594"/>
            <a:ext cx="11461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 Suggestion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</a:rPr>
              <a:t>Do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some theoretical problems</a:t>
            </a:r>
          </a:p>
        </p:txBody>
      </p:sp>
    </p:spTree>
    <p:extLst>
      <p:ext uri="{BB962C8B-B14F-4D97-AF65-F5344CB8AC3E}">
        <p14:creationId xmlns:p14="http://schemas.microsoft.com/office/powerpoint/2010/main" val="29710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5606" name="文本框 62"/>
          <p:cNvSpPr txBox="1">
            <a:spLocks noChangeArrowheads="1"/>
          </p:cNvSpPr>
          <p:nvPr/>
        </p:nvSpPr>
        <p:spPr bwMode="auto">
          <a:xfrm>
            <a:off x="3462030" y="2744647"/>
            <a:ext cx="548175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6600" b="1" dirty="0" smtClean="0">
                <a:solidFill>
                  <a:srgbClr val="4B649F"/>
                </a:solidFill>
              </a:rPr>
              <a:t>THANK YOU!</a:t>
            </a:r>
            <a:endParaRPr lang="zh-CN" altLang="en-US" sz="6600" b="1" dirty="0">
              <a:solidFill>
                <a:srgbClr val="4B649F"/>
              </a:solidFill>
            </a:endParaRPr>
          </a:p>
        </p:txBody>
      </p:sp>
      <p:sp>
        <p:nvSpPr>
          <p:cNvPr id="25611" name="文本框 1066"/>
          <p:cNvSpPr txBox="1">
            <a:spLocks noChangeArrowheads="1"/>
          </p:cNvSpPr>
          <p:nvPr/>
        </p:nvSpPr>
        <p:spPr bwMode="auto">
          <a:xfrm>
            <a:off x="1766888" y="598488"/>
            <a:ext cx="23022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</a:rPr>
              <a:t>Data</a:t>
            </a:r>
            <a:r>
              <a:rPr lang="zh-CN" altLang="en-US" sz="3200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Salon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1364209" y="2561291"/>
            <a:ext cx="9677400" cy="1427486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803484" y="3798503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535197" y="3569903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205459" y="2354916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357859" y="2507316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" name="矩形 2"/>
          <p:cNvSpPr/>
          <p:nvPr/>
        </p:nvSpPr>
        <p:spPr>
          <a:xfrm>
            <a:off x="176213" y="1103968"/>
            <a:ext cx="85126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/>
              <a:t>In this lecture, we will introduce some ideas about how to start your research. </a:t>
            </a:r>
          </a:p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The key ideas of the paper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Rethinking of the paper 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How to avoid writing the </a:t>
            </a:r>
            <a:r>
              <a:rPr lang="en-US" altLang="zh-CN" sz="2400" dirty="0"/>
              <a:t>garbage</a:t>
            </a:r>
            <a:endParaRPr lang="zh-CN" altLang="en-US" sz="2400" dirty="0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Outline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Motivation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98064" y="113405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离线阶段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2698064" y="2780702"/>
            <a:ext cx="187220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2698064" y="1196526"/>
            <a:ext cx="0" cy="15841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3346136" y="1760758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498536" y="1913158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650936" y="2065558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3803336" y="2217958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986096" y="206062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346136" y="191660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274128" y="206062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490152" y="206062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274128" y="2204638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3562160" y="2204638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130112" y="206062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130112" y="191660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3392992" y="206062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3545392" y="221302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3697792" y="236542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3634168" y="1844598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3032952" y="236048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3392992" y="221647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3320984" y="236048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3537008" y="236048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3320984" y="250450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3609016" y="250450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3176968" y="236048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3176968" y="221647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3778184" y="1988614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2852932" y="1631039"/>
            <a:ext cx="1130424" cy="1105272"/>
          </a:xfrm>
          <a:prstGeom prst="ellipse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227060" y="3164245"/>
            <a:ext cx="1115285" cy="369332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正常数据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4" name="右箭头 43"/>
          <p:cNvSpPr/>
          <p:nvPr/>
        </p:nvSpPr>
        <p:spPr bwMode="auto">
          <a:xfrm>
            <a:off x="3342345" y="3255084"/>
            <a:ext cx="435839" cy="144016"/>
          </a:xfrm>
          <a:prstGeom prst="rightArrow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782860" y="3161608"/>
            <a:ext cx="1115285" cy="369332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监测模型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066216" y="1996998"/>
            <a:ext cx="72008" cy="72008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3994208" y="2318980"/>
            <a:ext cx="72008" cy="72008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3418144" y="1454884"/>
            <a:ext cx="72008" cy="72008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2770072" y="2454198"/>
            <a:ext cx="72008" cy="72008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2914088" y="1526892"/>
            <a:ext cx="72008" cy="72008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46536" y="11039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离线阶段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>
            <a:off x="6946536" y="2789826"/>
            <a:ext cx="187220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V="1">
            <a:off x="6946536" y="1205650"/>
            <a:ext cx="0" cy="15841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7594608" y="176988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7747008" y="192228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7899408" y="207468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8051808" y="222708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7234568" y="206974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7594608" y="192573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7522600" y="206974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738624" y="206974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7522600" y="221376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810632" y="221376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7378584" y="206974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378584" y="192573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641464" y="206974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7793864" y="222214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7946264" y="237454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7882640" y="185372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7281424" y="236961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7641464" y="2225594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7569456" y="236961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785480" y="236961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7569456" y="251362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857488" y="251362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7425440" y="236961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7425440" y="2225594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8026656" y="1997738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7101403" y="1493400"/>
            <a:ext cx="1357301" cy="1252035"/>
          </a:xfrm>
          <a:prstGeom prst="ellipse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226456" y="3173369"/>
            <a:ext cx="1796409" cy="369332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正常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异常数据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1" name="右箭头 80"/>
          <p:cNvSpPr/>
          <p:nvPr/>
        </p:nvSpPr>
        <p:spPr bwMode="auto">
          <a:xfrm>
            <a:off x="8022865" y="3264208"/>
            <a:ext cx="435839" cy="144016"/>
          </a:xfrm>
          <a:prstGeom prst="rightArrow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463380" y="3170732"/>
            <a:ext cx="1115285" cy="369332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监测模型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8314688" y="2006122"/>
            <a:ext cx="72008" cy="72008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502775" y="1650059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695945" y="383640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离线阶段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2695945" y="5522259"/>
            <a:ext cx="187220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flipV="1">
            <a:off x="2695945" y="3938083"/>
            <a:ext cx="0" cy="15841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椭圆 87"/>
          <p:cNvSpPr/>
          <p:nvPr/>
        </p:nvSpPr>
        <p:spPr bwMode="auto">
          <a:xfrm>
            <a:off x="3344017" y="4502315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3496417" y="4654715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3648817" y="4807115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3801217" y="4959515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2983977" y="4802179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3344017" y="4658163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3272009" y="4802179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3488033" y="4802179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3272009" y="4946195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3560041" y="4946195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3127993" y="4802179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3127993" y="4658163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3390873" y="4802179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3543273" y="4954579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3695673" y="5106979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3632049" y="4586155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3030833" y="5102043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3390873" y="4958027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3318865" y="5102043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3534889" y="5102043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3318865" y="5246059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3606897" y="5246059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3174849" y="5102043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3174849" y="4958027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3776065" y="4730171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605851" y="5777086"/>
            <a:ext cx="3836371" cy="369332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剔除异常数据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降低异常数据的影响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4064097" y="4738555"/>
            <a:ext cx="72008" cy="72008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926477" y="4584718"/>
            <a:ext cx="49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946536" y="364479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离线阶段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17" name="直接箭头连接符 116"/>
          <p:cNvCxnSpPr/>
          <p:nvPr/>
        </p:nvCxnSpPr>
        <p:spPr bwMode="auto">
          <a:xfrm>
            <a:off x="6946536" y="5330656"/>
            <a:ext cx="187220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直接箭头连接符 117"/>
          <p:cNvCxnSpPr/>
          <p:nvPr/>
        </p:nvCxnSpPr>
        <p:spPr bwMode="auto">
          <a:xfrm flipV="1">
            <a:off x="6946536" y="3746480"/>
            <a:ext cx="0" cy="15841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9" name="椭圆 118"/>
          <p:cNvSpPr/>
          <p:nvPr/>
        </p:nvSpPr>
        <p:spPr bwMode="auto">
          <a:xfrm>
            <a:off x="7594608" y="431071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0" name="椭圆 119"/>
          <p:cNvSpPr/>
          <p:nvPr/>
        </p:nvSpPr>
        <p:spPr bwMode="auto">
          <a:xfrm>
            <a:off x="7747008" y="446311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7899408" y="461551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" name="椭圆 121"/>
          <p:cNvSpPr/>
          <p:nvPr/>
        </p:nvSpPr>
        <p:spPr bwMode="auto">
          <a:xfrm>
            <a:off x="8051808" y="476791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3" name="椭圆 122"/>
          <p:cNvSpPr/>
          <p:nvPr/>
        </p:nvSpPr>
        <p:spPr bwMode="auto">
          <a:xfrm>
            <a:off x="7234568" y="461057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4" name="椭圆 123"/>
          <p:cNvSpPr/>
          <p:nvPr/>
        </p:nvSpPr>
        <p:spPr bwMode="auto">
          <a:xfrm>
            <a:off x="7594608" y="446656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5" name="椭圆 124"/>
          <p:cNvSpPr/>
          <p:nvPr/>
        </p:nvSpPr>
        <p:spPr bwMode="auto">
          <a:xfrm>
            <a:off x="7522600" y="461057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椭圆 125"/>
          <p:cNvSpPr/>
          <p:nvPr/>
        </p:nvSpPr>
        <p:spPr bwMode="auto">
          <a:xfrm>
            <a:off x="7738624" y="461057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椭圆 126"/>
          <p:cNvSpPr/>
          <p:nvPr/>
        </p:nvSpPr>
        <p:spPr bwMode="auto">
          <a:xfrm>
            <a:off x="7522600" y="475459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7810632" y="475459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9" name="椭圆 128"/>
          <p:cNvSpPr/>
          <p:nvPr/>
        </p:nvSpPr>
        <p:spPr bwMode="auto">
          <a:xfrm>
            <a:off x="7378584" y="461057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7378584" y="446656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1" name="椭圆 130"/>
          <p:cNvSpPr/>
          <p:nvPr/>
        </p:nvSpPr>
        <p:spPr bwMode="auto">
          <a:xfrm>
            <a:off x="7641464" y="461057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7793864" y="476297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7946264" y="491537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7882640" y="4394552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椭圆 134"/>
          <p:cNvSpPr/>
          <p:nvPr/>
        </p:nvSpPr>
        <p:spPr bwMode="auto">
          <a:xfrm>
            <a:off x="7281424" y="491044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7641464" y="4766424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7569456" y="491044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椭圆 137"/>
          <p:cNvSpPr/>
          <p:nvPr/>
        </p:nvSpPr>
        <p:spPr bwMode="auto">
          <a:xfrm>
            <a:off x="7785480" y="491044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椭圆 138"/>
          <p:cNvSpPr/>
          <p:nvPr/>
        </p:nvSpPr>
        <p:spPr bwMode="auto">
          <a:xfrm>
            <a:off x="7569456" y="505445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7857488" y="5054456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7425440" y="4910440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7425440" y="4766424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椭圆 142"/>
          <p:cNvSpPr/>
          <p:nvPr/>
        </p:nvSpPr>
        <p:spPr bwMode="auto">
          <a:xfrm>
            <a:off x="8026656" y="4538568"/>
            <a:ext cx="72008" cy="72008"/>
          </a:xfrm>
          <a:prstGeom prst="ellipse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4" name="椭圆 143"/>
          <p:cNvSpPr/>
          <p:nvPr/>
        </p:nvSpPr>
        <p:spPr bwMode="auto">
          <a:xfrm>
            <a:off x="7101403" y="4164995"/>
            <a:ext cx="1134881" cy="1121270"/>
          </a:xfrm>
          <a:prstGeom prst="ellipse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226456" y="5714199"/>
            <a:ext cx="1796409" cy="369332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正常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异常数据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6" name="右箭头 145"/>
          <p:cNvSpPr/>
          <p:nvPr/>
        </p:nvSpPr>
        <p:spPr bwMode="auto">
          <a:xfrm>
            <a:off x="8022865" y="5805038"/>
            <a:ext cx="435839" cy="144016"/>
          </a:xfrm>
          <a:prstGeom prst="rightArrow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463380" y="5711562"/>
            <a:ext cx="1579500" cy="369332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鲁棒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监测模型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8314688" y="4546952"/>
            <a:ext cx="72008" cy="72008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8177067" y="4378817"/>
            <a:ext cx="49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Key ideas 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076" y="833439"/>
            <a:ext cx="6611183" cy="395185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72134" y="4785294"/>
            <a:ext cx="11461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How to build the RSPCA model? (Modelling and Solution?)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The outliers removing strategy(Why GMM and KDE)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?   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The integration of GA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813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00587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L1 Norm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72134" y="833439"/>
            <a:ext cx="11461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Question? </a:t>
            </a:r>
            <a:r>
              <a:rPr lang="en-US" altLang="zh-CN" sz="2400" dirty="0" smtClean="0"/>
              <a:t>We know L1 norm can help us get a sparse or robust solution. So under what situation can we get a sparse solution? Under what situation can we get a robust solution? </a:t>
            </a:r>
          </a:p>
        </p:txBody>
      </p:sp>
      <p:sp>
        <p:nvSpPr>
          <p:cNvPr id="15" name="矩形 14"/>
          <p:cNvSpPr/>
          <p:nvPr/>
        </p:nvSpPr>
        <p:spPr>
          <a:xfrm>
            <a:off x="176212" y="2496833"/>
            <a:ext cx="11461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Answer!  L1 regularization , L1 loss function </a:t>
            </a:r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76212" y="6296299"/>
            <a:ext cx="10999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https://www.quora.com/Why-is-L1-regularization-better-than-L2-regularization-provided-that-all-Norms-are-equivalent</a:t>
            </a:r>
            <a:endParaRPr lang="zh-CN" altLang="en-US" sz="1200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255" y="3329519"/>
            <a:ext cx="1628571" cy="4857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276" y="3347935"/>
            <a:ext cx="1314286" cy="4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34" y="3883568"/>
            <a:ext cx="5180952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27" y="3421564"/>
            <a:ext cx="3530357" cy="28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00587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L1 Norm for sparse 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72134" y="833439"/>
            <a:ext cx="114610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Question? (Why not L0 norm?)</a:t>
            </a:r>
          </a:p>
          <a:p>
            <a:pPr algn="just"/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L0 norm is non-convex. The L0-optimization problem is known to be NP-hard.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Convex relaxation!</a:t>
            </a:r>
          </a:p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L1-solutions </a:t>
            </a:r>
            <a:r>
              <a:rPr lang="en-US" altLang="zh-CN" sz="2400" dirty="0"/>
              <a:t>as a good approximation to L</a:t>
            </a:r>
            <a:r>
              <a:rPr lang="en-US" altLang="zh-CN" sz="2400" dirty="0" smtClean="0"/>
              <a:t>0</a:t>
            </a:r>
            <a:r>
              <a:rPr lang="en-US" altLang="zh-CN" sz="2400" dirty="0"/>
              <a:t>.</a:t>
            </a:r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6212" y="6296299"/>
            <a:ext cx="10999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Tibshirani</a:t>
            </a:r>
            <a:r>
              <a:rPr lang="en-US" altLang="zh-CN" sz="1200" dirty="0"/>
              <a:t> R, Wasserman L. A Closer Look at Sparse Regression[J]. 2016.</a:t>
            </a:r>
            <a:endParaRPr lang="zh-CN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31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00587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Robust PCA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72134" y="833439"/>
            <a:ext cx="11461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Modeling: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Similar to L2-PCA</a:t>
            </a:r>
          </a:p>
        </p:txBody>
      </p:sp>
      <p:sp>
        <p:nvSpPr>
          <p:cNvPr id="16" name="矩形 15"/>
          <p:cNvSpPr/>
          <p:nvPr/>
        </p:nvSpPr>
        <p:spPr>
          <a:xfrm>
            <a:off x="176212" y="6296299"/>
            <a:ext cx="114610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Kwak</a:t>
            </a:r>
            <a:r>
              <a:rPr lang="en-US" altLang="zh-CN" sz="1200" dirty="0"/>
              <a:t> N. Principal component analysis based on L1-norm maximization[J]. IEEE transactions on pattern analysis and machine intelligence, 2008, 30(9): 1672-1680.</a:t>
            </a:r>
            <a:endParaRPr lang="zh-CN" altLang="en-US" sz="1200" dirty="0">
              <a:latin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57" y="2066470"/>
            <a:ext cx="3904762" cy="9238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657" y="3250117"/>
            <a:ext cx="3619048" cy="8285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28" y="2056700"/>
            <a:ext cx="3895238" cy="88571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250" y="3213873"/>
            <a:ext cx="3019048" cy="69523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761423" y="4250024"/>
            <a:ext cx="243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L2-PCA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736080" y="4250024"/>
            <a:ext cx="243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L1-PCA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5469" y="4901409"/>
            <a:ext cx="11461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Solution: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You can find the detailed solution in the reference below.</a:t>
            </a:r>
          </a:p>
        </p:txBody>
      </p:sp>
    </p:spTree>
    <p:extLst>
      <p:ext uri="{BB962C8B-B14F-4D97-AF65-F5344CB8AC3E}">
        <p14:creationId xmlns:p14="http://schemas.microsoft.com/office/powerpoint/2010/main" val="229163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00587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Robust PCA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6212" y="6296299"/>
            <a:ext cx="114610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Kwak</a:t>
            </a:r>
            <a:r>
              <a:rPr lang="en-US" altLang="zh-CN" sz="1200" dirty="0"/>
              <a:t> N. Principal component analysis based on L1-norm maximization[J]. IEEE transactions on pattern analysis and machine intelligence, 2008, 30(9): 1672-1680.</a:t>
            </a:r>
            <a:endParaRPr lang="zh-CN" altLang="en-US" sz="1200" dirty="0">
              <a:latin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97" y="1184275"/>
            <a:ext cx="6896351" cy="39786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1" y="998036"/>
            <a:ext cx="3823484" cy="509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9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0" y="6700587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39090 w 8965002"/>
                <a:gd name="T1" fmla="*/ 366042 h 8673857"/>
                <a:gd name="T2" fmla="*/ 863104 w 8965002"/>
                <a:gd name="T3" fmla="*/ 366042 h 8673857"/>
                <a:gd name="T4" fmla="*/ 902746 w 8965002"/>
                <a:gd name="T5" fmla="*/ 441180 h 8673857"/>
                <a:gd name="T6" fmla="*/ 706823 w 8965002"/>
                <a:gd name="T7" fmla="*/ 736389 h 8673857"/>
                <a:gd name="T8" fmla="*/ 660701 w 8965002"/>
                <a:gd name="T9" fmla="*/ 759273 h 8673857"/>
                <a:gd name="T10" fmla="*/ 545586 w 8965002"/>
                <a:gd name="T11" fmla="*/ 759273 h 8673857"/>
                <a:gd name="T12" fmla="*/ 545586 w 8965002"/>
                <a:gd name="T13" fmla="*/ 852336 h 8673857"/>
                <a:gd name="T14" fmla="*/ 530339 w 8965002"/>
                <a:gd name="T15" fmla="*/ 877509 h 8673857"/>
                <a:gd name="T16" fmla="*/ 516236 w 8965002"/>
                <a:gd name="T17" fmla="*/ 880942 h 8673857"/>
                <a:gd name="T18" fmla="*/ 498320 w 8965002"/>
                <a:gd name="T19" fmla="*/ 875602 h 8673857"/>
                <a:gd name="T20" fmla="*/ 408745 w 8965002"/>
                <a:gd name="T21" fmla="*/ 814959 h 8673857"/>
                <a:gd name="T22" fmla="*/ 321074 w 8965002"/>
                <a:gd name="T23" fmla="*/ 875602 h 8673857"/>
                <a:gd name="T24" fmla="*/ 289056 w 8965002"/>
                <a:gd name="T25" fmla="*/ 877509 h 8673857"/>
                <a:gd name="T26" fmla="*/ 272665 w 8965002"/>
                <a:gd name="T27" fmla="*/ 852336 h 8673857"/>
                <a:gd name="T28" fmla="*/ 272665 w 8965002"/>
                <a:gd name="T29" fmla="*/ 619678 h 8673857"/>
                <a:gd name="T30" fmla="*/ 321837 w 8965002"/>
                <a:gd name="T31" fmla="*/ 521275 h 8673857"/>
                <a:gd name="T32" fmla="*/ 337465 w 8965002"/>
                <a:gd name="T33" fmla="*/ 517080 h 8673857"/>
                <a:gd name="T34" fmla="*/ 577605 w 8965002"/>
                <a:gd name="T35" fmla="*/ 517080 h 8673857"/>
                <a:gd name="T36" fmla="*/ 544824 w 8965002"/>
                <a:gd name="T37" fmla="*/ 637986 h 8673857"/>
                <a:gd name="T38" fmla="*/ 632113 w 8965002"/>
                <a:gd name="T39" fmla="*/ 637986 h 8673857"/>
                <a:gd name="T40" fmla="*/ 839090 w 8965002"/>
                <a:gd name="T41" fmla="*/ 366042 h 8673857"/>
                <a:gd name="T42" fmla="*/ 620142 w 8965002"/>
                <a:gd name="T43" fmla="*/ 13 h 8673857"/>
                <a:gd name="T44" fmla="*/ 832163 w 8965002"/>
                <a:gd name="T45" fmla="*/ 13977 h 8673857"/>
                <a:gd name="T46" fmla="*/ 870659 w 8965002"/>
                <a:gd name="T47" fmla="*/ 89869 h 8673857"/>
                <a:gd name="T48" fmla="*/ 630157 w 8965002"/>
                <a:gd name="T49" fmla="*/ 403735 h 8673857"/>
                <a:gd name="T50" fmla="*/ 586707 w 8965002"/>
                <a:gd name="T51" fmla="*/ 424329 h 8673857"/>
                <a:gd name="T52" fmla="*/ 224239 w 8965002"/>
                <a:gd name="T53" fmla="*/ 424329 h 8673857"/>
                <a:gd name="T54" fmla="*/ 116756 w 8965002"/>
                <a:gd name="T55" fmla="*/ 556282 h 8673857"/>
                <a:gd name="T56" fmla="*/ 182694 w 8965002"/>
                <a:gd name="T57" fmla="*/ 632175 h 8673857"/>
                <a:gd name="T58" fmla="*/ 211661 w 8965002"/>
                <a:gd name="T59" fmla="*/ 637895 h 8673857"/>
                <a:gd name="T60" fmla="*/ 211661 w 8965002"/>
                <a:gd name="T61" fmla="*/ 759170 h 8673857"/>
                <a:gd name="T62" fmla="*/ 5462 w 8965002"/>
                <a:gd name="T63" fmla="*/ 581071 h 8673857"/>
                <a:gd name="T64" fmla="*/ 6605 w 8965002"/>
                <a:gd name="T65" fmla="*/ 480390 h 8673857"/>
                <a:gd name="T66" fmla="*/ 275693 w 8965002"/>
                <a:gd name="T67" fmla="*/ 68131 h 8673857"/>
                <a:gd name="T68" fmla="*/ 356877 w 8965002"/>
                <a:gd name="T69" fmla="*/ 23130 h 8673857"/>
                <a:gd name="T70" fmla="*/ 620142 w 8965002"/>
                <a:gd name="T71" fmla="*/ 13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1" name="文本框 27"/>
          <p:cNvSpPr txBox="1">
            <a:spLocks noChangeArrowheads="1"/>
          </p:cNvSpPr>
          <p:nvPr/>
        </p:nvSpPr>
        <p:spPr bwMode="auto">
          <a:xfrm>
            <a:off x="868363" y="177800"/>
            <a:ext cx="9790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4B649F"/>
                </a:solidFill>
              </a:rPr>
              <a:t>Sparse PCA</a:t>
            </a:r>
            <a:endParaRPr lang="zh-CN" altLang="en-US" sz="2800" b="1" dirty="0">
              <a:solidFill>
                <a:srgbClr val="4B649F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6212" y="6296299"/>
            <a:ext cx="10999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Zou H, Hastie T, </a:t>
            </a:r>
            <a:r>
              <a:rPr lang="en-US" altLang="zh-CN" sz="1200" dirty="0" err="1"/>
              <a:t>Tibshirani</a:t>
            </a:r>
            <a:r>
              <a:rPr lang="en-US" altLang="zh-CN" sz="1200" dirty="0"/>
              <a:t> R. Sparse principal component analysis[J]. Journal of computational and graphical statistics, 2006, 15(2): 265-286.</a:t>
            </a:r>
            <a:endParaRPr lang="zh-CN" altLang="en-US" sz="1200" dirty="0">
              <a:latin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2134" y="833439"/>
            <a:ext cx="11461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Modeling: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Guess it!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31" y="2076238"/>
            <a:ext cx="4647619" cy="76190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72134" y="2918553"/>
            <a:ext cx="114610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Notes: How to choose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Each </a:t>
            </a:r>
            <a:r>
              <a:rPr lang="en-US" altLang="zh-CN" sz="2400" b="1" dirty="0">
                <a:solidFill>
                  <a:srgbClr val="FF0000"/>
                </a:solidFill>
              </a:rPr>
              <a:t>sparse approximation explained almost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same amount </a:t>
            </a:r>
            <a:r>
              <a:rPr lang="en-US" altLang="zh-CN" sz="2400" b="1" dirty="0">
                <a:solidFill>
                  <a:srgbClr val="FF0000"/>
                </a:solidFill>
              </a:rPr>
              <a:t>of variance as the ordinary PC did 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664" y="3148999"/>
            <a:ext cx="375823" cy="68628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371" y="1499533"/>
            <a:ext cx="5266667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18450</TotalTime>
  <Pages>0</Pages>
  <Words>777</Words>
  <Characters>0</Characters>
  <Application>Microsoft Office PowerPoint</Application>
  <DocSecurity>0</DocSecurity>
  <PresentationFormat>宽屏</PresentationFormat>
  <Lines>0</Lines>
  <Paragraphs>127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仿宋</vt:lpstr>
      <vt:lpstr>黑体</vt:lpstr>
      <vt:lpstr>宋体</vt:lpstr>
      <vt:lpstr>微软雅黑</vt:lpstr>
      <vt:lpstr>Arial</vt:lpstr>
      <vt:lpstr>Calibri</vt:lpstr>
      <vt:lpstr>Eras Bold ITC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PC</dc:creator>
  <cp:keywords/>
  <dc:description/>
  <cp:lastModifiedBy>peng peng</cp:lastModifiedBy>
  <cp:revision>801</cp:revision>
  <dcterms:created xsi:type="dcterms:W3CDTF">2016-01-15T03:19:00Z</dcterms:created>
  <dcterms:modified xsi:type="dcterms:W3CDTF">2019-11-26T10:42:21Z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