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4" r:id="rId2"/>
    <p:sldId id="266" r:id="rId3"/>
    <p:sldId id="295" r:id="rId4"/>
    <p:sldId id="326" r:id="rId5"/>
    <p:sldId id="325" r:id="rId6"/>
    <p:sldId id="328" r:id="rId7"/>
    <p:sldId id="346" r:id="rId8"/>
    <p:sldId id="347" r:id="rId9"/>
    <p:sldId id="348" r:id="rId10"/>
    <p:sldId id="349" r:id="rId11"/>
    <p:sldId id="334" r:id="rId12"/>
    <p:sldId id="350" r:id="rId13"/>
    <p:sldId id="351" r:id="rId14"/>
    <p:sldId id="354" r:id="rId15"/>
    <p:sldId id="352" r:id="rId16"/>
    <p:sldId id="353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40" r:id="rId25"/>
    <p:sldId id="344" r:id="rId26"/>
    <p:sldId id="362" r:id="rId27"/>
    <p:sldId id="345" r:id="rId28"/>
    <p:sldId id="321" r:id="rId29"/>
  </p:sldIdLst>
  <p:sldSz cx="12190413" cy="6859588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D2A6"/>
    <a:srgbClr val="1983B7"/>
    <a:srgbClr val="03A6AF"/>
    <a:srgbClr val="0374AF"/>
    <a:srgbClr val="14B28B"/>
    <a:srgbClr val="01ACBE"/>
    <a:srgbClr val="0170C1"/>
    <a:srgbClr val="EB5145"/>
    <a:srgbClr val="EB5345"/>
    <a:srgbClr val="FE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2" y="11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3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9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6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3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5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46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11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79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9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49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6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53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33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9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43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53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43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9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4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4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9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8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7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4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2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6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8" name="组合 147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60" name="波形 15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波形 16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58" name="波形 15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波形 15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9" name="组合 148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54" name="波形 15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波形 15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52" name="波形 15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波形 15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92" name="组合 191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193" name="组合 192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5" name="波形 20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波形 20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2" name="组合 20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03" name="波形 20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波形 20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99" name="波形 19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波形 19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6" name="组合 195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97" name="波形 19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波形 19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07" name="_14"/>
          <p:cNvSpPr txBox="1">
            <a:spLocks noChangeArrowheads="1"/>
          </p:cNvSpPr>
          <p:nvPr/>
        </p:nvSpPr>
        <p:spPr bwMode="auto">
          <a:xfrm>
            <a:off x="2004554" y="2792784"/>
            <a:ext cx="8640313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3200" dirty="0"/>
              <a:t>Mixed Integer Programming Models for Job Shop</a:t>
            </a:r>
          </a:p>
          <a:p>
            <a:pPr algn="ctr"/>
            <a:r>
              <a:rPr lang="en-US" altLang="zh-CN" sz="3200" dirty="0"/>
              <a:t>Scheduling: A Computational Analysis</a:t>
            </a:r>
            <a:endParaRPr lang="zh-CN" altLang="zh-CN" sz="6000" b="1" dirty="0">
              <a:solidFill>
                <a:srgbClr val="198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Group 38"/>
          <p:cNvGrpSpPr/>
          <p:nvPr/>
        </p:nvGrpSpPr>
        <p:grpSpPr>
          <a:xfrm>
            <a:off x="10287307" y="6347841"/>
            <a:ext cx="1575060" cy="160804"/>
            <a:chOff x="5548426" y="3343939"/>
            <a:chExt cx="833173" cy="85061"/>
          </a:xfrm>
          <a:solidFill>
            <a:srgbClr val="18D2A6"/>
          </a:solidFill>
        </p:grpSpPr>
        <p:sp>
          <p:nvSpPr>
            <p:cNvPr id="21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4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5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6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7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8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548341" cy="538601"/>
              <a:chOff x="5043488" y="688658"/>
              <a:chExt cx="454834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92445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2.4 Rank-based Model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96" y="1158240"/>
            <a:ext cx="6760845" cy="56407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5589" y="1495783"/>
            <a:ext cx="4449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工件</a:t>
            </a:r>
            <a:r>
              <a:rPr lang="en-US" altLang="zh-CN" dirty="0" smtClean="0"/>
              <a:t>j</a:t>
            </a:r>
            <a:r>
              <a:rPr lang="zh-CN" altLang="en-US" dirty="0" smtClean="0"/>
              <a:t>被安排在机器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个位置时，决策变量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ijk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1.</a:t>
            </a:r>
          </a:p>
          <a:p>
            <a:endParaRPr lang="en-US" altLang="zh-CN" dirty="0"/>
          </a:p>
          <a:p>
            <a:r>
              <a:rPr lang="en-US" altLang="zh-CN" dirty="0" err="1"/>
              <a:t>h</a:t>
            </a:r>
            <a:r>
              <a:rPr lang="en-US" altLang="zh-CN" baseline="-25000" dirty="0" err="1" smtClean="0"/>
              <a:t>ik</a:t>
            </a:r>
            <a:r>
              <a:rPr lang="zh-CN" altLang="en-US" dirty="0" smtClean="0"/>
              <a:t>表示机器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上第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个位置的工件开始加工时间。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ijl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表示工件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第</a:t>
            </a:r>
            <a:r>
              <a:rPr lang="en-US" altLang="zh-CN" dirty="0" smtClean="0"/>
              <a:t>l</a:t>
            </a:r>
            <a:r>
              <a:rPr lang="zh-CN" altLang="en-US" dirty="0" smtClean="0"/>
              <a:t>道</a:t>
            </a:r>
            <a:r>
              <a:rPr lang="zh-CN" altLang="en-US" dirty="0" smtClean="0"/>
              <a:t>工序需要使用机器</a:t>
            </a:r>
            <a:r>
              <a:rPr lang="en-US" altLang="zh-CN" dirty="0" err="1" smtClean="0"/>
              <a:t>i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41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142973" cy="1542124"/>
            <a:chOff x="971997" y="2179710"/>
            <a:chExt cx="10472562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350978" cy="1983303"/>
              <a:chOff x="2320695" y="442438"/>
              <a:chExt cx="8350978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5661986" cy="422603"/>
                <a:chOff x="3802405" y="558147"/>
                <a:chExt cx="5661986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4987398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itchFamily="34" charset="0"/>
                      <a:ea typeface="微软雅黑" pitchFamily="34" charset="-122"/>
                      <a:sym typeface="Arial" pitchFamily="34" charset="0"/>
                    </a:rPr>
                    <a:t>模型性能比较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64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59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432651" cy="538601"/>
              <a:chOff x="5043488" y="688658"/>
              <a:chExt cx="343265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80876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.1 Comparison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1" y="2189829"/>
            <a:ext cx="107537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902558" cy="538601"/>
              <a:chOff x="5043488" y="688658"/>
              <a:chExt cx="59025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786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.2 Comparison of MIP Models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100584" y="1214407"/>
            <a:ext cx="1103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arith:10</a:t>
            </a:r>
            <a:r>
              <a:rPr lang="zh-CN" altLang="en-US" dirty="0" smtClean="0"/>
              <a:t>个问题实例的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运行时间的算术平均值。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geo:10</a:t>
            </a:r>
            <a:r>
              <a:rPr lang="zh-CN" altLang="en-US" dirty="0" smtClean="0"/>
              <a:t>个问题实例的移位几何平均时间。                        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表示实际的运行时间，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为问题实例个数，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Opt</a:t>
            </a:r>
            <a:r>
              <a:rPr lang="zh-CN" altLang="en-US" dirty="0" smtClean="0"/>
              <a:t>：被证明找到了最优解的实例个数。（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运行时间限制在</a:t>
            </a:r>
            <a:r>
              <a:rPr lang="en-US" altLang="zh-CN" dirty="0" smtClean="0"/>
              <a:t>3600s</a:t>
            </a:r>
            <a:r>
              <a:rPr lang="zh-CN" altLang="en-US" dirty="0" smtClean="0"/>
              <a:t>内）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：模型不适合</a:t>
            </a:r>
            <a:r>
              <a:rPr lang="en-US" altLang="zh-CN" dirty="0" smtClean="0"/>
              <a:t>8GB</a:t>
            </a:r>
            <a:r>
              <a:rPr lang="zh-CN" altLang="en-US" dirty="0" smtClean="0"/>
              <a:t>内存；   数字上标表示未找到可行解的实例数。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98" y="1722843"/>
            <a:ext cx="1542134" cy="3855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68" y="2984212"/>
            <a:ext cx="10406063" cy="38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902558" cy="538601"/>
              <a:chOff x="5043488" y="688658"/>
              <a:chExt cx="59025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786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.2 Comparison of MIP Models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030" y="1214407"/>
            <a:ext cx="8054340" cy="39852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030" y="5255834"/>
            <a:ext cx="7033260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902558" cy="538601"/>
              <a:chOff x="5043488" y="688658"/>
              <a:chExt cx="59025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786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.2 Comparison of MIP Models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100584" y="1214407"/>
            <a:ext cx="1103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arith:10</a:t>
            </a:r>
            <a:r>
              <a:rPr lang="zh-CN" altLang="en-US" dirty="0" smtClean="0"/>
              <a:t>个问题实例的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运行时间的算术平均值。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geo:10</a:t>
            </a:r>
            <a:r>
              <a:rPr lang="zh-CN" altLang="en-US" dirty="0" smtClean="0"/>
              <a:t>个问题实例的移位几何平均时间。                        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表示实际的运行时间，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为问题实例个数，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Opt</a:t>
            </a:r>
            <a:r>
              <a:rPr lang="zh-CN" altLang="en-US" dirty="0" smtClean="0"/>
              <a:t>：被证明找到了最优解的实例个数。</a:t>
            </a:r>
            <a:r>
              <a:rPr lang="zh-CN" altLang="en-US" dirty="0"/>
              <a:t>（</a:t>
            </a:r>
            <a:r>
              <a:rPr lang="en-US" altLang="zh-CN" dirty="0"/>
              <a:t>CPU</a:t>
            </a:r>
            <a:r>
              <a:rPr lang="zh-CN" altLang="en-US" dirty="0"/>
              <a:t>运行时间限制在</a:t>
            </a:r>
            <a:r>
              <a:rPr lang="en-US" altLang="zh-CN" dirty="0"/>
              <a:t>3600s</a:t>
            </a:r>
            <a:r>
              <a:rPr lang="zh-CN" altLang="en-US" dirty="0"/>
              <a:t>内）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：模型不适合</a:t>
            </a:r>
            <a:r>
              <a:rPr lang="en-US" altLang="zh-CN" dirty="0"/>
              <a:t>8GB</a:t>
            </a:r>
            <a:r>
              <a:rPr lang="zh-CN" altLang="en-US" dirty="0"/>
              <a:t>内存；   数字上标表示未找到可行解的实例数。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98" y="1722843"/>
            <a:ext cx="1542134" cy="3855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00" y="3203479"/>
            <a:ext cx="10407600" cy="35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902558" cy="538601"/>
              <a:chOff x="5043488" y="688658"/>
              <a:chExt cx="59025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786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.2 Comparison of MIP Models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100584" y="1214407"/>
            <a:ext cx="1103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arith:10</a:t>
            </a:r>
            <a:r>
              <a:rPr lang="zh-CN" altLang="en-US" dirty="0" smtClean="0"/>
              <a:t>个问题实例的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运行时间的算术平均值。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geo:10</a:t>
            </a:r>
            <a:r>
              <a:rPr lang="zh-CN" altLang="en-US" dirty="0" smtClean="0"/>
              <a:t>个问题实例的移位几何平均时间。                        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表示实际的运行时间，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为问题实例个数，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Opt</a:t>
            </a:r>
            <a:r>
              <a:rPr lang="zh-CN" altLang="en-US" dirty="0" smtClean="0"/>
              <a:t>：被证明找到了最优解的实例个数。</a:t>
            </a:r>
            <a:r>
              <a:rPr lang="zh-CN" altLang="en-US" dirty="0"/>
              <a:t>（</a:t>
            </a:r>
            <a:r>
              <a:rPr lang="en-US" altLang="zh-CN" dirty="0"/>
              <a:t>CPU</a:t>
            </a:r>
            <a:r>
              <a:rPr lang="zh-CN" altLang="en-US" dirty="0"/>
              <a:t>运行时间限制在</a:t>
            </a:r>
            <a:r>
              <a:rPr lang="en-US" altLang="zh-CN" dirty="0"/>
              <a:t>3600s</a:t>
            </a:r>
            <a:r>
              <a:rPr lang="zh-CN" altLang="en-US" dirty="0"/>
              <a:t>内）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：模型不适合</a:t>
            </a:r>
            <a:r>
              <a:rPr lang="en-US" altLang="zh-CN" dirty="0"/>
              <a:t>8GB</a:t>
            </a:r>
            <a:r>
              <a:rPr lang="zh-CN" altLang="en-US" dirty="0"/>
              <a:t>内存；   数字上标表示未找到可行解的实例数。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98" y="1722843"/>
            <a:ext cx="1542134" cy="3855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64" y="3216924"/>
            <a:ext cx="10362248" cy="35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902558" cy="538601"/>
              <a:chOff x="5043488" y="688658"/>
              <a:chExt cx="59025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786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.2 Comparison of MIP Models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7" y="1495783"/>
            <a:ext cx="99536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902558" cy="538601"/>
              <a:chOff x="5043488" y="688658"/>
              <a:chExt cx="59025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786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.2 Comparison of MIP Models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640080" y="2414016"/>
            <a:ext cx="1002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rraticism</a:t>
            </a:r>
            <a:r>
              <a:rPr lang="zh-CN" altLang="en-US" dirty="0" smtClean="0"/>
              <a:t>现象的解释：</a:t>
            </a:r>
            <a:r>
              <a:rPr lang="zh-CN" altLang="en-US" dirty="0"/>
              <a:t>在</a:t>
            </a:r>
            <a:r>
              <a:rPr lang="en-US" altLang="zh-CN" dirty="0"/>
              <a:t>MIP</a:t>
            </a:r>
            <a:r>
              <a:rPr lang="zh-CN" altLang="en-US" dirty="0"/>
              <a:t>求解器的初始条件中所做的微小更改会影响搜索过程，从而导致不同的搜索和搜索树中不同数量的节点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扰动</a:t>
            </a:r>
            <a:r>
              <a:rPr lang="en-US" altLang="zh-CN" dirty="0" smtClean="0"/>
              <a:t>Manne</a:t>
            </a:r>
            <a:r>
              <a:rPr lang="zh-CN" altLang="en-US" dirty="0" smtClean="0"/>
              <a:t>模型的约束顺序可以获得比</a:t>
            </a:r>
            <a:r>
              <a:rPr lang="en-US" altLang="zh-CN" dirty="0" smtClean="0"/>
              <a:t>Liao</a:t>
            </a:r>
            <a:r>
              <a:rPr lang="zh-CN" altLang="en-US" dirty="0" smtClean="0"/>
              <a:t>模型更好的性能，这说明性能增益不是来自于</a:t>
            </a:r>
            <a:r>
              <a:rPr lang="en-US" altLang="zh-CN" dirty="0" smtClean="0"/>
              <a:t>Liao</a:t>
            </a:r>
            <a:r>
              <a:rPr lang="zh-CN" altLang="en-US" dirty="0" smtClean="0"/>
              <a:t>的模型（因为它在数学上等同于</a:t>
            </a:r>
            <a:r>
              <a:rPr lang="en-US" altLang="zh-CN" dirty="0" smtClean="0"/>
              <a:t>SCIP</a:t>
            </a:r>
            <a:r>
              <a:rPr lang="zh-CN" altLang="en-US" dirty="0" smtClean="0"/>
              <a:t>预解后</a:t>
            </a:r>
            <a:r>
              <a:rPr lang="en-US" altLang="zh-CN" dirty="0" smtClean="0"/>
              <a:t>Manne</a:t>
            </a:r>
            <a:r>
              <a:rPr lang="zh-CN" altLang="en-US" dirty="0" smtClean="0"/>
              <a:t>的模型），而是来自于</a:t>
            </a:r>
            <a:r>
              <a:rPr lang="en-US" altLang="zh-CN" dirty="0" smtClean="0"/>
              <a:t>MIP</a:t>
            </a:r>
            <a:r>
              <a:rPr lang="zh-CN" altLang="en-US" dirty="0" smtClean="0"/>
              <a:t>求解器的不规则现象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1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413963" cy="538601"/>
              <a:chOff x="5043488" y="688658"/>
              <a:chExt cx="5413963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479007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.3 Comparison of Software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640080" y="2414016"/>
            <a:ext cx="1002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CPLEX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GUROBI</a:t>
            </a:r>
            <a:r>
              <a:rPr lang="zh-CN" altLang="en-US" dirty="0" smtClean="0"/>
              <a:t>性能比较接近，前者略优；非商用求解器</a:t>
            </a:r>
            <a:r>
              <a:rPr lang="en-US" altLang="zh-CN" dirty="0" smtClean="0"/>
              <a:t>SCIP</a:t>
            </a:r>
            <a:r>
              <a:rPr lang="zh-CN" altLang="en-US" dirty="0" smtClean="0"/>
              <a:t>性能相对较差。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根据二进制变量和约束的数量来判断</a:t>
            </a:r>
            <a:r>
              <a:rPr lang="en-US" altLang="zh-CN" dirty="0"/>
              <a:t>MIP</a:t>
            </a:r>
            <a:r>
              <a:rPr lang="zh-CN" altLang="en-US" dirty="0"/>
              <a:t>模型的性能是容易出错</a:t>
            </a:r>
            <a:r>
              <a:rPr lang="zh-CN" altLang="en-US" dirty="0" smtClean="0"/>
              <a:t>的，只能作为一个初步的分析。特别是在使用现代</a:t>
            </a:r>
            <a:r>
              <a:rPr lang="en-US" altLang="zh-CN" dirty="0" smtClean="0"/>
              <a:t>MIP</a:t>
            </a:r>
            <a:r>
              <a:rPr lang="zh-CN" altLang="en-US" dirty="0" smtClean="0"/>
              <a:t>求解器时，需要使用严谨的实验验证才能明白这些模型的性能。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554392" y="2048288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4392" y="3122822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模型介绍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81774" y="4133545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实验与讨论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69074" y="5208079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5794486" y="1978846"/>
            <a:ext cx="624684" cy="600549"/>
            <a:chOff x="2215144" y="982844"/>
            <a:chExt cx="1120898" cy="842780"/>
          </a:xfrm>
          <a:solidFill>
            <a:srgbClr val="18D2A6"/>
          </a:solidFill>
        </p:grpSpPr>
        <p:sp>
          <p:nvSpPr>
            <p:cNvPr id="82" name="平行四边形 8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3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819886" y="4064103"/>
            <a:ext cx="624684" cy="600549"/>
            <a:chOff x="2215144" y="982844"/>
            <a:chExt cx="1120898" cy="842780"/>
          </a:xfrm>
          <a:solidFill>
            <a:srgbClr val="18D2A6"/>
          </a:solidFill>
        </p:grpSpPr>
        <p:sp>
          <p:nvSpPr>
            <p:cNvPr id="85" name="平行四边形 84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6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811157" y="3053380"/>
            <a:ext cx="624684" cy="600549"/>
            <a:chOff x="2215144" y="982844"/>
            <a:chExt cx="1120898" cy="842780"/>
          </a:xfrm>
          <a:solidFill>
            <a:srgbClr val="1983B7"/>
          </a:solidFill>
        </p:grpSpPr>
        <p:sp>
          <p:nvSpPr>
            <p:cNvPr id="88" name="平行四边形 87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9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23857" y="5138637"/>
            <a:ext cx="624684" cy="600549"/>
            <a:chOff x="2215144" y="982844"/>
            <a:chExt cx="1120898" cy="842780"/>
          </a:xfrm>
          <a:solidFill>
            <a:srgbClr val="1983B7"/>
          </a:solidFill>
        </p:grpSpPr>
        <p:sp>
          <p:nvSpPr>
            <p:cNvPr id="91" name="平行四边形 9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2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8" name="波形 4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波形 4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6" name="波形 4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波形 4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" name="组合 36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2" name="波形 4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波形 4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0" name="波形 3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波形 4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51" name="组合 5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63" name="波形 6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波形 6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61" name="波形 6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波形 6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57" name="波形 5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波形 5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55" name="波形 5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波形 5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5" name="WordArt 293"/>
          <p:cNvSpPr>
            <a:spLocks noChangeArrowheads="1" noChangeShapeType="1" noTextEdit="1"/>
          </p:cNvSpPr>
          <p:nvPr/>
        </p:nvSpPr>
        <p:spPr bwMode="auto">
          <a:xfrm>
            <a:off x="2568174" y="1646583"/>
            <a:ext cx="1910707" cy="891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>
                <a:solidFill>
                  <a:srgbClr val="18D2A6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6" name="WordArt 294"/>
          <p:cNvSpPr>
            <a:spLocks noChangeArrowheads="1" noChangeShapeType="1" noTextEdit="1"/>
          </p:cNvSpPr>
          <p:nvPr/>
        </p:nvSpPr>
        <p:spPr bwMode="auto">
          <a:xfrm>
            <a:off x="2575905" y="2843913"/>
            <a:ext cx="1895244" cy="2526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400" dirty="0">
                <a:solidFill>
                  <a:srgbClr val="18D2A6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4400" dirty="0">
              <a:solidFill>
                <a:srgbClr val="18D2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375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37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7730301" cy="538601"/>
              <a:chOff x="5043488" y="688658"/>
              <a:chExt cx="773030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710641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.4 Comparison of Disjunctive Constraints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356616" y="1293782"/>
            <a:ext cx="1002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两种不同的指标约束建模方法：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1" y="1814544"/>
            <a:ext cx="8772525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1" y="3381783"/>
            <a:ext cx="7784783" cy="3143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75320" y="4142232"/>
            <a:ext cx="352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原因：所</a:t>
            </a:r>
            <a:r>
              <a:rPr lang="zh-CN" altLang="en-US" dirty="0"/>
              <a:t>选的</a:t>
            </a:r>
            <a:r>
              <a:rPr lang="en-US" altLang="zh-CN" dirty="0"/>
              <a:t>V</a:t>
            </a:r>
            <a:r>
              <a:rPr lang="zh-CN" altLang="en-US" dirty="0"/>
              <a:t>值不够大。在之前的例子中所取的</a:t>
            </a:r>
            <a:r>
              <a:rPr lang="en-US" altLang="zh-CN" dirty="0"/>
              <a:t>V</a:t>
            </a:r>
            <a:r>
              <a:rPr lang="zh-CN" altLang="en-US" dirty="0"/>
              <a:t>值为所有操作的处理时间的总和，依然是一个有界值。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12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7626427" cy="538601"/>
              <a:chOff x="5043488" y="688658"/>
              <a:chExt cx="7626427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7002540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.5 </a:t>
                </a: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Multi-threading</a:t>
                </a:r>
                <a:r>
                  <a:rPr lang="en-US" altLang="zh-CN" dirty="0"/>
                  <a:t> </a:t>
                </a: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and Parameter Tuning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356616" y="1293782"/>
            <a:ext cx="1002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多线程和调参均是有效的手段，在问题规模较大时能够减少平均运行时间。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但是依然无法把不可解的问题变得可解。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85" y="2615405"/>
            <a:ext cx="1075563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830743" cy="538601"/>
              <a:chOff x="5043488" y="688658"/>
              <a:chExt cx="5830743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20685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.6 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Comparison</a:t>
                </a:r>
                <a:r>
                  <a:rPr lang="en-US" altLang="zh-CN" dirty="0" smtClean="0"/>
                  <a:t> </a:t>
                </a: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of</a:t>
                </a:r>
                <a:r>
                  <a:rPr lang="en-US" altLang="zh-CN" dirty="0"/>
                  <a:t> </a:t>
                </a: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MIP</a:t>
                </a:r>
                <a:r>
                  <a:rPr lang="en-US" altLang="zh-CN" dirty="0"/>
                  <a:t> </a:t>
                </a:r>
                <a:r>
                  <a:rPr lang="en-US" altLang="zh-CN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and CP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392963" y="1648889"/>
            <a:ext cx="1002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基于约束的求解技术使得约束规划（</a:t>
            </a:r>
            <a:r>
              <a:rPr lang="en-US" altLang="zh-CN" dirty="0" smtClean="0"/>
              <a:t>CP</a:t>
            </a:r>
            <a:r>
              <a:rPr lang="zh-CN" altLang="en-US" dirty="0" smtClean="0"/>
              <a:t>）在许多调度问题中都要优于混合整数规划（</a:t>
            </a:r>
            <a:r>
              <a:rPr lang="en-US" altLang="zh-CN" dirty="0" smtClean="0"/>
              <a:t>MIP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对于中等规模（</a:t>
            </a:r>
            <a:r>
              <a:rPr lang="en-US" altLang="zh-CN" dirty="0"/>
              <a:t>12×12</a:t>
            </a:r>
            <a:r>
              <a:rPr lang="zh-CN" altLang="en-US" dirty="0" smtClean="0"/>
              <a:t>左右）的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，二者都能在可以接受的时间内找到最优解。但对于更大规模的问题，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处于支配地位。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7" y="2916739"/>
            <a:ext cx="8639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6361658" cy="538601"/>
              <a:chOff x="5043488" y="688658"/>
              <a:chExt cx="636165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573777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3.7 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Comparison</a:t>
                </a:r>
                <a:r>
                  <a:rPr lang="en-US" altLang="zh-CN" dirty="0" smtClean="0"/>
                  <a:t> 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to the State of Art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392962" y="1648889"/>
            <a:ext cx="1047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iSTS</a:t>
            </a:r>
            <a:r>
              <a:rPr lang="en-US" altLang="zh-CN" dirty="0" smtClean="0"/>
              <a:t>-SGS:</a:t>
            </a:r>
            <a:r>
              <a:rPr lang="zh-CN" altLang="en-US" dirty="0" smtClean="0"/>
              <a:t>一种先进的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精确算法，结合了特定用于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的禁忌搜索（</a:t>
            </a:r>
            <a:r>
              <a:rPr lang="en-US" altLang="zh-CN" dirty="0" err="1" smtClean="0"/>
              <a:t>iSTS</a:t>
            </a:r>
            <a:r>
              <a:rPr lang="zh-CN" altLang="en-US" dirty="0" smtClean="0"/>
              <a:t>）和专门的</a:t>
            </a:r>
            <a:r>
              <a:rPr lang="en-US" altLang="zh-CN" dirty="0" smtClean="0"/>
              <a:t>CP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SGS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82" y="2219389"/>
            <a:ext cx="7823264" cy="43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142973" cy="1542124"/>
            <a:chOff x="971997" y="2179710"/>
            <a:chExt cx="10472562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350978" cy="1983303"/>
              <a:chOff x="2320695" y="442438"/>
              <a:chExt cx="8350978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2495369" cy="422603"/>
                <a:chOff x="3802405" y="558147"/>
                <a:chExt cx="2495369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1820781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itchFamily="34" charset="0"/>
                      <a:ea typeface="微软雅黑" pitchFamily="34" charset="-122"/>
                      <a:sym typeface="Arial" pitchFamily="34" charset="0"/>
                    </a:rPr>
                    <a:t>结论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64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59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1552328" cy="538601"/>
              <a:chOff x="5043488" y="688658"/>
              <a:chExt cx="155232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92844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结论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228600" y="1407967"/>
            <a:ext cx="11210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对经典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的四种混合整数规划模型进行了评估，并比较了在</a:t>
            </a:r>
            <a:r>
              <a:rPr lang="en-US" altLang="zh-CN" dirty="0" smtClean="0"/>
              <a:t>CPLEX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GUROBI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SCIP</a:t>
            </a:r>
            <a:r>
              <a:rPr lang="zh-CN" altLang="en-US" dirty="0" smtClean="0"/>
              <a:t>求解器上的性能表现。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Manne</a:t>
            </a:r>
            <a:r>
              <a:rPr lang="zh-CN" altLang="en-US" dirty="0" smtClean="0"/>
              <a:t>提出的原始的分离模型对于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表现最好；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对于小规模问题，时间索引模型比基于排列的模型表现更好；使用</a:t>
            </a:r>
            <a:r>
              <a:rPr lang="en-US" altLang="zh-CN" dirty="0" smtClean="0"/>
              <a:t>SCIP</a:t>
            </a:r>
            <a:r>
              <a:rPr lang="zh-CN" altLang="en-US" dirty="0" smtClean="0"/>
              <a:t>时得到的结果相反；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在使用</a:t>
            </a:r>
            <a:r>
              <a:rPr lang="en-US" altLang="zh-CN" dirty="0" smtClean="0"/>
              <a:t>SCIP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Liao</a:t>
            </a:r>
            <a:r>
              <a:rPr lang="zh-CN" altLang="en-US" dirty="0" smtClean="0"/>
              <a:t>的公式实际会在预处理阶段被转化成</a:t>
            </a:r>
            <a:r>
              <a:rPr lang="en-US" altLang="zh-CN" dirty="0" smtClean="0"/>
              <a:t>Manne</a:t>
            </a:r>
            <a:r>
              <a:rPr lang="zh-CN" altLang="en-US" dirty="0" smtClean="0"/>
              <a:t>的公式模型，因此得到的结果相仿。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5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1552328" cy="538601"/>
              <a:chOff x="5043488" y="688658"/>
              <a:chExt cx="155232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92844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结论</a:t>
                </a: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228600" y="1407967"/>
            <a:ext cx="11210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由于现代</a:t>
            </a:r>
            <a:r>
              <a:rPr lang="en-US" altLang="zh-CN" dirty="0" smtClean="0"/>
              <a:t>MIP</a:t>
            </a:r>
            <a:r>
              <a:rPr lang="zh-CN" altLang="en-US" dirty="0" smtClean="0"/>
              <a:t>求解器的进步，</a:t>
            </a:r>
            <a:r>
              <a:rPr lang="en-US" altLang="zh-CN" dirty="0" smtClean="0"/>
              <a:t>MIP</a:t>
            </a:r>
            <a:r>
              <a:rPr lang="zh-CN" altLang="en-US" dirty="0" smtClean="0"/>
              <a:t>能够快速地求解中等规模的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</a:t>
            </a:r>
            <a:r>
              <a:rPr lang="zh-CN" altLang="en-US" dirty="0" smtClean="0"/>
              <a:t>线程与调参能有效改善计算性能。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对于小规模问题，</a:t>
            </a:r>
            <a:r>
              <a:rPr lang="en-US" altLang="zh-CN" dirty="0" smtClean="0"/>
              <a:t>MIP</a:t>
            </a:r>
            <a:r>
              <a:rPr lang="zh-CN" altLang="en-US" dirty="0" smtClean="0"/>
              <a:t>的表现与</a:t>
            </a:r>
            <a:r>
              <a:rPr lang="en-US" altLang="zh-CN" dirty="0" smtClean="0"/>
              <a:t>CP</a:t>
            </a:r>
            <a:r>
              <a:rPr lang="zh-CN" altLang="en-US" dirty="0" smtClean="0"/>
              <a:t>相近；但对于更大规模的问题，无论是证明解得最优性还是求解质量，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都处于支配地位。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如果目标是在有限时间内对一个大规模问题求得一个高质量的解，现成的</a:t>
            </a:r>
            <a:r>
              <a:rPr lang="en-US" altLang="zh-CN" dirty="0" smtClean="0"/>
              <a:t>CP</a:t>
            </a:r>
            <a:r>
              <a:rPr lang="zh-CN" altLang="en-US" dirty="0" smtClean="0"/>
              <a:t>模型与</a:t>
            </a:r>
            <a:r>
              <a:rPr lang="zh-CN" altLang="en-US" dirty="0"/>
              <a:t>最</a:t>
            </a:r>
            <a:r>
              <a:rPr lang="zh-CN" altLang="en-US" dirty="0" smtClean="0"/>
              <a:t>先进的算法表现不分上下。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3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2296121" cy="538601"/>
              <a:chOff x="5043488" y="688658"/>
              <a:chExt cx="229612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167223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参考文献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557784" y="1755648"/>
            <a:ext cx="11265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</a:t>
            </a:r>
            <a:r>
              <a:rPr lang="zh-CN" altLang="en-US" dirty="0" smtClean="0"/>
              <a:t>张明佳</a:t>
            </a:r>
            <a:r>
              <a:rPr lang="en-US" altLang="zh-CN" dirty="0"/>
              <a:t>. </a:t>
            </a:r>
            <a:r>
              <a:rPr lang="zh-CN" altLang="en-US" dirty="0"/>
              <a:t>混合整数规划方法的工程应用研究</a:t>
            </a:r>
            <a:r>
              <a:rPr lang="en-US" altLang="zh-CN" dirty="0"/>
              <a:t>[D]. </a:t>
            </a:r>
            <a:r>
              <a:rPr lang="zh-CN" altLang="en-US" dirty="0"/>
              <a:t>华中科技大学</a:t>
            </a:r>
            <a:r>
              <a:rPr lang="en-US" altLang="zh-CN" dirty="0"/>
              <a:t>, 2005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[2] </a:t>
            </a:r>
            <a:r>
              <a:rPr lang="en-US" altLang="zh-CN" dirty="0"/>
              <a:t>Ku W Y , Beck J C . Mixed Integer Programming Models for Job Shop Scheduling: A Computational Analysis[J]. Computers &amp; Operations Research, 2016:S0305054816300764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50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26" name="组合 2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38" name="波形 3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波形 3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6" name="波形 3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波形 3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32" name="波形 3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波形 3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0" name="波形 2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波形 3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0" name="组合 39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41" name="组合 4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53" name="波形 5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波形 5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51" name="波形 5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波形 5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2" name="组合 41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7" name="波形 4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波形 4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5" name="波形 4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波形 4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5" name="_14"/>
          <p:cNvSpPr txBox="1">
            <a:spLocks noChangeArrowheads="1"/>
          </p:cNvSpPr>
          <p:nvPr/>
        </p:nvSpPr>
        <p:spPr bwMode="auto">
          <a:xfrm>
            <a:off x="3039398" y="2801706"/>
            <a:ext cx="7180460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6600" b="1" dirty="0" smtClean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sz="6600" b="1" dirty="0">
              <a:solidFill>
                <a:srgbClr val="198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38"/>
          <p:cNvGrpSpPr/>
          <p:nvPr/>
        </p:nvGrpSpPr>
        <p:grpSpPr>
          <a:xfrm>
            <a:off x="10287307" y="6347841"/>
            <a:ext cx="1575060" cy="160804"/>
            <a:chOff x="5548426" y="3343939"/>
            <a:chExt cx="833173" cy="85061"/>
          </a:xfrm>
          <a:solidFill>
            <a:srgbClr val="18D2A6"/>
          </a:solidFill>
        </p:grpSpPr>
        <p:sp>
          <p:nvSpPr>
            <p:cNvPr id="6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3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4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5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6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7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142973" cy="1542124"/>
            <a:chOff x="971997" y="2179710"/>
            <a:chExt cx="10472562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350978" cy="1983303"/>
              <a:chOff x="2320695" y="442438"/>
              <a:chExt cx="8350978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2495368" cy="422603"/>
                <a:chOff x="3802405" y="558147"/>
                <a:chExt cx="2495368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1820780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itchFamily="34" charset="0"/>
                      <a:ea typeface="微软雅黑" pitchFamily="34" charset="-122"/>
                      <a:sym typeface="Arial" pitchFamily="34" charset="0"/>
                    </a:rPr>
                    <a:t>背景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49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972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CN" altLang="en-US" sz="29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混合整数规划</a:t>
                </a: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2803114" y="2084488"/>
            <a:ext cx="8640000" cy="70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ym typeface="微软雅黑" pitchFamily="34" charset="-122"/>
              </a:rPr>
              <a:t>在建筑设计中，满足承载要求的约束下，尽量减少所使用</a:t>
            </a:r>
            <a:r>
              <a:rPr lang="zh-CN" altLang="en-US" sz="1800" dirty="0" smtClean="0">
                <a:sym typeface="微软雅黑" pitchFamily="34" charset="-122"/>
              </a:rPr>
              <a:t>的水泥</a:t>
            </a:r>
            <a:r>
              <a:rPr lang="zh-CN" altLang="en-US" sz="1800" dirty="0">
                <a:sym typeface="微软雅黑" pitchFamily="34" charset="-122"/>
              </a:rPr>
              <a:t>钢梁的费用。该问题是离散的，因为钢梁的尺寸只有固定的</a:t>
            </a:r>
            <a:r>
              <a:rPr lang="zh-CN" altLang="en-US" sz="1800" dirty="0" smtClean="0">
                <a:sym typeface="微软雅黑" pitchFamily="34" charset="-122"/>
              </a:rPr>
              <a:t>几种</a:t>
            </a:r>
            <a:r>
              <a:rPr lang="en-US" altLang="zh-CN" sz="1800" dirty="0" smtClean="0">
                <a:sym typeface="微软雅黑" pitchFamily="34" charset="-122"/>
              </a:rPr>
              <a:t>.</a:t>
            </a:r>
            <a:endParaRPr lang="zh-CN" altLang="en-US" sz="1800" dirty="0">
              <a:sym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2726351" y="3306281"/>
            <a:ext cx="8640000" cy="98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ym typeface="微软雅黑" pitchFamily="34" charset="-122"/>
              </a:rPr>
              <a:t>舰艇模型的最优火力分配问题中，用 </a:t>
            </a:r>
            <a:r>
              <a:rPr lang="en-US" altLang="zh-CN" sz="1800" dirty="0">
                <a:sym typeface="微软雅黑" pitchFamily="34" charset="-122"/>
              </a:rPr>
              <a:t>K </a:t>
            </a:r>
            <a:r>
              <a:rPr lang="zh-CN" altLang="en-US" sz="1800" dirty="0">
                <a:sym typeface="微软雅黑" pitchFamily="34" charset="-122"/>
              </a:rPr>
              <a:t>组不同类型的导弹来摧毁不同类型的 </a:t>
            </a:r>
            <a:r>
              <a:rPr lang="en-US" altLang="zh-CN" sz="1800" dirty="0">
                <a:sym typeface="微软雅黑" pitchFamily="34" charset="-122"/>
              </a:rPr>
              <a:t>m </a:t>
            </a:r>
            <a:r>
              <a:rPr lang="zh-CN" altLang="en-US" sz="1800" dirty="0">
                <a:sym typeface="微软雅黑" pitchFamily="34" charset="-122"/>
              </a:rPr>
              <a:t>个点目标。在导弹数量受到限制的约束条件下，采用平均损伤目标数作为目标函数，求解射击第 </a:t>
            </a:r>
            <a:r>
              <a:rPr lang="en-US" altLang="zh-CN" sz="1800" dirty="0">
                <a:sym typeface="微软雅黑" pitchFamily="34" charset="-122"/>
              </a:rPr>
              <a:t>j </a:t>
            </a:r>
            <a:r>
              <a:rPr lang="zh-CN" altLang="en-US" sz="1800" dirty="0">
                <a:sym typeface="微软雅黑" pitchFamily="34" charset="-122"/>
              </a:rPr>
              <a:t>个目标的第 </a:t>
            </a:r>
            <a:r>
              <a:rPr lang="en-US" altLang="zh-CN" sz="1800" dirty="0">
                <a:sym typeface="微软雅黑" pitchFamily="34" charset="-122"/>
              </a:rPr>
              <a:t>I </a:t>
            </a:r>
            <a:r>
              <a:rPr lang="zh-CN" altLang="en-US" sz="1800" dirty="0">
                <a:sym typeface="微软雅黑" pitchFamily="34" charset="-122"/>
              </a:rPr>
              <a:t>类导弹的数量。</a:t>
            </a: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2726351" y="4872087"/>
            <a:ext cx="8640000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ym typeface="微软雅黑" pitchFamily="34" charset="-122"/>
              </a:rPr>
              <a:t>运输问题中，运送的物资只能以整数计，这也是典型的整数规划问题。</a:t>
            </a: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2726351" y="5899681"/>
            <a:ext cx="8640000" cy="6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ym typeface="微软雅黑" pitchFamily="34" charset="-122"/>
              </a:rPr>
              <a:t>投资组合问题中，某一资产是否包含在投资组合中，也可以用 </a:t>
            </a:r>
            <a:r>
              <a:rPr lang="en-US" altLang="zh-CN" sz="1800" dirty="0">
                <a:sym typeface="微软雅黑" pitchFamily="34" charset="-122"/>
              </a:rPr>
              <a:t>0 </a:t>
            </a:r>
            <a:r>
              <a:rPr lang="zh-CN" altLang="en-US" sz="1800" dirty="0">
                <a:sym typeface="微软雅黑" pitchFamily="34" charset="-122"/>
              </a:rPr>
              <a:t>或者 </a:t>
            </a:r>
            <a:r>
              <a:rPr lang="en-US" altLang="zh-CN" sz="1800" dirty="0">
                <a:sym typeface="微软雅黑" pitchFamily="34" charset="-122"/>
              </a:rPr>
              <a:t>1 </a:t>
            </a:r>
            <a:r>
              <a:rPr lang="zh-CN" altLang="en-US" sz="1800" dirty="0">
                <a:sym typeface="微软雅黑" pitchFamily="34" charset="-122"/>
              </a:rPr>
              <a:t>来表示其是否入选到投资组合中。</a:t>
            </a:r>
          </a:p>
        </p:txBody>
      </p:sp>
      <p:grpSp>
        <p:nvGrpSpPr>
          <p:cNvPr id="29" name="Group 30"/>
          <p:cNvGrpSpPr/>
          <p:nvPr/>
        </p:nvGrpSpPr>
        <p:grpSpPr>
          <a:xfrm>
            <a:off x="341763" y="1996956"/>
            <a:ext cx="2275494" cy="720000"/>
            <a:chOff x="1231550" y="1255634"/>
            <a:chExt cx="1785063" cy="762001"/>
          </a:xfrm>
        </p:grpSpPr>
        <p:sp>
          <p:nvSpPr>
            <p:cNvPr id="31" name="Flowchart: Off-page Connector 22"/>
            <p:cNvSpPr/>
            <p:nvPr/>
          </p:nvSpPr>
          <p:spPr>
            <a:xfrm rot="16200000">
              <a:off x="1829116" y="830137"/>
              <a:ext cx="762000" cy="1612995"/>
            </a:xfrm>
            <a:prstGeom prst="flowChartOffpageConnector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5867" dirty="0" smtClean="0"/>
                <a:t>01</a:t>
              </a:r>
              <a:endParaRPr lang="en-US" sz="5867" dirty="0"/>
            </a:p>
          </p:txBody>
        </p:sp>
        <p:sp>
          <p:nvSpPr>
            <p:cNvPr id="32" name="Round Same Side Corner Rectangle 23"/>
            <p:cNvSpPr/>
            <p:nvPr/>
          </p:nvSpPr>
          <p:spPr>
            <a:xfrm rot="16200000">
              <a:off x="1080978" y="1406206"/>
              <a:ext cx="762001" cy="460857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Group 40"/>
          <p:cNvGrpSpPr/>
          <p:nvPr/>
        </p:nvGrpSpPr>
        <p:grpSpPr>
          <a:xfrm>
            <a:off x="339207" y="4557266"/>
            <a:ext cx="2278048" cy="720000"/>
            <a:chOff x="1229546" y="1255634"/>
            <a:chExt cx="1787067" cy="762002"/>
          </a:xfrm>
        </p:grpSpPr>
        <p:sp>
          <p:nvSpPr>
            <p:cNvPr id="37" name="Flowchart: Off-page Connector 47"/>
            <p:cNvSpPr/>
            <p:nvPr/>
          </p:nvSpPr>
          <p:spPr>
            <a:xfrm rot="16200000">
              <a:off x="1829116" y="830138"/>
              <a:ext cx="762000" cy="1612995"/>
            </a:xfrm>
            <a:prstGeom prst="flowChartOffpageConnector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Round Same Side Corner Rectangle 49"/>
            <p:cNvSpPr/>
            <p:nvPr/>
          </p:nvSpPr>
          <p:spPr>
            <a:xfrm rot="16200000">
              <a:off x="1078974" y="1406206"/>
              <a:ext cx="762001" cy="460857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Group 31"/>
          <p:cNvGrpSpPr/>
          <p:nvPr/>
        </p:nvGrpSpPr>
        <p:grpSpPr>
          <a:xfrm>
            <a:off x="341763" y="3277111"/>
            <a:ext cx="2275496" cy="720000"/>
            <a:chOff x="1231549" y="1255634"/>
            <a:chExt cx="1785064" cy="762002"/>
          </a:xfrm>
        </p:grpSpPr>
        <p:sp>
          <p:nvSpPr>
            <p:cNvPr id="43" name="Flowchart: Off-page Connector 32"/>
            <p:cNvSpPr/>
            <p:nvPr/>
          </p:nvSpPr>
          <p:spPr>
            <a:xfrm rot="16200000">
              <a:off x="1829116" y="830138"/>
              <a:ext cx="762000" cy="1612995"/>
            </a:xfrm>
            <a:prstGeom prst="flowChartOffpageConnector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Round Same Side Corner Rectangle 33"/>
            <p:cNvSpPr/>
            <p:nvPr/>
          </p:nvSpPr>
          <p:spPr>
            <a:xfrm rot="16200000">
              <a:off x="1080977" y="1406206"/>
              <a:ext cx="762001" cy="460857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7" name="Group 56"/>
          <p:cNvGrpSpPr/>
          <p:nvPr/>
        </p:nvGrpSpPr>
        <p:grpSpPr>
          <a:xfrm>
            <a:off x="339208" y="5837422"/>
            <a:ext cx="2278051" cy="720000"/>
            <a:chOff x="1229545" y="1255634"/>
            <a:chExt cx="1787068" cy="762002"/>
          </a:xfrm>
        </p:grpSpPr>
        <p:sp>
          <p:nvSpPr>
            <p:cNvPr id="52" name="Flowchart: Off-page Connector 59"/>
            <p:cNvSpPr/>
            <p:nvPr/>
          </p:nvSpPr>
          <p:spPr>
            <a:xfrm rot="16200000">
              <a:off x="1829116" y="830138"/>
              <a:ext cx="762000" cy="1612995"/>
            </a:xfrm>
            <a:prstGeom prst="flowChartOffpageConnector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3" name="Round Same Side Corner Rectangle 61"/>
            <p:cNvSpPr/>
            <p:nvPr/>
          </p:nvSpPr>
          <p:spPr>
            <a:xfrm rot="16200000">
              <a:off x="1078973" y="1406206"/>
              <a:ext cx="762001" cy="460857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4320" y="1298448"/>
            <a:ext cx="1131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混合整数规划是涉及到整数或离散变量的一类优化问题</a:t>
            </a:r>
            <a:r>
              <a:rPr lang="en-US" altLang="zh-CN" sz="2800" baseline="30000" dirty="0" smtClean="0"/>
              <a:t>[1]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2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6699571" cy="538601"/>
              <a:chOff x="5043488" y="688658"/>
              <a:chExt cx="669957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607568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Job-shop Scheduling Problem(JSP)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4" y="1293782"/>
            <a:ext cx="103536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142973" cy="1542124"/>
            <a:chOff x="971997" y="2179710"/>
            <a:chExt cx="10472562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350978" cy="1983303"/>
              <a:chOff x="2320695" y="442438"/>
              <a:chExt cx="8350978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4078675" cy="422603"/>
                <a:chOff x="3802405" y="558147"/>
                <a:chExt cx="4078675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3404087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>
                      <a:solidFill>
                        <a:schemeClr val="bg1"/>
                      </a:solidFill>
                      <a:latin typeface="Arial" pitchFamily="34" charset="0"/>
                      <a:ea typeface="微软雅黑" pitchFamily="34" charset="-122"/>
                      <a:sym typeface="Arial" pitchFamily="34" charset="0"/>
                    </a:rPr>
                    <a:t>模型介绍</a:t>
                  </a: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64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59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343157" cy="538601"/>
              <a:chOff x="5043488" y="688658"/>
              <a:chExt cx="4343157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719270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2.1 Disjunctive Model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0" y="1220788"/>
            <a:ext cx="9067800" cy="563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511" y="6074696"/>
            <a:ext cx="23431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5412039" cy="538601"/>
              <a:chOff x="5043488" y="688658"/>
              <a:chExt cx="5412039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4788152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2.2 Liao’s Disjunctive Model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8" y="1672812"/>
            <a:ext cx="8877300" cy="1666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80744" y="4462272"/>
            <a:ext cx="920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新决策变量的引入减少了线性约束的数量。但是引入了额外的变量及其上界。</a:t>
            </a:r>
            <a:endParaRPr lang="en-US" altLang="zh-CN" dirty="0" smtClean="0"/>
          </a:p>
          <a:p>
            <a:r>
              <a:rPr lang="en-US" altLang="zh-CN" dirty="0" smtClean="0"/>
              <a:t>Liao</a:t>
            </a:r>
            <a:r>
              <a:rPr lang="zh-CN" altLang="en-US" dirty="0" smtClean="0"/>
              <a:t>认为这种转换可以提高性能，因为变量的边界比线性约束更容易处理。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2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795524" cy="538601"/>
              <a:chOff x="5043488" y="688658"/>
              <a:chExt cx="4795524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4171637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 smtClean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2.3 Time-Indexed Model</a:t>
                </a:r>
                <a:endParaRPr lang="zh-CN" altLang="en-US" sz="29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62" y="2239963"/>
            <a:ext cx="8829675" cy="46196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81912" y="1682496"/>
            <a:ext cx="88148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当工件</a:t>
            </a:r>
            <a:r>
              <a:rPr lang="en-US" altLang="zh-CN" dirty="0" smtClean="0"/>
              <a:t>j</a:t>
            </a:r>
            <a:r>
              <a:rPr lang="zh-CN" altLang="en-US" dirty="0" smtClean="0"/>
              <a:t>于时刻</a:t>
            </a:r>
            <a:r>
              <a:rPr lang="en-US" altLang="zh-CN" dirty="0" smtClean="0"/>
              <a:t>t</a:t>
            </a:r>
            <a:r>
              <a:rPr lang="zh-CN" altLang="en-US" dirty="0" smtClean="0"/>
              <a:t>开始在机器 </a:t>
            </a:r>
            <a:r>
              <a:rPr lang="en-US" altLang="zh-CN" dirty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上加工时，</a:t>
            </a:r>
            <a:r>
              <a:rPr lang="zh-CN" altLang="en-US" dirty="0"/>
              <a:t>决策变量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ijt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1186</Words>
  <Application>Microsoft Office PowerPoint</Application>
  <PresentationFormat>自定义</PresentationFormat>
  <Paragraphs>140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cp:lastModifiedBy>Windows User</cp:lastModifiedBy>
  <cp:revision>1056</cp:revision>
  <dcterms:created xsi:type="dcterms:W3CDTF">2015-12-01T09:06:39Z</dcterms:created>
  <dcterms:modified xsi:type="dcterms:W3CDTF">2019-12-11T01:35:15Z</dcterms:modified>
</cp:coreProperties>
</file>