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81" r:id="rId2"/>
    <p:sldId id="318" r:id="rId3"/>
    <p:sldId id="386" r:id="rId4"/>
    <p:sldId id="387" r:id="rId5"/>
    <p:sldId id="328" r:id="rId6"/>
    <p:sldId id="363" r:id="rId7"/>
    <p:sldId id="303" r:id="rId8"/>
    <p:sldId id="359" r:id="rId9"/>
    <p:sldId id="360" r:id="rId10"/>
    <p:sldId id="361" r:id="rId11"/>
    <p:sldId id="364" r:id="rId12"/>
    <p:sldId id="365" r:id="rId13"/>
    <p:sldId id="366" r:id="rId14"/>
    <p:sldId id="367" r:id="rId15"/>
    <p:sldId id="368" r:id="rId16"/>
    <p:sldId id="378" r:id="rId17"/>
    <p:sldId id="379" r:id="rId18"/>
    <p:sldId id="369" r:id="rId19"/>
    <p:sldId id="370" r:id="rId20"/>
    <p:sldId id="371" r:id="rId21"/>
    <p:sldId id="372" r:id="rId22"/>
    <p:sldId id="373" r:id="rId23"/>
    <p:sldId id="374" r:id="rId24"/>
    <p:sldId id="375" r:id="rId25"/>
    <p:sldId id="376" r:id="rId26"/>
    <p:sldId id="380" r:id="rId27"/>
    <p:sldId id="385" r:id="rId28"/>
    <p:sldId id="381" r:id="rId29"/>
    <p:sldId id="382" r:id="rId30"/>
    <p:sldId id="384" r:id="rId31"/>
    <p:sldId id="383" r:id="rId32"/>
    <p:sldId id="336" r:id="rId3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252">
          <p15:clr>
            <a:srgbClr val="A4A3A4"/>
          </p15:clr>
        </p15:guide>
        <p15:guide id="2" orient="horz" pos="225">
          <p15:clr>
            <a:srgbClr val="A4A3A4"/>
          </p15:clr>
        </p15:guide>
        <p15:guide id="3" pos="2880">
          <p15:clr>
            <a:srgbClr val="A4A3A4"/>
          </p15:clr>
        </p15:guide>
        <p15:guide id="4" pos="5035">
          <p15:clr>
            <a:srgbClr val="A4A3A4"/>
          </p15:clr>
        </p15:guide>
        <p15:guide id="5" orient="horz" pos="1690">
          <p15:clr>
            <a:srgbClr val="A4A3A4"/>
          </p15:clr>
        </p15:guide>
        <p15:guide id="6" orient="horz" pos="17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5F5F6"/>
    <a:srgbClr val="29323F"/>
    <a:srgbClr val="304371"/>
    <a:srgbClr val="1C72DB"/>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17" autoAdjust="0"/>
  </p:normalViewPr>
  <p:slideViewPr>
    <p:cSldViewPr snapToGrid="0" showGuides="1">
      <p:cViewPr varScale="1">
        <p:scale>
          <a:sx n="144" d="100"/>
          <a:sy n="144" d="100"/>
        </p:scale>
        <p:origin x="690" y="114"/>
      </p:cViewPr>
      <p:guideLst>
        <p:guide pos="252"/>
        <p:guide orient="horz" pos="225"/>
        <p:guide pos="2880"/>
        <p:guide pos="5035"/>
        <p:guide orient="horz" pos="1690"/>
        <p:guide orient="horz" pos="1798"/>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2019/12/3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a:t>
            </a:fld>
            <a:endParaRPr lang="zh-CN" altLang="en-US"/>
          </a:p>
        </p:txBody>
      </p:sp>
    </p:spTree>
    <p:extLst>
      <p:ext uri="{BB962C8B-B14F-4D97-AF65-F5344CB8AC3E}">
        <p14:creationId xmlns:p14="http://schemas.microsoft.com/office/powerpoint/2010/main" val="1762611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4</a:t>
            </a:fld>
            <a:endParaRPr lang="zh-CN" altLang="en-US"/>
          </a:p>
        </p:txBody>
      </p:sp>
    </p:spTree>
    <p:extLst>
      <p:ext uri="{BB962C8B-B14F-4D97-AF65-F5344CB8AC3E}">
        <p14:creationId xmlns:p14="http://schemas.microsoft.com/office/powerpoint/2010/main" val="359003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1713" cy="5143500"/>
          </a:xfrm>
          <a:prstGeom prst="rect">
            <a:avLst/>
          </a:prstGeom>
        </p:spPr>
      </p:pic>
      <p:sp>
        <p:nvSpPr>
          <p:cNvPr id="4" name="矩形 3"/>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userDrawn="1"/>
        </p:nvGrpSpPr>
        <p:grpSpPr>
          <a:xfrm>
            <a:off x="7871255" y="116187"/>
            <a:ext cx="944608" cy="797908"/>
            <a:chOff x="2992437" y="0"/>
            <a:chExt cx="2543175" cy="2148217"/>
          </a:xfrm>
          <a:solidFill>
            <a:schemeClr val="accent1"/>
          </a:solidFill>
        </p:grpSpPr>
        <p:grpSp>
          <p:nvGrpSpPr>
            <p:cNvPr id="30" name="组合 29"/>
            <p:cNvGrpSpPr/>
            <p:nvPr/>
          </p:nvGrpSpPr>
          <p:grpSpPr>
            <a:xfrm>
              <a:off x="2992437" y="1183017"/>
              <a:ext cx="2543175" cy="965200"/>
              <a:chOff x="3297238" y="2879725"/>
              <a:chExt cx="2543175" cy="965200"/>
            </a:xfrm>
            <a:grpFill/>
          </p:grpSpPr>
          <p:sp>
            <p:nvSpPr>
              <p:cNvPr id="42"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p:cNvGrpSpPr/>
            <p:nvPr/>
          </p:nvGrpSpPr>
          <p:grpSpPr>
            <a:xfrm>
              <a:off x="3763962" y="0"/>
              <a:ext cx="1069105" cy="1067923"/>
              <a:chOff x="3851276" y="1292225"/>
              <a:chExt cx="1435100" cy="1433513"/>
            </a:xfrm>
            <a:grpFill/>
          </p:grpSpPr>
          <p:sp>
            <p:nvSpPr>
              <p:cNvPr id="32"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29" name="组合 28"/>
          <p:cNvGrpSpPr/>
          <p:nvPr userDrawn="1"/>
        </p:nvGrpSpPr>
        <p:grpSpPr>
          <a:xfrm>
            <a:off x="8186057" y="116187"/>
            <a:ext cx="822019" cy="694358"/>
            <a:chOff x="2992437" y="0"/>
            <a:chExt cx="2543175" cy="2148217"/>
          </a:xfrm>
          <a:solidFill>
            <a:schemeClr val="accent1"/>
          </a:solidFill>
        </p:grpSpPr>
        <p:grpSp>
          <p:nvGrpSpPr>
            <p:cNvPr id="30" name="组合 29"/>
            <p:cNvGrpSpPr/>
            <p:nvPr/>
          </p:nvGrpSpPr>
          <p:grpSpPr>
            <a:xfrm>
              <a:off x="2992437" y="1183017"/>
              <a:ext cx="2543175" cy="965200"/>
              <a:chOff x="3297238" y="2879725"/>
              <a:chExt cx="2543175" cy="965200"/>
            </a:xfrm>
            <a:grpFill/>
          </p:grpSpPr>
          <p:sp>
            <p:nvSpPr>
              <p:cNvPr id="42"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p:cNvGrpSpPr/>
            <p:nvPr/>
          </p:nvGrpSpPr>
          <p:grpSpPr>
            <a:xfrm>
              <a:off x="3763962" y="0"/>
              <a:ext cx="1069105" cy="1067923"/>
              <a:chOff x="3851276" y="1292225"/>
              <a:chExt cx="1435100" cy="1433513"/>
            </a:xfrm>
            <a:grpFill/>
          </p:grpSpPr>
          <p:sp>
            <p:nvSpPr>
              <p:cNvPr id="32"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userDrawn="1"/>
        </p:nvGrpSpPr>
        <p:grpSpPr>
          <a:xfrm>
            <a:off x="247135" y="747537"/>
            <a:ext cx="7745928" cy="45719"/>
            <a:chOff x="247135" y="747537"/>
            <a:chExt cx="7745928" cy="45719"/>
          </a:xfrm>
        </p:grpSpPr>
        <p:cxnSp>
          <p:nvCxnSpPr>
            <p:cNvPr id="54" name="直接连接符 53"/>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29" name="组合 28"/>
          <p:cNvGrpSpPr/>
          <p:nvPr userDrawn="1"/>
        </p:nvGrpSpPr>
        <p:grpSpPr>
          <a:xfrm>
            <a:off x="8186057" y="116187"/>
            <a:ext cx="822019" cy="694358"/>
            <a:chOff x="2992437" y="0"/>
            <a:chExt cx="2543175" cy="2148217"/>
          </a:xfrm>
          <a:solidFill>
            <a:schemeClr val="accent1"/>
          </a:solidFill>
        </p:grpSpPr>
        <p:grpSp>
          <p:nvGrpSpPr>
            <p:cNvPr id="30" name="组合 29"/>
            <p:cNvGrpSpPr/>
            <p:nvPr/>
          </p:nvGrpSpPr>
          <p:grpSpPr>
            <a:xfrm>
              <a:off x="2992437" y="1183017"/>
              <a:ext cx="2543175" cy="965200"/>
              <a:chOff x="3297238" y="2879725"/>
              <a:chExt cx="2543175" cy="965200"/>
            </a:xfrm>
            <a:grpFill/>
          </p:grpSpPr>
          <p:sp>
            <p:nvSpPr>
              <p:cNvPr id="42"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p:cNvGrpSpPr/>
            <p:nvPr/>
          </p:nvGrpSpPr>
          <p:grpSpPr>
            <a:xfrm>
              <a:off x="3763962" y="0"/>
              <a:ext cx="1069105" cy="1067923"/>
              <a:chOff x="3851276" y="1292225"/>
              <a:chExt cx="1435100" cy="1433513"/>
            </a:xfrm>
            <a:grpFill/>
          </p:grpSpPr>
          <p:sp>
            <p:nvSpPr>
              <p:cNvPr id="32"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userDrawn="1"/>
        </p:nvGrpSpPr>
        <p:grpSpPr>
          <a:xfrm>
            <a:off x="247135" y="747537"/>
            <a:ext cx="7745928" cy="45719"/>
            <a:chOff x="247135" y="747537"/>
            <a:chExt cx="7745928" cy="45719"/>
          </a:xfrm>
        </p:grpSpPr>
        <p:cxnSp>
          <p:nvCxnSpPr>
            <p:cNvPr id="54" name="直接连接符 53"/>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Picture Placeholder 7"/>
          <p:cNvSpPr>
            <a:spLocks noGrp="1"/>
          </p:cNvSpPr>
          <p:nvPr>
            <p:ph type="pic" sz="quarter" idx="14"/>
          </p:nvPr>
        </p:nvSpPr>
        <p:spPr>
          <a:xfrm>
            <a:off x="247135"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7" name="Picture Placeholder 7"/>
          <p:cNvSpPr>
            <a:spLocks noGrp="1"/>
          </p:cNvSpPr>
          <p:nvPr>
            <p:ph type="pic" sz="quarter" idx="15"/>
          </p:nvPr>
        </p:nvSpPr>
        <p:spPr>
          <a:xfrm>
            <a:off x="3237386" y="1309339"/>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8" name="Picture Placeholder 7"/>
          <p:cNvSpPr>
            <a:spLocks noGrp="1"/>
          </p:cNvSpPr>
          <p:nvPr>
            <p:ph type="pic" sz="quarter" idx="16"/>
          </p:nvPr>
        </p:nvSpPr>
        <p:spPr>
          <a:xfrm>
            <a:off x="6227637" y="132320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7646B68C-4B7D-45C2-AE48-816E60A780C2}"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0F1186-DE3B-487A-BB56-41CD7A730B3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2019/12/3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8.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wmf"/><Relationship Id="rId11" Type="http://schemas.openxmlformats.org/officeDocument/2006/relationships/image" Target="../media/image34.png"/><Relationship Id="rId5" Type="http://schemas.openxmlformats.org/officeDocument/2006/relationships/oleObject" Target="../embeddings/oleObject2.bin"/><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23.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9.wmf"/><Relationship Id="rId5" Type="http://schemas.openxmlformats.org/officeDocument/2006/relationships/oleObject" Target="../embeddings/oleObject3.bin"/><Relationship Id="rId10" Type="http://schemas.openxmlformats.org/officeDocument/2006/relationships/image" Target="../media/image53.png"/><Relationship Id="rId4" Type="http://schemas.openxmlformats.org/officeDocument/2006/relationships/image" Target="../media/image51.pn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7.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3.wmf"/><Relationship Id="rId5" Type="http://schemas.openxmlformats.org/officeDocument/2006/relationships/oleObject" Target="../embeddings/oleObject5.bin"/><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bwMode="auto">
          <a:xfrm>
            <a:off x="2287904" y="2130264"/>
            <a:ext cx="4568190" cy="768350"/>
          </a:xfrm>
          <a:prstGeom prst="rect">
            <a:avLst/>
          </a:prstGeom>
        </p:spPr>
        <p:txBody>
          <a:bodyPr wrap="none">
            <a:spAutoFit/>
          </a:bodyPr>
          <a:lstStyle/>
          <a:p>
            <a:pPr algn="ctr">
              <a:defRPr/>
            </a:pPr>
            <a:r>
              <a:rPr lang="en-US" altLang="zh-CN"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TCA AND MMD</a:t>
            </a:r>
          </a:p>
        </p:txBody>
      </p:sp>
      <p:sp>
        <p:nvSpPr>
          <p:cNvPr id="52" name="矩形 51"/>
          <p:cNvSpPr/>
          <p:nvPr/>
        </p:nvSpPr>
        <p:spPr>
          <a:xfrm>
            <a:off x="2827749" y="3563936"/>
            <a:ext cx="1647818" cy="275590"/>
          </a:xfrm>
          <a:prstGeom prst="rect">
            <a:avLst/>
          </a:prstGeom>
        </p:spPr>
        <p:txBody>
          <a:bodyPr wrap="square">
            <a:spAutoFit/>
          </a:bodyPr>
          <a:lstStyle/>
          <a:p>
            <a:pPr lvl="0" algn="ctr"/>
            <a:r>
              <a:rPr lang="zh-CN" altLang="en-US" sz="1200" dirty="0">
                <a:solidFill>
                  <a:schemeClr val="bg1"/>
                </a:solidFill>
              </a:rPr>
              <a:t>汇报人：李金义</a:t>
            </a:r>
          </a:p>
        </p:txBody>
      </p:sp>
      <p:sp>
        <p:nvSpPr>
          <p:cNvPr id="54" name="矩形 53"/>
          <p:cNvSpPr/>
          <p:nvPr/>
        </p:nvSpPr>
        <p:spPr>
          <a:xfrm>
            <a:off x="4572000" y="3563620"/>
            <a:ext cx="2572385" cy="275590"/>
          </a:xfrm>
          <a:prstGeom prst="rect">
            <a:avLst/>
          </a:prstGeom>
        </p:spPr>
        <p:txBody>
          <a:bodyPr wrap="square">
            <a:spAutoFit/>
          </a:bodyPr>
          <a:lstStyle/>
          <a:p>
            <a:pPr lvl="0" algn="ctr"/>
            <a:r>
              <a:rPr lang="zh-CN" altLang="en-US" sz="1200" dirty="0">
                <a:solidFill>
                  <a:schemeClr val="bg1"/>
                </a:solidFill>
              </a:rPr>
              <a:t>汇报时间：</a:t>
            </a:r>
            <a:r>
              <a:rPr lang="en-US" altLang="zh-CN" sz="1200" dirty="0">
                <a:solidFill>
                  <a:schemeClr val="bg1"/>
                </a:solidFill>
              </a:rPr>
              <a:t>2019</a:t>
            </a:r>
            <a:r>
              <a:rPr lang="zh-CN" altLang="en-US" sz="1200" dirty="0">
                <a:solidFill>
                  <a:schemeClr val="bg1"/>
                </a:solidFill>
              </a:rPr>
              <a:t>年</a:t>
            </a:r>
            <a:r>
              <a:rPr lang="en-US" altLang="zh-CN" sz="1200" dirty="0">
                <a:solidFill>
                  <a:schemeClr val="bg1"/>
                </a:solidFill>
              </a:rPr>
              <a:t>12</a:t>
            </a:r>
            <a:r>
              <a:rPr lang="zh-CN" altLang="en-US" sz="1200" dirty="0">
                <a:solidFill>
                  <a:schemeClr val="bg1"/>
                </a:solidFill>
              </a:rPr>
              <a:t>月</a:t>
            </a:r>
            <a:r>
              <a:rPr lang="en-US" altLang="zh-CN" sz="1200" dirty="0">
                <a:solidFill>
                  <a:schemeClr val="bg1"/>
                </a:solidFill>
              </a:rPr>
              <a:t>3</a:t>
            </a:r>
            <a:r>
              <a:rPr lang="zh-CN" altLang="en-US" sz="1200" dirty="0">
                <a:solidFill>
                  <a:schemeClr val="bg1"/>
                </a:solidFill>
              </a:rPr>
              <a:t>日</a:t>
            </a:r>
          </a:p>
        </p:txBody>
      </p:sp>
      <p:sp>
        <p:nvSpPr>
          <p:cNvPr id="37" name="椭圆 36"/>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8" name="组合 37"/>
          <p:cNvGrpSpPr/>
          <p:nvPr/>
        </p:nvGrpSpPr>
        <p:grpSpPr>
          <a:xfrm>
            <a:off x="4117320" y="1086634"/>
            <a:ext cx="882535" cy="769790"/>
            <a:chOff x="4675188" y="2882900"/>
            <a:chExt cx="360362" cy="314325"/>
          </a:xfrm>
          <a:solidFill>
            <a:schemeClr val="accent1"/>
          </a:solidFill>
        </p:grpSpPr>
        <p:sp>
          <p:nvSpPr>
            <p:cNvPr id="3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 name="矩形 2"/>
          <p:cNvSpPr/>
          <p:nvPr/>
        </p:nvSpPr>
        <p:spPr>
          <a:xfrm>
            <a:off x="7665085" y="27305"/>
            <a:ext cx="1478915" cy="1004570"/>
          </a:xfrm>
          <a:prstGeom prst="rect">
            <a:avLst/>
          </a:prstGeom>
          <a:solidFill>
            <a:srgbClr val="F5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V="1">
            <a:off x="3360420" y="3122930"/>
            <a:ext cx="2395855" cy="1841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5242" y="112077"/>
            <a:ext cx="833755" cy="36830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sp>
        <p:nvSpPr>
          <p:cNvPr id="5" name="矩形 4"/>
          <p:cNvSpPr/>
          <p:nvPr/>
        </p:nvSpPr>
        <p:spPr>
          <a:xfrm>
            <a:off x="225425" y="480060"/>
            <a:ext cx="2701925" cy="245110"/>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Maximum Mean Discrepancy</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72465" y="951865"/>
            <a:ext cx="2539365" cy="299085"/>
          </a:xfrm>
          <a:prstGeom prst="rect">
            <a:avLst/>
          </a:prstGeom>
          <a:noFill/>
        </p:spPr>
        <p:txBody>
          <a:bodyPr wrap="square" rtlCol="0">
            <a:spAutoFit/>
          </a:bodyPr>
          <a:lstStyle/>
          <a:p>
            <a:r>
              <a:rPr lang="zh-CN" altLang="en-US"/>
              <a:t>核函数</a:t>
            </a:r>
          </a:p>
        </p:txBody>
      </p:sp>
      <p:pic>
        <p:nvPicPr>
          <p:cNvPr id="8" name="图片 7"/>
          <p:cNvPicPr>
            <a:picLocks noChangeAspect="1"/>
          </p:cNvPicPr>
          <p:nvPr/>
        </p:nvPicPr>
        <p:blipFill>
          <a:blip r:embed="rId3"/>
          <a:stretch>
            <a:fillRect/>
          </a:stretch>
        </p:blipFill>
        <p:spPr>
          <a:xfrm>
            <a:off x="1553210" y="1191260"/>
            <a:ext cx="5857875" cy="3248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5242" y="112077"/>
            <a:ext cx="833755" cy="36830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sp>
        <p:nvSpPr>
          <p:cNvPr id="5" name="矩形 4"/>
          <p:cNvSpPr/>
          <p:nvPr/>
        </p:nvSpPr>
        <p:spPr>
          <a:xfrm>
            <a:off x="225425" y="480060"/>
            <a:ext cx="2701925" cy="245110"/>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Maximum Mean Discrepancy</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a:hlinkClick r:id="" action="ppaction://ole?verb=0"/>
          </p:cNvPr>
          <p:cNvGraphicFramePr>
            <a:graphicFrameLocks noChangeAspect="1"/>
          </p:cNvGraphicFramePr>
          <p:nvPr/>
        </p:nvGraphicFramePr>
        <p:xfrm>
          <a:off x="363220" y="975995"/>
          <a:ext cx="5239385" cy="510540"/>
        </p:xfrm>
        <a:graphic>
          <a:graphicData uri="http://schemas.openxmlformats.org/presentationml/2006/ole">
            <mc:AlternateContent xmlns:mc="http://schemas.openxmlformats.org/markup-compatibility/2006">
              <mc:Choice xmlns:v="urn:schemas-microsoft-com:vml" Requires="v">
                <p:oleObj spid="_x0000_s1034" r:id="rId4" imgW="2476500" imgH="241300" progId="Equation.KSEE3">
                  <p:embed/>
                </p:oleObj>
              </mc:Choice>
              <mc:Fallback>
                <p:oleObj r:id="rId4" imgW="2476500" imgH="241300" progId="Equation.KSEE3">
                  <p:embed/>
                  <p:pic>
                    <p:nvPicPr>
                      <p:cNvPr id="0" name="图片 1024"/>
                      <p:cNvPicPr/>
                      <p:nvPr/>
                    </p:nvPicPr>
                    <p:blipFill>
                      <a:blip r:embed="rId5"/>
                      <a:stretch>
                        <a:fillRect/>
                      </a:stretch>
                    </p:blipFill>
                    <p:spPr>
                      <a:xfrm>
                        <a:off x="363220" y="975995"/>
                        <a:ext cx="5239385" cy="510540"/>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418465" y="1675130"/>
            <a:ext cx="7677150" cy="695325"/>
          </a:xfrm>
          <a:prstGeom prst="rect">
            <a:avLst/>
          </a:prstGeom>
        </p:spPr>
      </p:pic>
      <p:pic>
        <p:nvPicPr>
          <p:cNvPr id="9" name="图片 8"/>
          <p:cNvPicPr>
            <a:picLocks noChangeAspect="1"/>
          </p:cNvPicPr>
          <p:nvPr/>
        </p:nvPicPr>
        <p:blipFill>
          <a:blip r:embed="rId7"/>
          <a:stretch>
            <a:fillRect/>
          </a:stretch>
        </p:blipFill>
        <p:spPr>
          <a:xfrm>
            <a:off x="996950" y="2370455"/>
            <a:ext cx="7150100" cy="24980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5242" y="112077"/>
            <a:ext cx="833755" cy="36830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sp>
        <p:nvSpPr>
          <p:cNvPr id="5" name="矩形 4"/>
          <p:cNvSpPr/>
          <p:nvPr/>
        </p:nvSpPr>
        <p:spPr>
          <a:xfrm>
            <a:off x="225425" y="480060"/>
            <a:ext cx="2701925" cy="245110"/>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Maximum Mean Discrepancy</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72465" y="951865"/>
            <a:ext cx="2539365" cy="299085"/>
          </a:xfrm>
          <a:prstGeom prst="rect">
            <a:avLst/>
          </a:prstGeom>
          <a:noFill/>
        </p:spPr>
        <p:txBody>
          <a:bodyPr wrap="square" rtlCol="0">
            <a:spAutoFit/>
          </a:bodyPr>
          <a:lstStyle/>
          <a:p>
            <a:r>
              <a:rPr lang="zh-CN" altLang="en-US"/>
              <a:t>核函数</a:t>
            </a:r>
          </a:p>
        </p:txBody>
      </p:sp>
      <p:pic>
        <p:nvPicPr>
          <p:cNvPr id="11" name="图片 10"/>
          <p:cNvPicPr>
            <a:picLocks noChangeAspect="1"/>
          </p:cNvPicPr>
          <p:nvPr/>
        </p:nvPicPr>
        <p:blipFill>
          <a:blip r:embed="rId3"/>
          <a:stretch>
            <a:fillRect/>
          </a:stretch>
        </p:blipFill>
        <p:spPr>
          <a:xfrm>
            <a:off x="672465" y="1191260"/>
            <a:ext cx="2981325" cy="1333500"/>
          </a:xfrm>
          <a:prstGeom prst="rect">
            <a:avLst/>
          </a:prstGeom>
        </p:spPr>
      </p:pic>
      <p:pic>
        <p:nvPicPr>
          <p:cNvPr id="6" name="图片 5"/>
          <p:cNvPicPr>
            <a:picLocks noChangeAspect="1"/>
          </p:cNvPicPr>
          <p:nvPr/>
        </p:nvPicPr>
        <p:blipFill>
          <a:blip r:embed="rId4"/>
          <a:stretch>
            <a:fillRect/>
          </a:stretch>
        </p:blipFill>
        <p:spPr>
          <a:xfrm>
            <a:off x="672465" y="2469515"/>
            <a:ext cx="5276850" cy="1704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0" y="1086634"/>
            <a:ext cx="882535" cy="769790"/>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p:cNvSpPr/>
          <p:nvPr/>
        </p:nvSpPr>
        <p:spPr bwMode="auto">
          <a:xfrm>
            <a:off x="3918585" y="2130264"/>
            <a:ext cx="1306830" cy="768350"/>
          </a:xfrm>
          <a:prstGeom prst="rect">
            <a:avLst/>
          </a:prstGeom>
        </p:spPr>
        <p:txBody>
          <a:bodyPr wrap="none">
            <a:spAutoFit/>
          </a:bodyPr>
          <a:lstStyle/>
          <a:p>
            <a:pPr algn="ctr">
              <a:defRPr/>
            </a:pPr>
            <a:r>
              <a:rPr lang="en-US" altLang="zh-CN"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cxnSp>
        <p:nvCxnSpPr>
          <p:cNvPr id="32" name="直接连接符 31"/>
          <p:cNvCxnSpPr/>
          <p:nvPr/>
        </p:nvCxnSpPr>
        <p:spPr>
          <a:xfrm>
            <a:off x="4157367" y="314428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a:t>
            </a:r>
            <a:r>
              <a:rPr lang="en-US" sz="1400" dirty="0">
                <a:solidFill>
                  <a:schemeClr val="bg1"/>
                </a:solidFill>
                <a:latin typeface="+mj-lt"/>
              </a:rPr>
              <a:t>THREE</a:t>
            </a:r>
          </a:p>
        </p:txBody>
      </p:sp>
      <p:sp>
        <p:nvSpPr>
          <p:cNvPr id="3" name="矩形 2"/>
          <p:cNvSpPr/>
          <p:nvPr/>
        </p:nvSpPr>
        <p:spPr>
          <a:xfrm>
            <a:off x="7665085" y="27305"/>
            <a:ext cx="1478915" cy="1004570"/>
          </a:xfrm>
          <a:prstGeom prst="rect">
            <a:avLst/>
          </a:prstGeom>
          <a:solidFill>
            <a:srgbClr val="F5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25425" y="111760"/>
            <a:ext cx="2701290" cy="613410"/>
            <a:chOff x="355" y="176"/>
            <a:chExt cx="4254" cy="966"/>
          </a:xfrm>
        </p:grpSpPr>
        <p:sp>
          <p:nvSpPr>
            <p:cNvPr id="4" name="矩形 3"/>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5" name="矩形 4"/>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87985" y="839470"/>
            <a:ext cx="7626985" cy="402590"/>
          </a:xfrm>
          <a:prstGeom prst="rect">
            <a:avLst/>
          </a:prstGeom>
          <a:noFill/>
        </p:spPr>
        <p:txBody>
          <a:bodyPr wrap="square" rtlCol="0">
            <a:spAutoFit/>
          </a:bodyPr>
          <a:lstStyle/>
          <a:p>
            <a:pPr indent="457200" fontAlgn="auto">
              <a:lnSpc>
                <a:spcPct val="150000"/>
              </a:lnSpc>
            </a:pPr>
            <a:r>
              <a:rPr lang="zh-CN" altLang="en-US"/>
              <a:t>many of these criteria are parametric, since an intermediatedensity estimate is usually required.</a:t>
            </a:r>
          </a:p>
        </p:txBody>
      </p:sp>
      <p:pic>
        <p:nvPicPr>
          <p:cNvPr id="7" name="图片 6"/>
          <p:cNvPicPr>
            <a:picLocks noChangeAspect="1"/>
          </p:cNvPicPr>
          <p:nvPr/>
        </p:nvPicPr>
        <p:blipFill>
          <a:blip r:embed="rId3"/>
          <a:stretch>
            <a:fillRect/>
          </a:stretch>
        </p:blipFill>
        <p:spPr>
          <a:xfrm>
            <a:off x="3297555" y="1391920"/>
            <a:ext cx="3181350" cy="438150"/>
          </a:xfrm>
          <a:prstGeom prst="rect">
            <a:avLst/>
          </a:prstGeom>
        </p:spPr>
      </p:pic>
      <p:pic>
        <p:nvPicPr>
          <p:cNvPr id="8" name="图片 7"/>
          <p:cNvPicPr>
            <a:picLocks noChangeAspect="1"/>
          </p:cNvPicPr>
          <p:nvPr/>
        </p:nvPicPr>
        <p:blipFill>
          <a:blip r:embed="rId4"/>
          <a:srcRect t="9048"/>
          <a:stretch>
            <a:fillRect/>
          </a:stretch>
        </p:blipFill>
        <p:spPr>
          <a:xfrm>
            <a:off x="1377950" y="1391920"/>
            <a:ext cx="1152525" cy="363855"/>
          </a:xfrm>
          <a:prstGeom prst="rect">
            <a:avLst/>
          </a:prstGeom>
        </p:spPr>
      </p:pic>
      <p:pic>
        <p:nvPicPr>
          <p:cNvPr id="13" name="图片 12"/>
          <p:cNvPicPr>
            <a:picLocks noChangeAspect="1"/>
          </p:cNvPicPr>
          <p:nvPr/>
        </p:nvPicPr>
        <p:blipFill>
          <a:blip r:embed="rId5"/>
          <a:stretch>
            <a:fillRect/>
          </a:stretch>
        </p:blipFill>
        <p:spPr>
          <a:xfrm>
            <a:off x="963295" y="1830070"/>
            <a:ext cx="6896100" cy="1333500"/>
          </a:xfrm>
          <a:prstGeom prst="rect">
            <a:avLst/>
          </a:prstGeom>
        </p:spPr>
      </p:pic>
      <p:pic>
        <p:nvPicPr>
          <p:cNvPr id="14" name="图片 13"/>
          <p:cNvPicPr>
            <a:picLocks noChangeAspect="1"/>
          </p:cNvPicPr>
          <p:nvPr/>
        </p:nvPicPr>
        <p:blipFill>
          <a:blip r:embed="rId6"/>
          <a:stretch>
            <a:fillRect/>
          </a:stretch>
        </p:blipFill>
        <p:spPr>
          <a:xfrm>
            <a:off x="1159510" y="3163570"/>
            <a:ext cx="5515610" cy="1584325"/>
          </a:xfrm>
          <a:prstGeom prst="rect">
            <a:avLst/>
          </a:prstGeom>
        </p:spPr>
      </p:pic>
      <p:pic>
        <p:nvPicPr>
          <p:cNvPr id="15" name="图片 14"/>
          <p:cNvPicPr>
            <a:picLocks noChangeAspect="1"/>
          </p:cNvPicPr>
          <p:nvPr/>
        </p:nvPicPr>
        <p:blipFill>
          <a:blip r:embed="rId7"/>
          <a:stretch>
            <a:fillRect/>
          </a:stretch>
        </p:blipFill>
        <p:spPr>
          <a:xfrm>
            <a:off x="6199505" y="4352925"/>
            <a:ext cx="1974850" cy="2419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457835" y="1007745"/>
            <a:ext cx="5894705" cy="3829685"/>
          </a:xfrm>
          <a:prstGeom prst="rect">
            <a:avLst/>
          </a:prstGeom>
        </p:spPr>
      </p:pic>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grpSp>
        <p:nvGrpSpPr>
          <p:cNvPr id="5" name="组合 4"/>
          <p:cNvGrpSpPr/>
          <p:nvPr/>
        </p:nvGrpSpPr>
        <p:grpSpPr>
          <a:xfrm>
            <a:off x="466090" y="3352852"/>
            <a:ext cx="7628890" cy="1113790"/>
            <a:chOff x="612" y="1773"/>
            <a:chExt cx="12014" cy="1754"/>
          </a:xfrm>
        </p:grpSpPr>
        <p:pic>
          <p:nvPicPr>
            <p:cNvPr id="2" name="图片 1"/>
            <p:cNvPicPr>
              <a:picLocks noChangeAspect="1"/>
            </p:cNvPicPr>
            <p:nvPr/>
          </p:nvPicPr>
          <p:blipFill>
            <a:blip r:embed="rId3"/>
            <a:stretch>
              <a:fillRect/>
            </a:stretch>
          </p:blipFill>
          <p:spPr>
            <a:xfrm>
              <a:off x="612" y="1773"/>
              <a:ext cx="12015" cy="1755"/>
            </a:xfrm>
            <a:prstGeom prst="rect">
              <a:avLst/>
            </a:prstGeom>
          </p:spPr>
        </p:pic>
        <p:sp>
          <p:nvSpPr>
            <p:cNvPr id="4" name="矩形 3"/>
            <p:cNvSpPr/>
            <p:nvPr/>
          </p:nvSpPr>
          <p:spPr>
            <a:xfrm>
              <a:off x="719" y="1866"/>
              <a:ext cx="1004" cy="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4"/>
          <a:srcRect r="1065"/>
          <a:stretch/>
        </p:blipFill>
        <p:spPr>
          <a:xfrm>
            <a:off x="549910" y="1446028"/>
            <a:ext cx="6540003" cy="1857375"/>
          </a:xfrm>
          <a:prstGeom prst="rect">
            <a:avLst/>
          </a:prstGeom>
        </p:spPr>
      </p:pic>
      <p:sp>
        <p:nvSpPr>
          <p:cNvPr id="7" name="文本框 6">
            <a:extLst>
              <a:ext uri="{FF2B5EF4-FFF2-40B4-BE49-F238E27FC236}">
                <a16:creationId xmlns:a16="http://schemas.microsoft.com/office/drawing/2014/main" id="{D907188D-AF56-451E-9D72-2F6F104E6346}"/>
              </a:ext>
            </a:extLst>
          </p:cNvPr>
          <p:cNvSpPr txBox="1"/>
          <p:nvPr/>
        </p:nvSpPr>
        <p:spPr>
          <a:xfrm>
            <a:off x="534035" y="943429"/>
            <a:ext cx="4373218" cy="400110"/>
          </a:xfrm>
          <a:prstGeom prst="rect">
            <a:avLst/>
          </a:prstGeom>
          <a:noFill/>
        </p:spPr>
        <p:txBody>
          <a:bodyPr wrap="square" rtlCol="0">
            <a:spAutoFit/>
          </a:bodyPr>
          <a:lstStyle/>
          <a:p>
            <a:r>
              <a:rPr lang="en-US" altLang="zh-CN" sz="2000" b="1" dirty="0"/>
              <a:t>MMDE:</a:t>
            </a:r>
            <a:endParaRPr lang="zh-CN" alt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pic>
        <p:nvPicPr>
          <p:cNvPr id="7" name="图片 6"/>
          <p:cNvPicPr>
            <a:picLocks noChangeAspect="1"/>
          </p:cNvPicPr>
          <p:nvPr/>
        </p:nvPicPr>
        <p:blipFill>
          <a:blip r:embed="rId3"/>
          <a:srcRect r="542"/>
          <a:stretch>
            <a:fillRect/>
          </a:stretch>
        </p:blipFill>
        <p:spPr>
          <a:xfrm>
            <a:off x="321310" y="839470"/>
            <a:ext cx="6640830" cy="1924050"/>
          </a:xfrm>
          <a:prstGeom prst="rect">
            <a:avLst/>
          </a:prstGeom>
        </p:spPr>
      </p:pic>
      <p:pic>
        <p:nvPicPr>
          <p:cNvPr id="11" name="图片 10"/>
          <p:cNvPicPr>
            <a:picLocks noChangeAspect="1"/>
          </p:cNvPicPr>
          <p:nvPr/>
        </p:nvPicPr>
        <p:blipFill>
          <a:blip r:embed="rId4"/>
          <a:stretch>
            <a:fillRect/>
          </a:stretch>
        </p:blipFill>
        <p:spPr>
          <a:xfrm>
            <a:off x="374650" y="2607945"/>
            <a:ext cx="6867525" cy="21704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1059128" y="1025525"/>
            <a:ext cx="3590925" cy="400050"/>
          </a:xfrm>
          <a:prstGeom prst="rect">
            <a:avLst/>
          </a:prstGeom>
        </p:spPr>
      </p:pic>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291212490"/>
              </p:ext>
            </p:extLst>
          </p:nvPr>
        </p:nvGraphicFramePr>
        <p:xfrm>
          <a:off x="1059128" y="1575435"/>
          <a:ext cx="1275715" cy="595630"/>
        </p:xfrm>
        <a:graphic>
          <a:graphicData uri="http://schemas.openxmlformats.org/presentationml/2006/ole">
            <mc:AlternateContent xmlns:mc="http://schemas.openxmlformats.org/markup-compatibility/2006">
              <mc:Choice xmlns:v="urn:schemas-microsoft-com:vml" Requires="v">
                <p:oleObj spid="_x0000_s2058" r:id="rId5" imgW="571500" imgH="266700" progId="Equation.KSEE3">
                  <p:embed/>
                </p:oleObj>
              </mc:Choice>
              <mc:Fallback>
                <p:oleObj r:id="rId5" imgW="571500" imgH="266700" progId="Equation.KSEE3">
                  <p:embed/>
                  <p:pic>
                    <p:nvPicPr>
                      <p:cNvPr id="0" name="图片 2048"/>
                      <p:cNvPicPr/>
                      <p:nvPr/>
                    </p:nvPicPr>
                    <p:blipFill>
                      <a:blip r:embed="rId6"/>
                      <a:stretch>
                        <a:fillRect/>
                      </a:stretch>
                    </p:blipFill>
                    <p:spPr>
                      <a:xfrm>
                        <a:off x="1059128" y="1575435"/>
                        <a:ext cx="1275715" cy="595630"/>
                      </a:xfrm>
                      <a:prstGeom prst="rect">
                        <a:avLst/>
                      </a:prstGeom>
                    </p:spPr>
                  </p:pic>
                </p:oleObj>
              </mc:Fallback>
            </mc:AlternateContent>
          </a:graphicData>
        </a:graphic>
      </p:graphicFrame>
      <p:pic>
        <p:nvPicPr>
          <p:cNvPr id="8" name="图片 7"/>
          <p:cNvPicPr>
            <a:picLocks noChangeAspect="1"/>
          </p:cNvPicPr>
          <p:nvPr/>
        </p:nvPicPr>
        <p:blipFill>
          <a:blip r:embed="rId7"/>
          <a:stretch>
            <a:fillRect/>
          </a:stretch>
        </p:blipFill>
        <p:spPr>
          <a:xfrm>
            <a:off x="996263" y="2295525"/>
            <a:ext cx="6334125" cy="552450"/>
          </a:xfrm>
          <a:prstGeom prst="rect">
            <a:avLst/>
          </a:prstGeom>
        </p:spPr>
      </p:pic>
      <p:pic>
        <p:nvPicPr>
          <p:cNvPr id="9" name="图片 8"/>
          <p:cNvPicPr>
            <a:picLocks noChangeAspect="1"/>
          </p:cNvPicPr>
          <p:nvPr/>
        </p:nvPicPr>
        <p:blipFill>
          <a:blip r:embed="rId8"/>
          <a:srcRect b="11379"/>
          <a:stretch>
            <a:fillRect/>
          </a:stretch>
        </p:blipFill>
        <p:spPr>
          <a:xfrm>
            <a:off x="2074493" y="3013710"/>
            <a:ext cx="3952875" cy="489585"/>
          </a:xfrm>
          <a:prstGeom prst="rect">
            <a:avLst/>
          </a:prstGeom>
        </p:spPr>
      </p:pic>
      <p:pic>
        <p:nvPicPr>
          <p:cNvPr id="11" name="图片 10"/>
          <p:cNvPicPr>
            <a:picLocks noChangeAspect="1"/>
          </p:cNvPicPr>
          <p:nvPr/>
        </p:nvPicPr>
        <p:blipFill>
          <a:blip r:embed="rId9"/>
          <a:stretch>
            <a:fillRect/>
          </a:stretch>
        </p:blipFill>
        <p:spPr>
          <a:xfrm>
            <a:off x="1059128" y="3583940"/>
            <a:ext cx="3371850" cy="685800"/>
          </a:xfrm>
          <a:prstGeom prst="rect">
            <a:avLst/>
          </a:prstGeom>
        </p:spPr>
      </p:pic>
      <p:pic>
        <p:nvPicPr>
          <p:cNvPr id="12" name="图片 11"/>
          <p:cNvPicPr>
            <a:picLocks noChangeAspect="1"/>
          </p:cNvPicPr>
          <p:nvPr/>
        </p:nvPicPr>
        <p:blipFill>
          <a:blip r:embed="rId10"/>
          <a:stretch>
            <a:fillRect/>
          </a:stretch>
        </p:blipFill>
        <p:spPr>
          <a:xfrm>
            <a:off x="1059128" y="4269740"/>
            <a:ext cx="5934075" cy="466725"/>
          </a:xfrm>
          <a:prstGeom prst="rect">
            <a:avLst/>
          </a:prstGeom>
        </p:spPr>
      </p:pic>
      <p:pic>
        <p:nvPicPr>
          <p:cNvPr id="13" name="图片 12"/>
          <p:cNvPicPr>
            <a:picLocks noChangeAspect="1"/>
          </p:cNvPicPr>
          <p:nvPr/>
        </p:nvPicPr>
        <p:blipFill>
          <a:blip r:embed="rId11"/>
          <a:stretch>
            <a:fillRect/>
          </a:stretch>
        </p:blipFill>
        <p:spPr>
          <a:xfrm>
            <a:off x="1121993" y="3053715"/>
            <a:ext cx="952500" cy="409575"/>
          </a:xfrm>
          <a:prstGeom prst="rect">
            <a:avLst/>
          </a:prstGeom>
        </p:spPr>
      </p:pic>
      <p:grpSp>
        <p:nvGrpSpPr>
          <p:cNvPr id="16" name="组合 15"/>
          <p:cNvGrpSpPr/>
          <p:nvPr/>
        </p:nvGrpSpPr>
        <p:grpSpPr>
          <a:xfrm>
            <a:off x="225425" y="111760"/>
            <a:ext cx="2701290" cy="613410"/>
            <a:chOff x="355" y="176"/>
            <a:chExt cx="4254" cy="966"/>
          </a:xfrm>
        </p:grpSpPr>
        <p:sp>
          <p:nvSpPr>
            <p:cNvPr id="14" name="矩形 13"/>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15" name="矩形 14"/>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sp>
        <p:nvSpPr>
          <p:cNvPr id="17" name="文本框 16"/>
          <p:cNvSpPr txBox="1"/>
          <p:nvPr/>
        </p:nvSpPr>
        <p:spPr>
          <a:xfrm>
            <a:off x="225425" y="839470"/>
            <a:ext cx="1902460" cy="299085"/>
          </a:xfrm>
          <a:prstGeom prst="rect">
            <a:avLst/>
          </a:prstGeom>
          <a:noFill/>
        </p:spPr>
        <p:txBody>
          <a:bodyPr wrap="square" rtlCol="0">
            <a:spAutoFit/>
          </a:bodyPr>
          <a:lstStyle/>
          <a:p>
            <a:r>
              <a:rPr lang="en-US" altLang="zh-CN" dirty="0"/>
              <a:t>TCA</a:t>
            </a:r>
            <a:r>
              <a:rPr lang="zh-CN" altLang="en-US" dirty="0"/>
              <a:t>改进</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pic>
        <p:nvPicPr>
          <p:cNvPr id="11" name="图片 10"/>
          <p:cNvPicPr>
            <a:picLocks noChangeAspect="1"/>
          </p:cNvPicPr>
          <p:nvPr/>
        </p:nvPicPr>
        <p:blipFill>
          <a:blip r:embed="rId3"/>
          <a:stretch>
            <a:fillRect/>
          </a:stretch>
        </p:blipFill>
        <p:spPr>
          <a:xfrm>
            <a:off x="1972937" y="822007"/>
            <a:ext cx="4819650" cy="1057275"/>
          </a:xfrm>
          <a:prstGeom prst="rect">
            <a:avLst/>
          </a:prstGeom>
        </p:spPr>
      </p:pic>
      <p:pic>
        <p:nvPicPr>
          <p:cNvPr id="12" name="图片 11"/>
          <p:cNvPicPr>
            <a:picLocks noChangeAspect="1"/>
          </p:cNvPicPr>
          <p:nvPr/>
        </p:nvPicPr>
        <p:blipFill>
          <a:blip r:embed="rId4"/>
          <a:stretch>
            <a:fillRect/>
          </a:stretch>
        </p:blipFill>
        <p:spPr>
          <a:xfrm>
            <a:off x="2068822" y="1879283"/>
            <a:ext cx="5410200" cy="1009650"/>
          </a:xfrm>
          <a:prstGeom prst="rect">
            <a:avLst/>
          </a:prstGeom>
        </p:spPr>
      </p:pic>
      <p:grpSp>
        <p:nvGrpSpPr>
          <p:cNvPr id="21" name="组合 20"/>
          <p:cNvGrpSpPr/>
          <p:nvPr/>
        </p:nvGrpSpPr>
        <p:grpSpPr>
          <a:xfrm>
            <a:off x="2068822" y="2919679"/>
            <a:ext cx="4602480" cy="869950"/>
            <a:chOff x="1517" y="3669"/>
            <a:chExt cx="10694" cy="2022"/>
          </a:xfrm>
        </p:grpSpPr>
        <p:pic>
          <p:nvPicPr>
            <p:cNvPr id="19" name="图片 18"/>
            <p:cNvPicPr>
              <a:picLocks noChangeAspect="1"/>
            </p:cNvPicPr>
            <p:nvPr/>
          </p:nvPicPr>
          <p:blipFill>
            <a:blip r:embed="rId5"/>
            <a:stretch>
              <a:fillRect/>
            </a:stretch>
          </p:blipFill>
          <p:spPr>
            <a:xfrm>
              <a:off x="1517" y="3669"/>
              <a:ext cx="10694" cy="2022"/>
            </a:xfrm>
            <a:prstGeom prst="rect">
              <a:avLst/>
            </a:prstGeom>
          </p:spPr>
        </p:pic>
        <p:sp>
          <p:nvSpPr>
            <p:cNvPr id="20" name="矩形 19"/>
            <p:cNvSpPr/>
            <p:nvPr/>
          </p:nvSpPr>
          <p:spPr>
            <a:xfrm>
              <a:off x="10880" y="5215"/>
              <a:ext cx="1215" cy="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129CD4B2-9F94-4F99-A085-EE221EF1144C}"/>
              </a:ext>
            </a:extLst>
          </p:cNvPr>
          <p:cNvSpPr txBox="1"/>
          <p:nvPr/>
        </p:nvSpPr>
        <p:spPr>
          <a:xfrm>
            <a:off x="5993968" y="2427370"/>
            <a:ext cx="1354667" cy="369332"/>
          </a:xfrm>
          <a:prstGeom prst="rect">
            <a:avLst/>
          </a:prstGeom>
          <a:noFill/>
        </p:spPr>
        <p:txBody>
          <a:bodyPr wrap="square" rtlCol="0">
            <a:spAutoFit/>
          </a:bodyPr>
          <a:lstStyle/>
          <a:p>
            <a:r>
              <a:rPr lang="en-US" altLang="zh-CN" sz="1800" b="1" dirty="0"/>
              <a:t>(1)</a:t>
            </a:r>
            <a:endParaRPr lang="zh-CN" altLang="en-US" sz="1800" b="1" dirty="0"/>
          </a:p>
        </p:txBody>
      </p:sp>
      <p:grpSp>
        <p:nvGrpSpPr>
          <p:cNvPr id="18" name="组合 17">
            <a:extLst>
              <a:ext uri="{FF2B5EF4-FFF2-40B4-BE49-F238E27FC236}">
                <a16:creationId xmlns:a16="http://schemas.microsoft.com/office/drawing/2014/main" id="{CA213D15-33F2-4800-B33B-AF0A53D93865}"/>
              </a:ext>
            </a:extLst>
          </p:cNvPr>
          <p:cNvGrpSpPr/>
          <p:nvPr/>
        </p:nvGrpSpPr>
        <p:grpSpPr>
          <a:xfrm>
            <a:off x="2002733" y="3896445"/>
            <a:ext cx="4573699" cy="843323"/>
            <a:chOff x="2548051" y="3873510"/>
            <a:chExt cx="4573699" cy="843323"/>
          </a:xfrm>
        </p:grpSpPr>
        <p:grpSp>
          <p:nvGrpSpPr>
            <p:cNvPr id="10" name="组合 9">
              <a:extLst>
                <a:ext uri="{FF2B5EF4-FFF2-40B4-BE49-F238E27FC236}">
                  <a16:creationId xmlns:a16="http://schemas.microsoft.com/office/drawing/2014/main" id="{E5D494E0-7DE4-4752-A7E4-68AD1D615727}"/>
                </a:ext>
              </a:extLst>
            </p:cNvPr>
            <p:cNvGrpSpPr/>
            <p:nvPr/>
          </p:nvGrpSpPr>
          <p:grpSpPr>
            <a:xfrm>
              <a:off x="2548051" y="3912606"/>
              <a:ext cx="4573699" cy="804227"/>
              <a:chOff x="2548051" y="3912606"/>
              <a:chExt cx="4573699" cy="804227"/>
            </a:xfrm>
          </p:grpSpPr>
          <p:pic>
            <p:nvPicPr>
              <p:cNvPr id="2" name="图片 1">
                <a:extLst>
                  <a:ext uri="{FF2B5EF4-FFF2-40B4-BE49-F238E27FC236}">
                    <a16:creationId xmlns:a16="http://schemas.microsoft.com/office/drawing/2014/main" id="{80CAA609-20EA-41F5-8431-3253B9CC0D12}"/>
                  </a:ext>
                </a:extLst>
              </p:cNvPr>
              <p:cNvPicPr>
                <a:picLocks noChangeAspect="1"/>
              </p:cNvPicPr>
              <p:nvPr/>
            </p:nvPicPr>
            <p:blipFill>
              <a:blip r:embed="rId6"/>
              <a:stretch>
                <a:fillRect/>
              </a:stretch>
            </p:blipFill>
            <p:spPr>
              <a:xfrm>
                <a:off x="2548051" y="3912606"/>
                <a:ext cx="4573699" cy="804227"/>
              </a:xfrm>
              <a:prstGeom prst="rect">
                <a:avLst/>
              </a:prstGeom>
            </p:spPr>
          </p:pic>
          <p:sp>
            <p:nvSpPr>
              <p:cNvPr id="7" name="矩形 6">
                <a:extLst>
                  <a:ext uri="{FF2B5EF4-FFF2-40B4-BE49-F238E27FC236}">
                    <a16:creationId xmlns:a16="http://schemas.microsoft.com/office/drawing/2014/main" id="{237D1C73-9837-4830-89D8-67CBC8EEFAE1}"/>
                  </a:ext>
                </a:extLst>
              </p:cNvPr>
              <p:cNvSpPr/>
              <p:nvPr/>
            </p:nvSpPr>
            <p:spPr>
              <a:xfrm>
                <a:off x="2641600" y="3919379"/>
                <a:ext cx="223520" cy="198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82B4B7F9-5A4B-46D1-AA57-E7FC76FA1146}"/>
                </a:ext>
              </a:extLst>
            </p:cNvPr>
            <p:cNvSpPr txBox="1"/>
            <p:nvPr/>
          </p:nvSpPr>
          <p:spPr>
            <a:xfrm>
              <a:off x="2597484" y="3873510"/>
              <a:ext cx="399416" cy="276999"/>
            </a:xfrm>
            <a:prstGeom prst="rect">
              <a:avLst/>
            </a:prstGeom>
            <a:noFill/>
          </p:spPr>
          <p:txBody>
            <a:bodyPr wrap="square" rtlCol="0">
              <a:spAutoFit/>
            </a:bodyPr>
            <a:lstStyle/>
            <a:p>
              <a:r>
                <a:rPr lang="en-US" altLang="zh-CN" sz="1200" b="1" dirty="0"/>
                <a:t>(1)</a:t>
              </a:r>
              <a:endParaRPr lang="zh-CN" altLang="en-US" sz="1200" b="1"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4015"/>
            <a:ext cx="9144001" cy="997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1227184" y="249409"/>
            <a:ext cx="1877437" cy="461665"/>
          </a:xfrm>
          <a:prstGeom prst="rect">
            <a:avLst/>
          </a:prstGeom>
        </p:spPr>
        <p:txBody>
          <a:bodyPr wrap="none">
            <a:spAutoFit/>
          </a:bodyPr>
          <a:lstStyle/>
          <a:p>
            <a:pPr>
              <a:defRPr/>
            </a:pPr>
            <a:r>
              <a:rPr lang="en-US" altLang="zh-CN" sz="2400" kern="100" dirty="0">
                <a:solidFill>
                  <a:schemeClr val="bg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bg1"/>
              </a:solidFill>
              <a:latin typeface="+mj-lt"/>
              <a:ea typeface="微软雅黑" panose="020B0503020204020204" pitchFamily="34" charset="-122"/>
              <a:cs typeface="Times New Roman" panose="02020603050405020304" pitchFamily="18" charset="0"/>
            </a:endParaRPr>
          </a:p>
        </p:txBody>
      </p:sp>
      <p:sp>
        <p:nvSpPr>
          <p:cNvPr id="44" name="矩形 43"/>
          <p:cNvSpPr/>
          <p:nvPr/>
        </p:nvSpPr>
        <p:spPr bwMode="auto">
          <a:xfrm>
            <a:off x="-27729" y="157076"/>
            <a:ext cx="1236237" cy="646331"/>
          </a:xfrm>
          <a:prstGeom prst="rect">
            <a:avLst/>
          </a:prstGeom>
        </p:spPr>
        <p:txBody>
          <a:bodyPr wrap="none">
            <a:spAutoFit/>
          </a:bodyPr>
          <a:lstStyle/>
          <a:p>
            <a:pPr algn="ctr">
              <a:defRPr/>
            </a:pPr>
            <a:r>
              <a:rPr lang="zh-CN" altLang="en-US" sz="3600" kern="100">
                <a:solidFill>
                  <a:schemeClr val="bg1"/>
                </a:solidFill>
                <a:latin typeface="+mj-lt"/>
                <a:ea typeface="微软雅黑" panose="020B0503020204020204" pitchFamily="34" charset="-122"/>
                <a:cs typeface="Times New Roman" panose="02020603050405020304" pitchFamily="18" charset="0"/>
              </a:rPr>
              <a:t>目 录</a:t>
            </a:r>
          </a:p>
        </p:txBody>
      </p:sp>
      <p:cxnSp>
        <p:nvCxnSpPr>
          <p:cNvPr id="4" name="直接连接符 3"/>
          <p:cNvCxnSpPr/>
          <p:nvPr/>
        </p:nvCxnSpPr>
        <p:spPr>
          <a:xfrm>
            <a:off x="1208508" y="307242"/>
            <a:ext cx="0" cy="345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718194" y="1732223"/>
            <a:ext cx="873125" cy="1477896"/>
            <a:chOff x="379" y="2355"/>
            <a:chExt cx="1375" cy="2327"/>
          </a:xfrm>
        </p:grpSpPr>
        <p:sp>
          <p:nvSpPr>
            <p:cNvPr id="3" name="椭圆 2"/>
            <p:cNvSpPr/>
            <p:nvPr/>
          </p:nvSpPr>
          <p:spPr>
            <a:xfrm>
              <a:off x="379" y="2355"/>
              <a:ext cx="1372" cy="13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02</a:t>
              </a:r>
              <a:endParaRPr lang="zh-CN" altLang="en-US" sz="2400" dirty="0">
                <a:latin typeface="+mj-lt"/>
              </a:endParaRPr>
            </a:p>
          </p:txBody>
        </p:sp>
        <p:sp>
          <p:nvSpPr>
            <p:cNvPr id="22" name="文本框 6"/>
            <p:cNvSpPr txBox="1">
              <a:spLocks noChangeArrowheads="1"/>
            </p:cNvSpPr>
            <p:nvPr/>
          </p:nvSpPr>
          <p:spPr bwMode="auto">
            <a:xfrm>
              <a:off x="379" y="4054"/>
              <a:ext cx="1375"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accent1"/>
                  </a:solidFill>
                  <a:latin typeface="+mj-ea"/>
                  <a:ea typeface="+mj-ea"/>
                </a:rPr>
                <a:t>MMD</a:t>
              </a:r>
              <a:endParaRPr lang="zh-CN" altLang="en-US" sz="2000" dirty="0">
                <a:solidFill>
                  <a:schemeClr val="accent1"/>
                </a:solidFill>
                <a:latin typeface="+mj-ea"/>
                <a:ea typeface="+mj-ea"/>
              </a:endParaRPr>
            </a:p>
          </p:txBody>
        </p:sp>
      </p:grpSp>
      <p:grpSp>
        <p:nvGrpSpPr>
          <p:cNvPr id="5" name="组合 4"/>
          <p:cNvGrpSpPr/>
          <p:nvPr/>
        </p:nvGrpSpPr>
        <p:grpSpPr>
          <a:xfrm>
            <a:off x="4386393" y="1731204"/>
            <a:ext cx="1924050" cy="1477771"/>
            <a:chOff x="7097" y="3577"/>
            <a:chExt cx="3030" cy="2327"/>
          </a:xfrm>
        </p:grpSpPr>
        <p:sp>
          <p:nvSpPr>
            <p:cNvPr id="19" name="文本框 6"/>
            <p:cNvSpPr txBox="1">
              <a:spLocks noChangeArrowheads="1"/>
            </p:cNvSpPr>
            <p:nvPr/>
          </p:nvSpPr>
          <p:spPr bwMode="auto">
            <a:xfrm>
              <a:off x="7097" y="5276"/>
              <a:ext cx="30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mj-ea"/>
                  <a:ea typeface="+mj-ea"/>
                </a:rPr>
                <a:t>TCA algorithm</a:t>
              </a:r>
            </a:p>
          </p:txBody>
        </p:sp>
        <p:sp>
          <p:nvSpPr>
            <p:cNvPr id="23" name="椭圆 22"/>
            <p:cNvSpPr/>
            <p:nvPr/>
          </p:nvSpPr>
          <p:spPr>
            <a:xfrm>
              <a:off x="7926" y="3577"/>
              <a:ext cx="1372" cy="13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03</a:t>
              </a:r>
              <a:endParaRPr lang="zh-CN" altLang="en-US" sz="2400" dirty="0">
                <a:latin typeface="+mj-lt"/>
              </a:endParaRPr>
            </a:p>
          </p:txBody>
        </p:sp>
      </p:grpSp>
      <p:grpSp>
        <p:nvGrpSpPr>
          <p:cNvPr id="6" name="组合 5"/>
          <p:cNvGrpSpPr/>
          <p:nvPr/>
        </p:nvGrpSpPr>
        <p:grpSpPr>
          <a:xfrm>
            <a:off x="6496940" y="1732474"/>
            <a:ext cx="2233295" cy="1477645"/>
            <a:chOff x="-651" y="4581"/>
            <a:chExt cx="3517" cy="2327"/>
          </a:xfrm>
        </p:grpSpPr>
        <p:sp>
          <p:nvSpPr>
            <p:cNvPr id="20" name="文本框 6"/>
            <p:cNvSpPr txBox="1">
              <a:spLocks noChangeArrowheads="1"/>
            </p:cNvSpPr>
            <p:nvPr/>
          </p:nvSpPr>
          <p:spPr bwMode="auto">
            <a:xfrm>
              <a:off x="-651" y="6280"/>
              <a:ext cx="351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accent1"/>
                  </a:solidFill>
                  <a:latin typeface="+mj-ea"/>
                  <a:ea typeface="+mj-ea"/>
                </a:rPr>
                <a:t>TCA experiments</a:t>
              </a:r>
            </a:p>
          </p:txBody>
        </p:sp>
        <p:sp>
          <p:nvSpPr>
            <p:cNvPr id="24" name="椭圆 23"/>
            <p:cNvSpPr/>
            <p:nvPr/>
          </p:nvSpPr>
          <p:spPr>
            <a:xfrm>
              <a:off x="422" y="4581"/>
              <a:ext cx="1372" cy="13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04</a:t>
              </a:r>
              <a:endParaRPr lang="zh-CN" altLang="en-US" sz="2400" dirty="0">
                <a:latin typeface="+mj-lt"/>
              </a:endParaRPr>
            </a:p>
          </p:txBody>
        </p:sp>
      </p:grpSp>
      <p:grpSp>
        <p:nvGrpSpPr>
          <p:cNvPr id="15" name="组合 14">
            <a:extLst>
              <a:ext uri="{FF2B5EF4-FFF2-40B4-BE49-F238E27FC236}">
                <a16:creationId xmlns:a16="http://schemas.microsoft.com/office/drawing/2014/main" id="{1A9F2493-DDC3-46E0-A1AD-36DB4EEF0A6D}"/>
              </a:ext>
            </a:extLst>
          </p:cNvPr>
          <p:cNvGrpSpPr/>
          <p:nvPr/>
        </p:nvGrpSpPr>
        <p:grpSpPr>
          <a:xfrm>
            <a:off x="438254" y="1731204"/>
            <a:ext cx="1521460" cy="1478915"/>
            <a:chOff x="-91" y="4581"/>
            <a:chExt cx="2396" cy="2329"/>
          </a:xfrm>
        </p:grpSpPr>
        <p:sp>
          <p:nvSpPr>
            <p:cNvPr id="16" name="文本框 6">
              <a:extLst>
                <a:ext uri="{FF2B5EF4-FFF2-40B4-BE49-F238E27FC236}">
                  <a16:creationId xmlns:a16="http://schemas.microsoft.com/office/drawing/2014/main" id="{87B30F02-7B99-4050-9D34-D478F489E774}"/>
                </a:ext>
              </a:extLst>
            </p:cNvPr>
            <p:cNvSpPr txBox="1">
              <a:spLocks noChangeArrowheads="1"/>
            </p:cNvSpPr>
            <p:nvPr/>
          </p:nvSpPr>
          <p:spPr bwMode="auto">
            <a:xfrm>
              <a:off x="-91" y="6280"/>
              <a:ext cx="2396"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accent1"/>
                  </a:solidFill>
                  <a:latin typeface="+mj-ea"/>
                  <a:ea typeface="+mj-ea"/>
                </a:rPr>
                <a:t>Motivation</a:t>
              </a:r>
            </a:p>
          </p:txBody>
        </p:sp>
        <p:sp>
          <p:nvSpPr>
            <p:cNvPr id="18" name="椭圆 17">
              <a:extLst>
                <a:ext uri="{FF2B5EF4-FFF2-40B4-BE49-F238E27FC236}">
                  <a16:creationId xmlns:a16="http://schemas.microsoft.com/office/drawing/2014/main" id="{FD8531E4-328D-481A-B725-377BA3073844}"/>
                </a:ext>
              </a:extLst>
            </p:cNvPr>
            <p:cNvSpPr/>
            <p:nvPr/>
          </p:nvSpPr>
          <p:spPr>
            <a:xfrm>
              <a:off x="422" y="4581"/>
              <a:ext cx="1372" cy="13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01</a:t>
              </a:r>
              <a:endParaRPr lang="zh-CN" altLang="en-US" sz="2400" dirty="0">
                <a:latin typeface="+mj-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sp>
        <p:nvSpPr>
          <p:cNvPr id="2" name="文本框 1"/>
          <p:cNvSpPr txBox="1"/>
          <p:nvPr/>
        </p:nvSpPr>
        <p:spPr>
          <a:xfrm>
            <a:off x="671830" y="1041400"/>
            <a:ext cx="4514215" cy="299085"/>
          </a:xfrm>
          <a:prstGeom prst="rect">
            <a:avLst/>
          </a:prstGeom>
          <a:noFill/>
        </p:spPr>
        <p:txBody>
          <a:bodyPr wrap="square" rtlCol="0">
            <a:spAutoFit/>
          </a:bodyPr>
          <a:lstStyle/>
          <a:p>
            <a:r>
              <a:rPr lang="zh-CN" altLang="en-US">
                <a:sym typeface="+mn-ea"/>
              </a:rPr>
              <a:t>协方差矩阵（</a:t>
            </a:r>
            <a:r>
              <a:rPr lang="en-US" altLang="zh-CN">
                <a:sym typeface="+mn-ea"/>
              </a:rPr>
              <a:t>C</a:t>
            </a:r>
            <a:r>
              <a:rPr lang="zh-CN" altLang="en-US">
                <a:sym typeface="+mn-ea"/>
              </a:rPr>
              <a:t>ovariance </a:t>
            </a:r>
            <a:r>
              <a:rPr lang="en-US" altLang="zh-CN">
                <a:sym typeface="+mn-ea"/>
              </a:rPr>
              <a:t>Matrix</a:t>
            </a:r>
            <a:r>
              <a:rPr lang="zh-CN" altLang="en-US">
                <a:sym typeface="+mn-ea"/>
              </a:rPr>
              <a:t>）</a:t>
            </a:r>
          </a:p>
        </p:txBody>
      </p:sp>
      <p:pic>
        <p:nvPicPr>
          <p:cNvPr id="4" name="图片 3"/>
          <p:cNvPicPr>
            <a:picLocks noChangeAspect="1"/>
          </p:cNvPicPr>
          <p:nvPr/>
        </p:nvPicPr>
        <p:blipFill>
          <a:blip r:embed="rId3"/>
          <a:stretch>
            <a:fillRect/>
          </a:stretch>
        </p:blipFill>
        <p:spPr>
          <a:xfrm>
            <a:off x="2369185" y="1534795"/>
            <a:ext cx="3686175" cy="781050"/>
          </a:xfrm>
          <a:prstGeom prst="rect">
            <a:avLst/>
          </a:prstGeom>
        </p:spPr>
      </p:pic>
      <p:pic>
        <p:nvPicPr>
          <p:cNvPr id="5" name="图片 4"/>
          <p:cNvPicPr>
            <a:picLocks noChangeAspect="1"/>
          </p:cNvPicPr>
          <p:nvPr/>
        </p:nvPicPr>
        <p:blipFill>
          <a:blip r:embed="rId4"/>
          <a:stretch>
            <a:fillRect/>
          </a:stretch>
        </p:blipFill>
        <p:spPr>
          <a:xfrm>
            <a:off x="2573020" y="2459990"/>
            <a:ext cx="3276600" cy="714375"/>
          </a:xfrm>
          <a:prstGeom prst="rect">
            <a:avLst/>
          </a:prstGeom>
        </p:spPr>
      </p:pic>
      <p:pic>
        <p:nvPicPr>
          <p:cNvPr id="11" name="图片 10"/>
          <p:cNvPicPr>
            <a:picLocks noChangeAspect="1"/>
          </p:cNvPicPr>
          <p:nvPr/>
        </p:nvPicPr>
        <p:blipFill>
          <a:blip r:embed="rId5"/>
          <a:stretch>
            <a:fillRect/>
          </a:stretch>
        </p:blipFill>
        <p:spPr>
          <a:xfrm>
            <a:off x="3273425" y="3416300"/>
            <a:ext cx="1876425" cy="342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sp>
        <p:nvSpPr>
          <p:cNvPr id="2" name="文本框 1"/>
          <p:cNvSpPr txBox="1"/>
          <p:nvPr/>
        </p:nvSpPr>
        <p:spPr>
          <a:xfrm>
            <a:off x="321310" y="960755"/>
            <a:ext cx="5097145" cy="299085"/>
          </a:xfrm>
          <a:prstGeom prst="rect">
            <a:avLst/>
          </a:prstGeom>
          <a:noFill/>
        </p:spPr>
        <p:txBody>
          <a:bodyPr wrap="square" rtlCol="0">
            <a:spAutoFit/>
          </a:bodyPr>
          <a:lstStyle/>
          <a:p>
            <a:r>
              <a:rPr lang="zh-CN" altLang="en-US"/>
              <a:t>协方差矩阵的意义</a:t>
            </a:r>
          </a:p>
        </p:txBody>
      </p:sp>
      <p:pic>
        <p:nvPicPr>
          <p:cNvPr id="4" name="图片 3"/>
          <p:cNvPicPr>
            <a:picLocks noChangeAspect="1"/>
          </p:cNvPicPr>
          <p:nvPr/>
        </p:nvPicPr>
        <p:blipFill>
          <a:blip r:embed="rId3"/>
          <a:stretch>
            <a:fillRect/>
          </a:stretch>
        </p:blipFill>
        <p:spPr>
          <a:xfrm>
            <a:off x="414020" y="1259840"/>
            <a:ext cx="4762500" cy="504825"/>
          </a:xfrm>
          <a:prstGeom prst="rect">
            <a:avLst/>
          </a:prstGeom>
        </p:spPr>
      </p:pic>
      <p:pic>
        <p:nvPicPr>
          <p:cNvPr id="5" name="图片 4"/>
          <p:cNvPicPr>
            <a:picLocks noChangeAspect="1"/>
          </p:cNvPicPr>
          <p:nvPr/>
        </p:nvPicPr>
        <p:blipFill>
          <a:blip r:embed="rId4"/>
          <a:stretch>
            <a:fillRect/>
          </a:stretch>
        </p:blipFill>
        <p:spPr>
          <a:xfrm>
            <a:off x="539750" y="2285365"/>
            <a:ext cx="1247775" cy="1543050"/>
          </a:xfrm>
          <a:prstGeom prst="rect">
            <a:avLst/>
          </a:prstGeom>
        </p:spPr>
      </p:pic>
      <p:pic>
        <p:nvPicPr>
          <p:cNvPr id="6" name="图片 5"/>
          <p:cNvPicPr>
            <a:picLocks noChangeAspect="1"/>
          </p:cNvPicPr>
          <p:nvPr/>
        </p:nvPicPr>
        <p:blipFill>
          <a:blip r:embed="rId5"/>
          <a:stretch>
            <a:fillRect/>
          </a:stretch>
        </p:blipFill>
        <p:spPr>
          <a:xfrm>
            <a:off x="2506980" y="1863725"/>
            <a:ext cx="5207000" cy="2978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pic>
        <p:nvPicPr>
          <p:cNvPr id="4" name="图片 3"/>
          <p:cNvPicPr>
            <a:picLocks noChangeAspect="1"/>
          </p:cNvPicPr>
          <p:nvPr/>
        </p:nvPicPr>
        <p:blipFill>
          <a:blip r:embed="rId3"/>
          <a:stretch>
            <a:fillRect/>
          </a:stretch>
        </p:blipFill>
        <p:spPr>
          <a:xfrm>
            <a:off x="1014095" y="2385695"/>
            <a:ext cx="3455035" cy="2303780"/>
          </a:xfrm>
          <a:prstGeom prst="rect">
            <a:avLst/>
          </a:prstGeom>
        </p:spPr>
      </p:pic>
      <p:pic>
        <p:nvPicPr>
          <p:cNvPr id="2" name="图片 1"/>
          <p:cNvPicPr>
            <a:picLocks noChangeAspect="1"/>
          </p:cNvPicPr>
          <p:nvPr/>
        </p:nvPicPr>
        <p:blipFill>
          <a:blip r:embed="rId4"/>
          <a:stretch>
            <a:fillRect/>
          </a:stretch>
        </p:blipFill>
        <p:spPr>
          <a:xfrm>
            <a:off x="321310" y="839470"/>
            <a:ext cx="1257300" cy="1828800"/>
          </a:xfrm>
          <a:prstGeom prst="rect">
            <a:avLst/>
          </a:prstGeom>
        </p:spPr>
      </p:pic>
      <p:pic>
        <p:nvPicPr>
          <p:cNvPr id="6" name="图片 5"/>
          <p:cNvPicPr>
            <a:picLocks noChangeAspect="1"/>
          </p:cNvPicPr>
          <p:nvPr/>
        </p:nvPicPr>
        <p:blipFill>
          <a:blip r:embed="rId5"/>
          <a:stretch>
            <a:fillRect/>
          </a:stretch>
        </p:blipFill>
        <p:spPr>
          <a:xfrm>
            <a:off x="5039995" y="2484755"/>
            <a:ext cx="3871595" cy="2105660"/>
          </a:xfrm>
          <a:prstGeom prst="rect">
            <a:avLst/>
          </a:prstGeom>
        </p:spPr>
      </p:pic>
      <p:pic>
        <p:nvPicPr>
          <p:cNvPr id="5" name="图片 4"/>
          <p:cNvPicPr>
            <a:picLocks noChangeAspect="1"/>
          </p:cNvPicPr>
          <p:nvPr/>
        </p:nvPicPr>
        <p:blipFill>
          <a:blip r:embed="rId6"/>
          <a:stretch>
            <a:fillRect/>
          </a:stretch>
        </p:blipFill>
        <p:spPr>
          <a:xfrm>
            <a:off x="4469130" y="963295"/>
            <a:ext cx="1714500" cy="1581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pic>
        <p:nvPicPr>
          <p:cNvPr id="2" name="图片 1"/>
          <p:cNvPicPr>
            <a:picLocks noChangeAspect="1"/>
          </p:cNvPicPr>
          <p:nvPr/>
        </p:nvPicPr>
        <p:blipFill>
          <a:blip r:embed="rId4"/>
          <a:stretch>
            <a:fillRect/>
          </a:stretch>
        </p:blipFill>
        <p:spPr>
          <a:xfrm>
            <a:off x="1828165" y="1722755"/>
            <a:ext cx="6267450" cy="866775"/>
          </a:xfrm>
          <a:prstGeom prst="rect">
            <a:avLst/>
          </a:prstGeom>
        </p:spPr>
      </p:pic>
      <p:sp>
        <p:nvSpPr>
          <p:cNvPr id="12" name="文本框 11"/>
          <p:cNvSpPr txBox="1"/>
          <p:nvPr/>
        </p:nvSpPr>
        <p:spPr>
          <a:xfrm>
            <a:off x="455930" y="916305"/>
            <a:ext cx="3213100" cy="299085"/>
          </a:xfrm>
          <a:prstGeom prst="rect">
            <a:avLst/>
          </a:prstGeom>
          <a:noFill/>
        </p:spPr>
        <p:txBody>
          <a:bodyPr wrap="square" rtlCol="0">
            <a:spAutoFit/>
          </a:bodyPr>
          <a:lstStyle/>
          <a:p>
            <a:r>
              <a:rPr lang="zh-CN" altLang="en-US">
                <a:sym typeface="+mn-ea"/>
              </a:rPr>
              <a:t>散布矩阵（</a:t>
            </a:r>
            <a:r>
              <a:rPr lang="en-US" altLang="zh-CN">
                <a:sym typeface="+mn-ea"/>
              </a:rPr>
              <a:t>Scatter Matrix</a:t>
            </a:r>
            <a:r>
              <a:rPr lang="zh-CN" altLang="en-US">
                <a:sym typeface="+mn-ea"/>
              </a:rPr>
              <a:t>）</a:t>
            </a:r>
            <a:endParaRPr lang="zh-CN" altLang="en-US"/>
          </a:p>
        </p:txBody>
      </p:sp>
      <p:graphicFrame>
        <p:nvGraphicFramePr>
          <p:cNvPr id="5" name="对象 4">
            <a:hlinkClick r:id="" action="ppaction://ole?verb=0"/>
          </p:cNvPr>
          <p:cNvGraphicFramePr>
            <a:graphicFrameLocks noChangeAspect="1"/>
          </p:cNvGraphicFramePr>
          <p:nvPr/>
        </p:nvGraphicFramePr>
        <p:xfrm>
          <a:off x="2650173" y="2589530"/>
          <a:ext cx="1626870" cy="506730"/>
        </p:xfrm>
        <a:graphic>
          <a:graphicData uri="http://schemas.openxmlformats.org/presentationml/2006/ole">
            <mc:AlternateContent xmlns:mc="http://schemas.openxmlformats.org/markup-compatibility/2006">
              <mc:Choice xmlns:v="urn:schemas-microsoft-com:vml" Requires="v">
                <p:oleObj spid="_x0000_s3089" r:id="rId5" imgW="774065" imgH="241300" progId="Equation.KSEE3">
                  <p:embed/>
                </p:oleObj>
              </mc:Choice>
              <mc:Fallback>
                <p:oleObj r:id="rId5" imgW="774065" imgH="241300" progId="Equation.KSEE3">
                  <p:embed/>
                  <p:pic>
                    <p:nvPicPr>
                      <p:cNvPr id="0" name="图片 3072"/>
                      <p:cNvPicPr/>
                      <p:nvPr/>
                    </p:nvPicPr>
                    <p:blipFill>
                      <a:blip r:embed="rId6"/>
                      <a:stretch>
                        <a:fillRect/>
                      </a:stretch>
                    </p:blipFill>
                    <p:spPr>
                      <a:xfrm>
                        <a:off x="2650173" y="2589530"/>
                        <a:ext cx="1626870" cy="506730"/>
                      </a:xfrm>
                      <a:prstGeom prst="rect">
                        <a:avLst/>
                      </a:prstGeom>
                    </p:spPr>
                  </p:pic>
                </p:oleObj>
              </mc:Fallback>
            </mc:AlternateContent>
          </a:graphicData>
        </a:graphic>
      </p:graphicFrame>
      <p:grpSp>
        <p:nvGrpSpPr>
          <p:cNvPr id="17" name="组合 16"/>
          <p:cNvGrpSpPr/>
          <p:nvPr/>
        </p:nvGrpSpPr>
        <p:grpSpPr>
          <a:xfrm>
            <a:off x="1760220" y="3082925"/>
            <a:ext cx="2942590" cy="853440"/>
            <a:chOff x="718" y="4077"/>
            <a:chExt cx="4634" cy="1344"/>
          </a:xfrm>
        </p:grpSpPr>
        <p:sp>
          <p:nvSpPr>
            <p:cNvPr id="6" name="文本框 5"/>
            <p:cNvSpPr txBox="1"/>
            <p:nvPr/>
          </p:nvSpPr>
          <p:spPr>
            <a:xfrm>
              <a:off x="718" y="4212"/>
              <a:ext cx="1695" cy="725"/>
            </a:xfrm>
            <a:prstGeom prst="rect">
              <a:avLst/>
            </a:prstGeom>
            <a:noFill/>
          </p:spPr>
          <p:txBody>
            <a:bodyPr wrap="square" rtlCol="0">
              <a:spAutoFit/>
            </a:bodyPr>
            <a:lstStyle/>
            <a:p>
              <a:r>
                <a:rPr lang="en-US" altLang="zh-CN" sz="2400"/>
                <a:t>where</a:t>
              </a:r>
            </a:p>
          </p:txBody>
        </p:sp>
        <p:graphicFrame>
          <p:nvGraphicFramePr>
            <p:cNvPr id="11" name="对象 10">
              <a:hlinkClick r:id="" action="ppaction://ole?verb=0"/>
            </p:cNvPr>
            <p:cNvGraphicFramePr>
              <a:graphicFrameLocks noChangeAspect="1"/>
            </p:cNvGraphicFramePr>
            <p:nvPr/>
          </p:nvGraphicFramePr>
          <p:xfrm>
            <a:off x="2316" y="4077"/>
            <a:ext cx="3037" cy="1345"/>
          </p:xfrm>
          <a:graphic>
            <a:graphicData uri="http://schemas.openxmlformats.org/presentationml/2006/ole">
              <mc:AlternateContent xmlns:mc="http://schemas.openxmlformats.org/markup-compatibility/2006">
                <mc:Choice xmlns:v="urn:schemas-microsoft-com:vml" Requires="v">
                  <p:oleObj spid="_x0000_s3090" r:id="rId7" imgW="889000" imgH="393700" progId="Equation.KSEE3">
                    <p:embed/>
                  </p:oleObj>
                </mc:Choice>
                <mc:Fallback>
                  <p:oleObj r:id="rId7" imgW="889000" imgH="393700" progId="Equation.KSEE3">
                    <p:embed/>
                    <p:pic>
                      <p:nvPicPr>
                        <p:cNvPr id="0" name="图片 3073"/>
                        <p:cNvPicPr/>
                        <p:nvPr/>
                      </p:nvPicPr>
                      <p:blipFill>
                        <a:blip r:embed="rId8"/>
                        <a:stretch>
                          <a:fillRect/>
                        </a:stretch>
                      </p:blipFill>
                      <p:spPr>
                        <a:xfrm>
                          <a:off x="2316" y="4077"/>
                          <a:ext cx="3037" cy="1345"/>
                        </a:xfrm>
                        <a:prstGeom prst="rect">
                          <a:avLst/>
                        </a:prstGeom>
                      </p:spPr>
                    </p:pic>
                  </p:oleObj>
                </mc:Fallback>
              </mc:AlternateContent>
            </a:graphicData>
          </a:graphic>
        </p:graphicFrame>
      </p:grpSp>
      <p:grpSp>
        <p:nvGrpSpPr>
          <p:cNvPr id="15" name="组合 14"/>
          <p:cNvGrpSpPr/>
          <p:nvPr/>
        </p:nvGrpSpPr>
        <p:grpSpPr>
          <a:xfrm>
            <a:off x="2650490" y="814705"/>
            <a:ext cx="2773680" cy="977900"/>
            <a:chOff x="8788" y="3490"/>
            <a:chExt cx="4368" cy="1540"/>
          </a:xfrm>
        </p:grpSpPr>
        <p:pic>
          <p:nvPicPr>
            <p:cNvPr id="13" name="图片 12"/>
            <p:cNvPicPr>
              <a:picLocks noChangeAspect="1"/>
            </p:cNvPicPr>
            <p:nvPr/>
          </p:nvPicPr>
          <p:blipFill>
            <a:blip r:embed="rId9"/>
            <a:stretch>
              <a:fillRect/>
            </a:stretch>
          </p:blipFill>
          <p:spPr>
            <a:xfrm>
              <a:off x="9224" y="3931"/>
              <a:ext cx="3525" cy="660"/>
            </a:xfrm>
            <a:prstGeom prst="rect">
              <a:avLst/>
            </a:prstGeom>
          </p:spPr>
        </p:pic>
        <p:sp>
          <p:nvSpPr>
            <p:cNvPr id="14" name="云形标注 13"/>
            <p:cNvSpPr/>
            <p:nvPr/>
          </p:nvSpPr>
          <p:spPr>
            <a:xfrm>
              <a:off x="8788" y="3490"/>
              <a:ext cx="4368" cy="1541"/>
            </a:xfrm>
            <a:prstGeom prst="cloudCallou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5424170" y="2887980"/>
            <a:ext cx="3356610" cy="984250"/>
            <a:chOff x="8395" y="4324"/>
            <a:chExt cx="5286" cy="1550"/>
          </a:xfrm>
        </p:grpSpPr>
        <p:sp>
          <p:nvSpPr>
            <p:cNvPr id="19" name="云形标注 18"/>
            <p:cNvSpPr/>
            <p:nvPr/>
          </p:nvSpPr>
          <p:spPr>
            <a:xfrm>
              <a:off x="8395" y="4324"/>
              <a:ext cx="5286" cy="1550"/>
            </a:xfrm>
            <a:prstGeom prst="cloudCallout">
              <a:avLst>
                <a:gd name="adj1" fmla="val -77771"/>
                <a:gd name="adj2" fmla="val -48645"/>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0"/>
            <a:stretch>
              <a:fillRect/>
            </a:stretch>
          </p:blipFill>
          <p:spPr>
            <a:xfrm>
              <a:off x="8714" y="4717"/>
              <a:ext cx="4035" cy="76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pic>
        <p:nvPicPr>
          <p:cNvPr id="7" name="图片 6"/>
          <p:cNvPicPr>
            <a:picLocks noChangeAspect="1"/>
          </p:cNvPicPr>
          <p:nvPr/>
        </p:nvPicPr>
        <p:blipFill>
          <a:blip r:embed="rId3"/>
          <a:stretch>
            <a:fillRect/>
          </a:stretch>
        </p:blipFill>
        <p:spPr>
          <a:xfrm>
            <a:off x="448310" y="839470"/>
            <a:ext cx="5168900" cy="951865"/>
          </a:xfrm>
          <a:prstGeom prst="rect">
            <a:avLst/>
          </a:prstGeom>
        </p:spPr>
      </p:pic>
      <p:pic>
        <p:nvPicPr>
          <p:cNvPr id="11" name="图片 10"/>
          <p:cNvPicPr>
            <a:picLocks noChangeAspect="1"/>
          </p:cNvPicPr>
          <p:nvPr/>
        </p:nvPicPr>
        <p:blipFill>
          <a:blip r:embed="rId4"/>
          <a:stretch>
            <a:fillRect/>
          </a:stretch>
        </p:blipFill>
        <p:spPr>
          <a:xfrm>
            <a:off x="568325" y="2121535"/>
            <a:ext cx="6715125" cy="561975"/>
          </a:xfrm>
          <a:prstGeom prst="rect">
            <a:avLst/>
          </a:prstGeom>
        </p:spPr>
      </p:pic>
      <p:sp>
        <p:nvSpPr>
          <p:cNvPr id="12" name="文本框 11"/>
          <p:cNvSpPr txBox="1"/>
          <p:nvPr/>
        </p:nvSpPr>
        <p:spPr>
          <a:xfrm>
            <a:off x="627380" y="1822450"/>
            <a:ext cx="2072640" cy="299085"/>
          </a:xfrm>
          <a:prstGeom prst="rect">
            <a:avLst/>
          </a:prstGeom>
          <a:noFill/>
        </p:spPr>
        <p:txBody>
          <a:bodyPr wrap="square" rtlCol="0">
            <a:spAutoFit/>
          </a:bodyPr>
          <a:lstStyle/>
          <a:p>
            <a:r>
              <a:rPr lang="zh-CN" altLang="en-US"/>
              <a:t>拉格朗日函数</a:t>
            </a:r>
          </a:p>
        </p:txBody>
      </p:sp>
      <p:pic>
        <p:nvPicPr>
          <p:cNvPr id="13" name="图片 12"/>
          <p:cNvPicPr>
            <a:picLocks noChangeAspect="1"/>
          </p:cNvPicPr>
          <p:nvPr/>
        </p:nvPicPr>
        <p:blipFill>
          <a:blip r:embed="rId5"/>
          <a:stretch>
            <a:fillRect/>
          </a:stretch>
        </p:blipFill>
        <p:spPr>
          <a:xfrm>
            <a:off x="704215" y="2854325"/>
            <a:ext cx="4038600" cy="476250"/>
          </a:xfrm>
          <a:prstGeom prst="rect">
            <a:avLst/>
          </a:prstGeom>
        </p:spPr>
      </p:pic>
      <p:pic>
        <p:nvPicPr>
          <p:cNvPr id="14" name="图片 13"/>
          <p:cNvPicPr>
            <a:picLocks noChangeAspect="1"/>
          </p:cNvPicPr>
          <p:nvPr/>
        </p:nvPicPr>
        <p:blipFill>
          <a:blip r:embed="rId6"/>
          <a:stretch>
            <a:fillRect/>
          </a:stretch>
        </p:blipFill>
        <p:spPr>
          <a:xfrm>
            <a:off x="568325" y="3330575"/>
            <a:ext cx="6292215" cy="14471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sp>
        <p:nvSpPr>
          <p:cNvPr id="12" name="文本框 11"/>
          <p:cNvSpPr txBox="1"/>
          <p:nvPr/>
        </p:nvSpPr>
        <p:spPr>
          <a:xfrm>
            <a:off x="375920" y="892175"/>
            <a:ext cx="2072640" cy="299085"/>
          </a:xfrm>
          <a:prstGeom prst="rect">
            <a:avLst/>
          </a:prstGeom>
          <a:noFill/>
        </p:spPr>
        <p:txBody>
          <a:bodyPr wrap="square" rtlCol="0">
            <a:spAutoFit/>
          </a:bodyPr>
          <a:lstStyle/>
          <a:p>
            <a:r>
              <a:rPr lang="zh-CN" altLang="en-US"/>
              <a:t>矩阵迹求导</a:t>
            </a:r>
          </a:p>
        </p:txBody>
      </p:sp>
      <p:pic>
        <p:nvPicPr>
          <p:cNvPr id="2" name="图片 1"/>
          <p:cNvPicPr>
            <a:picLocks noChangeAspect="1"/>
          </p:cNvPicPr>
          <p:nvPr/>
        </p:nvPicPr>
        <p:blipFill>
          <a:blip r:embed="rId3"/>
          <a:stretch>
            <a:fillRect/>
          </a:stretch>
        </p:blipFill>
        <p:spPr>
          <a:xfrm>
            <a:off x="1485900" y="1803400"/>
            <a:ext cx="3676650" cy="438150"/>
          </a:xfrm>
          <a:prstGeom prst="rect">
            <a:avLst/>
          </a:prstGeom>
        </p:spPr>
      </p:pic>
      <p:pic>
        <p:nvPicPr>
          <p:cNvPr id="4" name="图片 3"/>
          <p:cNvPicPr>
            <a:picLocks noChangeAspect="1"/>
          </p:cNvPicPr>
          <p:nvPr/>
        </p:nvPicPr>
        <p:blipFill>
          <a:blip r:embed="rId4"/>
          <a:stretch>
            <a:fillRect/>
          </a:stretch>
        </p:blipFill>
        <p:spPr>
          <a:xfrm>
            <a:off x="1485900" y="1191260"/>
            <a:ext cx="3295650" cy="571500"/>
          </a:xfrm>
          <a:prstGeom prst="rect">
            <a:avLst/>
          </a:prstGeom>
        </p:spPr>
      </p:pic>
      <p:pic>
        <p:nvPicPr>
          <p:cNvPr id="6" name="图片 5"/>
          <p:cNvPicPr>
            <a:picLocks noChangeAspect="1"/>
          </p:cNvPicPr>
          <p:nvPr/>
        </p:nvPicPr>
        <p:blipFill>
          <a:blip r:embed="rId5"/>
          <a:stretch>
            <a:fillRect/>
          </a:stretch>
        </p:blipFill>
        <p:spPr>
          <a:xfrm>
            <a:off x="640080" y="2914015"/>
            <a:ext cx="6292215" cy="1447165"/>
          </a:xfrm>
          <a:prstGeom prst="rect">
            <a:avLst/>
          </a:prstGeom>
        </p:spPr>
      </p:pic>
      <p:pic>
        <p:nvPicPr>
          <p:cNvPr id="15" name="图片 14"/>
          <p:cNvPicPr>
            <a:picLocks noChangeAspect="1"/>
          </p:cNvPicPr>
          <p:nvPr/>
        </p:nvPicPr>
        <p:blipFill>
          <a:blip r:embed="rId6"/>
          <a:stretch>
            <a:fillRect/>
          </a:stretch>
        </p:blipFill>
        <p:spPr>
          <a:xfrm>
            <a:off x="640080" y="2380615"/>
            <a:ext cx="6791325" cy="533400"/>
          </a:xfrm>
          <a:prstGeom prst="rect">
            <a:avLst/>
          </a:prstGeom>
        </p:spPr>
      </p:pic>
      <p:pic>
        <p:nvPicPr>
          <p:cNvPr id="17" name="图片 16"/>
          <p:cNvPicPr>
            <a:picLocks noChangeAspect="1"/>
          </p:cNvPicPr>
          <p:nvPr/>
        </p:nvPicPr>
        <p:blipFill>
          <a:blip r:embed="rId7"/>
          <a:srcRect t="11833" r="1337"/>
          <a:stretch>
            <a:fillRect/>
          </a:stretch>
        </p:blipFill>
        <p:spPr>
          <a:xfrm>
            <a:off x="786130" y="4424045"/>
            <a:ext cx="3044825" cy="335915"/>
          </a:xfrm>
          <a:prstGeom prst="rect">
            <a:avLst/>
          </a:prstGeom>
        </p:spPr>
      </p:pic>
      <p:sp>
        <p:nvSpPr>
          <p:cNvPr id="18" name="文本框 17"/>
          <p:cNvSpPr txBox="1"/>
          <p:nvPr/>
        </p:nvSpPr>
        <p:spPr>
          <a:xfrm>
            <a:off x="3830955" y="4442460"/>
            <a:ext cx="3894455" cy="299085"/>
          </a:xfrm>
          <a:prstGeom prst="rect">
            <a:avLst/>
          </a:prstGeom>
          <a:noFill/>
        </p:spPr>
        <p:txBody>
          <a:bodyPr wrap="square" rtlCol="0">
            <a:spAutoFit/>
          </a:bodyPr>
          <a:lstStyle/>
          <a:p>
            <a:r>
              <a:rPr lang="zh-CN" altLang="en-US"/>
              <a:t>的</a:t>
            </a:r>
            <a:r>
              <a:rPr lang="en-US" altLang="zh-CN"/>
              <a:t>m</a:t>
            </a:r>
            <a:r>
              <a:rPr lang="zh-CN" altLang="en-US"/>
              <a:t>个主要的特征值对应的特征向量就是</a:t>
            </a:r>
            <a:r>
              <a:rPr lang="en-US" altLang="zh-CN"/>
              <a:t>W</a:t>
            </a:r>
            <a:r>
              <a:rPr lang="zh-CN" altLang="en-US"/>
              <a:t>的解</a:t>
            </a:r>
          </a:p>
        </p:txBody>
      </p:sp>
      <p:pic>
        <p:nvPicPr>
          <p:cNvPr id="19" name="图片 18"/>
          <p:cNvPicPr>
            <a:picLocks noChangeAspect="1"/>
          </p:cNvPicPr>
          <p:nvPr/>
        </p:nvPicPr>
        <p:blipFill>
          <a:blip r:embed="rId8"/>
          <a:stretch>
            <a:fillRect/>
          </a:stretch>
        </p:blipFill>
        <p:spPr>
          <a:xfrm>
            <a:off x="6144260" y="4124325"/>
            <a:ext cx="2795905" cy="318135"/>
          </a:xfrm>
          <a:prstGeom prst="rect">
            <a:avLst/>
          </a:prstGeom>
        </p:spPr>
      </p:pic>
      <p:sp>
        <p:nvSpPr>
          <p:cNvPr id="20" name="圆角矩形 19"/>
          <p:cNvSpPr/>
          <p:nvPr/>
        </p:nvSpPr>
        <p:spPr>
          <a:xfrm>
            <a:off x="6103620" y="4191000"/>
            <a:ext cx="2877820" cy="251460"/>
          </a:xfrm>
          <a:prstGeom prst="roundRect">
            <a:avLst/>
          </a:prstGeom>
          <a:noFill/>
          <a:extLst>
            <a:ext uri="{909E8E84-426E-40DD-AFC4-6F175D3DCCD1}">
              <a14:hiddenFill xmlns:a14="http://schemas.microsoft.com/office/drawing/2010/main">
                <a:solidFill>
                  <a:srgbClr val="000000">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sp>
        <p:nvSpPr>
          <p:cNvPr id="12" name="文本框 11"/>
          <p:cNvSpPr txBox="1"/>
          <p:nvPr/>
        </p:nvSpPr>
        <p:spPr>
          <a:xfrm>
            <a:off x="321310" y="892175"/>
            <a:ext cx="2072640" cy="306705"/>
          </a:xfrm>
          <a:prstGeom prst="rect">
            <a:avLst/>
          </a:prstGeom>
          <a:noFill/>
        </p:spPr>
        <p:txBody>
          <a:bodyPr wrap="square" rtlCol="0">
            <a:spAutoFit/>
          </a:bodyPr>
          <a:lstStyle/>
          <a:p>
            <a:r>
              <a:rPr lang="en-US" altLang="zh-CN" sz="1400" b="1"/>
              <a:t>KFD</a:t>
            </a:r>
            <a:r>
              <a:rPr lang="zh-CN" altLang="en-US" sz="1400" b="1"/>
              <a:t>：</a:t>
            </a:r>
          </a:p>
        </p:txBody>
      </p:sp>
      <p:sp>
        <p:nvSpPr>
          <p:cNvPr id="23" name="文本框 22"/>
          <p:cNvSpPr txBox="1"/>
          <p:nvPr/>
        </p:nvSpPr>
        <p:spPr>
          <a:xfrm>
            <a:off x="721995" y="892175"/>
            <a:ext cx="7374255" cy="3622675"/>
          </a:xfrm>
          <a:prstGeom prst="rect">
            <a:avLst/>
          </a:prstGeom>
          <a:noFill/>
        </p:spPr>
        <p:txBody>
          <a:bodyPr wrap="square" rtlCol="0" anchor="t">
            <a:spAutoFit/>
          </a:bodyPr>
          <a:lstStyle/>
          <a:p>
            <a:r>
              <a:rPr lang="zh-CN" altLang="en-US"/>
              <a:t>1、线性判别分析是统计学上的一种分析方法，用于在已知的分类之下遇到有新的样本时，选定一个判别标准，以判定如何将新样本放置于哪一个类别之中。主要用于二分类问题，对于多类问题则可以多次运用该方法就可以了；</a:t>
            </a:r>
          </a:p>
          <a:p>
            <a:endParaRPr lang="zh-CN" altLang="en-US"/>
          </a:p>
          <a:p>
            <a:r>
              <a:rPr lang="zh-CN" altLang="en-US"/>
              <a:t>2、Fisher线性判别分析的主要原理是将带有类别标签的高维样本投影到一个向量w（一维空间）上，使得在该向量上2类样本的投影值达到“低耦合高内聚“，即类内距离最小而累间距离最大，这样便是分类效果最好的情况）这样便可将问题转化成一个确定w的优化问题。</a:t>
            </a:r>
          </a:p>
          <a:p>
            <a:endParaRPr lang="zh-CN" altLang="en-US"/>
          </a:p>
          <a:p>
            <a:r>
              <a:rPr lang="zh-CN" altLang="en-US"/>
              <a:t>3、其实w就是二分类问题的超分类面的法向量。</a:t>
            </a:r>
          </a:p>
          <a:p>
            <a:endParaRPr lang="zh-CN" altLang="en-US"/>
          </a:p>
          <a:p>
            <a:r>
              <a:rPr lang="zh-CN" altLang="en-US"/>
              <a:t>4、类似于SVM和kernel PCA，也有kernel FDA，其原理是将原样本通过非线性关系映射到高维空间中，在该高纬空间利用FDA算法，这里的关键是w可以用原影本均值的高维投影值表示，这样可以不需知道具体的映射关系而给出kernel的形式就可以了。</a:t>
            </a:r>
          </a:p>
          <a:p>
            <a:endParaRPr lang="zh-CN" altLang="en-US"/>
          </a:p>
          <a:p>
            <a:r>
              <a:rPr lang="zh-CN" altLang="en-US"/>
              <a:t>5、和PCA一样，FDA也可以看成是一种特征提取（feature extraction）的方法，即将原来的n维特征变成一维的特征了（针对该分类只要有这一个特征就足够了）。</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111760"/>
            <a:ext cx="2701290" cy="613410"/>
            <a:chOff x="355" y="176"/>
            <a:chExt cx="4254" cy="966"/>
          </a:xfrm>
        </p:grpSpPr>
        <p:sp>
          <p:nvSpPr>
            <p:cNvPr id="8" name="矩形 7"/>
            <p:cNvSpPr/>
            <p:nvPr/>
          </p:nvSpPr>
          <p:spPr bwMode="auto">
            <a:xfrm>
              <a:off x="506" y="176"/>
              <a:ext cx="1011"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TCA</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transfer component Analysis</a:t>
              </a:r>
            </a:p>
          </p:txBody>
        </p:sp>
      </p:grpSp>
      <p:pic>
        <p:nvPicPr>
          <p:cNvPr id="5" name="图片 4"/>
          <p:cNvPicPr>
            <a:picLocks noChangeAspect="1"/>
          </p:cNvPicPr>
          <p:nvPr/>
        </p:nvPicPr>
        <p:blipFill>
          <a:blip r:embed="rId4"/>
          <a:srcRect t="51594"/>
          <a:stretch>
            <a:fillRect/>
          </a:stretch>
        </p:blipFill>
        <p:spPr>
          <a:xfrm>
            <a:off x="644525" y="2777490"/>
            <a:ext cx="7153275" cy="530225"/>
          </a:xfrm>
          <a:prstGeom prst="rect">
            <a:avLst/>
          </a:prstGeom>
        </p:spPr>
      </p:pic>
      <p:graphicFrame>
        <p:nvGraphicFramePr>
          <p:cNvPr id="21" name="对象 20">
            <a:hlinkClick r:id="" action="ppaction://ole?verb=0"/>
          </p:cNvPr>
          <p:cNvGraphicFramePr>
            <a:graphicFrameLocks noChangeAspect="1"/>
          </p:cNvGraphicFramePr>
          <p:nvPr/>
        </p:nvGraphicFramePr>
        <p:xfrm>
          <a:off x="890905" y="1612900"/>
          <a:ext cx="6339840" cy="743585"/>
        </p:xfrm>
        <a:graphic>
          <a:graphicData uri="http://schemas.openxmlformats.org/presentationml/2006/ole">
            <mc:AlternateContent xmlns:mc="http://schemas.openxmlformats.org/markup-compatibility/2006">
              <mc:Choice xmlns:v="urn:schemas-microsoft-com:vml" Requires="v">
                <p:oleObj spid="_x0000_s4106" r:id="rId5" imgW="2057400" imgH="241300" progId="Equation.KSEE3">
                  <p:embed/>
                </p:oleObj>
              </mc:Choice>
              <mc:Fallback>
                <p:oleObj r:id="rId5" imgW="2057400" imgH="241300" progId="Equation.KSEE3">
                  <p:embed/>
                  <p:pic>
                    <p:nvPicPr>
                      <p:cNvPr id="0" name="图片 4096"/>
                      <p:cNvPicPr/>
                      <p:nvPr/>
                    </p:nvPicPr>
                    <p:blipFill>
                      <a:blip r:embed="rId6"/>
                      <a:stretch>
                        <a:fillRect/>
                      </a:stretch>
                    </p:blipFill>
                    <p:spPr>
                      <a:xfrm>
                        <a:off x="890905" y="1612900"/>
                        <a:ext cx="6339840" cy="74358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0" y="1086634"/>
            <a:ext cx="882535" cy="769790"/>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p:cNvSpPr/>
          <p:nvPr/>
        </p:nvSpPr>
        <p:spPr bwMode="auto">
          <a:xfrm>
            <a:off x="2461895" y="2130264"/>
            <a:ext cx="4220210" cy="768350"/>
          </a:xfrm>
          <a:prstGeom prst="rect">
            <a:avLst/>
          </a:prstGeom>
        </p:spPr>
        <p:txBody>
          <a:bodyPr wrap="none">
            <a:spAutoFit/>
          </a:bodyPr>
          <a:lstStyle/>
          <a:p>
            <a:pPr algn="ctr">
              <a:defRPr/>
            </a:pPr>
            <a:r>
              <a:rPr lang="en-US" altLang="zh-CN"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EXPERIMENTS</a:t>
            </a:r>
          </a:p>
        </p:txBody>
      </p:sp>
      <p:cxnSp>
        <p:nvCxnSpPr>
          <p:cNvPr id="32" name="直接连接符 31"/>
          <p:cNvCxnSpPr/>
          <p:nvPr/>
        </p:nvCxnSpPr>
        <p:spPr>
          <a:xfrm>
            <a:off x="4157367" y="314428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FOUR</a:t>
            </a:r>
            <a:endParaRPr lang="en-US" sz="1400" dirty="0">
              <a:solidFill>
                <a:schemeClr val="bg1"/>
              </a:solidFill>
              <a:latin typeface="+mj-lt"/>
            </a:endParaRPr>
          </a:p>
        </p:txBody>
      </p:sp>
      <p:sp>
        <p:nvSpPr>
          <p:cNvPr id="3" name="矩形 2"/>
          <p:cNvSpPr/>
          <p:nvPr/>
        </p:nvSpPr>
        <p:spPr>
          <a:xfrm>
            <a:off x="7665085" y="27305"/>
            <a:ext cx="1478915" cy="1004570"/>
          </a:xfrm>
          <a:prstGeom prst="rect">
            <a:avLst/>
          </a:prstGeom>
          <a:solidFill>
            <a:srgbClr val="F5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356870"/>
            <a:ext cx="2701925" cy="368300"/>
            <a:chOff x="355" y="562"/>
            <a:chExt cx="4255" cy="580"/>
          </a:xfrm>
        </p:grpSpPr>
        <p:sp>
          <p:nvSpPr>
            <p:cNvPr id="8" name="矩形 7"/>
            <p:cNvSpPr/>
            <p:nvPr/>
          </p:nvSpPr>
          <p:spPr bwMode="auto">
            <a:xfrm>
              <a:off x="355" y="562"/>
              <a:ext cx="2890"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EXPERIMENTS</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endParaRPr lang="en-US" altLang="zh-CN" sz="1000" dirty="0">
                <a:solidFill>
                  <a:schemeClr val="accent1"/>
                </a:solidFill>
                <a:latin typeface="+mj-lt"/>
                <a:ea typeface="方正兰亭黑_GBK"/>
              </a:endParaRPr>
            </a:p>
          </p:txBody>
        </p:sp>
      </p:grpSp>
      <p:pic>
        <p:nvPicPr>
          <p:cNvPr id="2" name="图片 1"/>
          <p:cNvPicPr>
            <a:picLocks noChangeAspect="1"/>
          </p:cNvPicPr>
          <p:nvPr/>
        </p:nvPicPr>
        <p:blipFill>
          <a:blip r:embed="rId3"/>
          <a:stretch>
            <a:fillRect/>
          </a:stretch>
        </p:blipFill>
        <p:spPr>
          <a:xfrm>
            <a:off x="225425" y="1483995"/>
            <a:ext cx="5762625" cy="495300"/>
          </a:xfrm>
          <a:prstGeom prst="rect">
            <a:avLst/>
          </a:prstGeom>
        </p:spPr>
      </p:pic>
      <p:pic>
        <p:nvPicPr>
          <p:cNvPr id="5" name="图片 4"/>
          <p:cNvPicPr>
            <a:picLocks noChangeAspect="1"/>
          </p:cNvPicPr>
          <p:nvPr/>
        </p:nvPicPr>
        <p:blipFill>
          <a:blip r:embed="rId4"/>
          <a:stretch>
            <a:fillRect/>
          </a:stretch>
        </p:blipFill>
        <p:spPr>
          <a:xfrm>
            <a:off x="399415" y="1918970"/>
            <a:ext cx="7876540" cy="2705735"/>
          </a:xfrm>
          <a:prstGeom prst="rect">
            <a:avLst/>
          </a:prstGeom>
        </p:spPr>
      </p:pic>
      <p:grpSp>
        <p:nvGrpSpPr>
          <p:cNvPr id="11" name="组合 10"/>
          <p:cNvGrpSpPr/>
          <p:nvPr/>
        </p:nvGrpSpPr>
        <p:grpSpPr>
          <a:xfrm>
            <a:off x="399415" y="908685"/>
            <a:ext cx="6305550" cy="575310"/>
            <a:chOff x="1272" y="2221"/>
            <a:chExt cx="12164" cy="1110"/>
          </a:xfrm>
        </p:grpSpPr>
        <p:pic>
          <p:nvPicPr>
            <p:cNvPr id="7" name="图片 6"/>
            <p:cNvPicPr>
              <a:picLocks noChangeAspect="1"/>
            </p:cNvPicPr>
            <p:nvPr/>
          </p:nvPicPr>
          <p:blipFill>
            <a:blip r:embed="rId5"/>
            <a:stretch>
              <a:fillRect/>
            </a:stretch>
          </p:blipFill>
          <p:spPr>
            <a:xfrm>
              <a:off x="1272" y="2221"/>
              <a:ext cx="12165" cy="1110"/>
            </a:xfrm>
            <a:prstGeom prst="rect">
              <a:avLst/>
            </a:prstGeom>
          </p:spPr>
        </p:pic>
        <p:sp>
          <p:nvSpPr>
            <p:cNvPr id="10" name="矩形 9"/>
            <p:cNvSpPr/>
            <p:nvPr/>
          </p:nvSpPr>
          <p:spPr>
            <a:xfrm>
              <a:off x="1426" y="2276"/>
              <a:ext cx="3519" cy="50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0" y="1086634"/>
            <a:ext cx="882535" cy="769790"/>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p:cNvSpPr/>
          <p:nvPr/>
        </p:nvSpPr>
        <p:spPr bwMode="auto">
          <a:xfrm>
            <a:off x="2915008" y="2130264"/>
            <a:ext cx="3313984" cy="769441"/>
          </a:xfrm>
          <a:prstGeom prst="rect">
            <a:avLst/>
          </a:prstGeom>
        </p:spPr>
        <p:txBody>
          <a:bodyPr wrap="non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Motivation</a:t>
            </a:r>
          </a:p>
        </p:txBody>
      </p:sp>
      <p:cxnSp>
        <p:nvCxnSpPr>
          <p:cNvPr id="32" name="直接连接符 31"/>
          <p:cNvCxnSpPr/>
          <p:nvPr/>
        </p:nvCxnSpPr>
        <p:spPr>
          <a:xfrm>
            <a:off x="4157367" y="314428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ONE</a:t>
            </a:r>
            <a:endParaRPr lang="zh-CN" altLang="en-US" sz="1400" dirty="0">
              <a:solidFill>
                <a:schemeClr val="bg1"/>
              </a:solidFill>
              <a:latin typeface="+mj-lt"/>
            </a:endParaRPr>
          </a:p>
        </p:txBody>
      </p:sp>
      <p:sp>
        <p:nvSpPr>
          <p:cNvPr id="3" name="矩形 2"/>
          <p:cNvSpPr/>
          <p:nvPr/>
        </p:nvSpPr>
        <p:spPr>
          <a:xfrm>
            <a:off x="7665085" y="27305"/>
            <a:ext cx="1478915" cy="1004570"/>
          </a:xfrm>
          <a:prstGeom prst="rect">
            <a:avLst/>
          </a:prstGeom>
          <a:solidFill>
            <a:srgbClr val="F5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378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356870"/>
            <a:ext cx="2701925" cy="368300"/>
            <a:chOff x="355" y="562"/>
            <a:chExt cx="4255" cy="580"/>
          </a:xfrm>
        </p:grpSpPr>
        <p:sp>
          <p:nvSpPr>
            <p:cNvPr id="8" name="矩形 7"/>
            <p:cNvSpPr/>
            <p:nvPr/>
          </p:nvSpPr>
          <p:spPr bwMode="auto">
            <a:xfrm>
              <a:off x="355" y="562"/>
              <a:ext cx="2890"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EXPERIMENTS</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endParaRPr lang="en-US" altLang="zh-CN" sz="1000" dirty="0">
                <a:solidFill>
                  <a:schemeClr val="accent1"/>
                </a:solidFill>
                <a:latin typeface="+mj-lt"/>
                <a:ea typeface="方正兰亭黑_GBK"/>
              </a:endParaRPr>
            </a:p>
          </p:txBody>
        </p:sp>
      </p:grpSp>
      <p:pic>
        <p:nvPicPr>
          <p:cNvPr id="2" name="图片 1"/>
          <p:cNvPicPr>
            <a:picLocks noChangeAspect="1"/>
          </p:cNvPicPr>
          <p:nvPr/>
        </p:nvPicPr>
        <p:blipFill>
          <a:blip r:embed="rId3"/>
          <a:stretch>
            <a:fillRect/>
          </a:stretch>
        </p:blipFill>
        <p:spPr>
          <a:xfrm>
            <a:off x="225425" y="915035"/>
            <a:ext cx="5762625" cy="495300"/>
          </a:xfrm>
          <a:prstGeom prst="rect">
            <a:avLst/>
          </a:prstGeom>
        </p:spPr>
      </p:pic>
      <p:pic>
        <p:nvPicPr>
          <p:cNvPr id="4" name="图片 3"/>
          <p:cNvPicPr>
            <a:picLocks noChangeAspect="1"/>
          </p:cNvPicPr>
          <p:nvPr/>
        </p:nvPicPr>
        <p:blipFill>
          <a:blip r:embed="rId4"/>
          <a:srcRect t="3680"/>
          <a:stretch>
            <a:fillRect/>
          </a:stretch>
        </p:blipFill>
        <p:spPr>
          <a:xfrm>
            <a:off x="546100" y="1515110"/>
            <a:ext cx="7781925" cy="1412875"/>
          </a:xfrm>
          <a:prstGeom prst="rect">
            <a:avLst/>
          </a:prstGeom>
        </p:spPr>
      </p:pic>
      <p:pic>
        <p:nvPicPr>
          <p:cNvPr id="6" name="图片 5"/>
          <p:cNvPicPr>
            <a:picLocks noChangeAspect="1"/>
          </p:cNvPicPr>
          <p:nvPr/>
        </p:nvPicPr>
        <p:blipFill>
          <a:blip r:embed="rId5"/>
          <a:srcRect t="4371"/>
          <a:stretch>
            <a:fillRect/>
          </a:stretch>
        </p:blipFill>
        <p:spPr>
          <a:xfrm>
            <a:off x="546100" y="2927985"/>
            <a:ext cx="7724775" cy="1375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25425" y="356870"/>
            <a:ext cx="2701925" cy="368300"/>
            <a:chOff x="355" y="562"/>
            <a:chExt cx="4255" cy="580"/>
          </a:xfrm>
        </p:grpSpPr>
        <p:sp>
          <p:nvSpPr>
            <p:cNvPr id="8" name="矩形 7"/>
            <p:cNvSpPr/>
            <p:nvPr/>
          </p:nvSpPr>
          <p:spPr bwMode="auto">
            <a:xfrm>
              <a:off x="355" y="562"/>
              <a:ext cx="2890" cy="58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EXPERIMENTS</a:t>
              </a:r>
            </a:p>
          </p:txBody>
        </p:sp>
        <p:sp>
          <p:nvSpPr>
            <p:cNvPr id="9" name="矩形 8"/>
            <p:cNvSpPr/>
            <p:nvPr/>
          </p:nvSpPr>
          <p:spPr>
            <a:xfrm>
              <a:off x="355" y="756"/>
              <a:ext cx="4255" cy="386"/>
            </a:xfrm>
            <a:prstGeom prst="rect">
              <a:avLst/>
            </a:prstGeom>
          </p:spPr>
          <p:txBody>
            <a:bodyPr wrap="square">
              <a:spAutoFit/>
            </a:bodyPr>
            <a:lstStyle/>
            <a:p>
              <a:pPr lvl="0" algn="l" fontAlgn="base">
                <a:spcBef>
                  <a:spcPct val="0"/>
                </a:spcBef>
                <a:spcAft>
                  <a:spcPct val="0"/>
                </a:spcAft>
                <a:defRPr/>
              </a:pPr>
              <a:endParaRPr lang="en-US" altLang="zh-CN" sz="1000" dirty="0">
                <a:solidFill>
                  <a:schemeClr val="accent1"/>
                </a:solidFill>
                <a:latin typeface="+mj-lt"/>
                <a:ea typeface="方正兰亭黑_GBK"/>
              </a:endParaRPr>
            </a:p>
          </p:txBody>
        </p:sp>
      </p:grpSp>
      <p:pic>
        <p:nvPicPr>
          <p:cNvPr id="6" name="图片 5"/>
          <p:cNvPicPr>
            <a:picLocks noChangeAspect="1"/>
          </p:cNvPicPr>
          <p:nvPr/>
        </p:nvPicPr>
        <p:blipFill>
          <a:blip r:embed="rId3"/>
          <a:stretch>
            <a:fillRect/>
          </a:stretch>
        </p:blipFill>
        <p:spPr>
          <a:xfrm>
            <a:off x="225425" y="1001395"/>
            <a:ext cx="5686425" cy="466725"/>
          </a:xfrm>
          <a:prstGeom prst="rect">
            <a:avLst/>
          </a:prstGeom>
        </p:spPr>
      </p:pic>
      <p:pic>
        <p:nvPicPr>
          <p:cNvPr id="4" name="图片 3"/>
          <p:cNvPicPr>
            <a:picLocks noChangeAspect="1"/>
          </p:cNvPicPr>
          <p:nvPr/>
        </p:nvPicPr>
        <p:blipFill>
          <a:blip r:embed="rId4"/>
          <a:stretch>
            <a:fillRect/>
          </a:stretch>
        </p:blipFill>
        <p:spPr>
          <a:xfrm>
            <a:off x="502285" y="1468120"/>
            <a:ext cx="6812280" cy="3262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bwMode="auto">
          <a:xfrm>
            <a:off x="1172526" y="2391249"/>
            <a:ext cx="6772275" cy="521970"/>
          </a:xfrm>
          <a:prstGeom prst="rect">
            <a:avLst/>
          </a:prstGeom>
        </p:spPr>
        <p:txBody>
          <a:bodyPr wrap="none">
            <a:spAutoFit/>
          </a:bodyPr>
          <a:lstStyle/>
          <a:p>
            <a:pPr algn="ctr"/>
            <a:r>
              <a:rPr lang="en-US" altLang="zh-CN" sz="2800" spc="600">
                <a:solidFill>
                  <a:schemeClr val="bg1"/>
                </a:solidFill>
                <a:latin typeface="Arial" panose="020B0604020202020204"/>
                <a:sym typeface="+mn-ea"/>
              </a:rPr>
              <a:t>THANK YOU FOR WATCHING</a:t>
            </a:r>
            <a:endParaRPr lang="en-US" altLang="zh-CN" sz="2800" b="1" kern="100" spc="600">
              <a:solidFill>
                <a:schemeClr val="bg1"/>
              </a:solidFill>
              <a:latin typeface="Arial" panose="020B0604020202020204"/>
              <a:ea typeface="微软雅黑" panose="020B0503020204020204" pitchFamily="34" charset="-122"/>
              <a:cs typeface="Times New Roman" panose="02020603050405020304" pitchFamily="18" charset="0"/>
              <a:sym typeface="+mn-ea"/>
            </a:endParaRPr>
          </a:p>
        </p:txBody>
      </p:sp>
      <p:sp>
        <p:nvSpPr>
          <p:cNvPr id="37" name="椭圆 36"/>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8" name="组合 37"/>
          <p:cNvGrpSpPr/>
          <p:nvPr/>
        </p:nvGrpSpPr>
        <p:grpSpPr>
          <a:xfrm>
            <a:off x="4117320" y="1086634"/>
            <a:ext cx="882535" cy="769790"/>
            <a:chOff x="4675188" y="2882900"/>
            <a:chExt cx="360362" cy="314325"/>
          </a:xfrm>
          <a:solidFill>
            <a:schemeClr val="accent1"/>
          </a:solidFill>
        </p:grpSpPr>
        <p:sp>
          <p:nvSpPr>
            <p:cNvPr id="3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cxnSp>
        <p:nvCxnSpPr>
          <p:cNvPr id="32" name="直接连接符 31"/>
          <p:cNvCxnSpPr/>
          <p:nvPr/>
        </p:nvCxnSpPr>
        <p:spPr>
          <a:xfrm flipV="1">
            <a:off x="3360420" y="3122930"/>
            <a:ext cx="2395855" cy="1841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27749" y="3563936"/>
            <a:ext cx="1647818" cy="275590"/>
          </a:xfrm>
          <a:prstGeom prst="rect">
            <a:avLst/>
          </a:prstGeom>
        </p:spPr>
        <p:txBody>
          <a:bodyPr wrap="square">
            <a:spAutoFit/>
          </a:bodyPr>
          <a:lstStyle/>
          <a:p>
            <a:pPr lvl="0" algn="ctr"/>
            <a:r>
              <a:rPr lang="zh-CN" altLang="en-US" sz="1200" dirty="0">
                <a:solidFill>
                  <a:schemeClr val="bg1"/>
                </a:solidFill>
              </a:rPr>
              <a:t>汇报人：李金义</a:t>
            </a:r>
          </a:p>
        </p:txBody>
      </p:sp>
      <p:sp>
        <p:nvSpPr>
          <p:cNvPr id="4" name="矩形 3"/>
          <p:cNvSpPr/>
          <p:nvPr/>
        </p:nvSpPr>
        <p:spPr>
          <a:xfrm>
            <a:off x="4572000" y="3563620"/>
            <a:ext cx="2572385" cy="275590"/>
          </a:xfrm>
          <a:prstGeom prst="rect">
            <a:avLst/>
          </a:prstGeom>
        </p:spPr>
        <p:txBody>
          <a:bodyPr wrap="square">
            <a:spAutoFit/>
          </a:bodyPr>
          <a:lstStyle/>
          <a:p>
            <a:pPr lvl="0" algn="ctr"/>
            <a:r>
              <a:rPr lang="zh-CN" altLang="en-US" sz="1200" dirty="0">
                <a:solidFill>
                  <a:schemeClr val="bg1"/>
                </a:solidFill>
              </a:rPr>
              <a:t>汇报时间：</a:t>
            </a:r>
            <a:r>
              <a:rPr lang="en-US" altLang="zh-CN" sz="1200" dirty="0">
                <a:solidFill>
                  <a:schemeClr val="bg1"/>
                </a:solidFill>
              </a:rPr>
              <a:t>2019</a:t>
            </a:r>
            <a:r>
              <a:rPr lang="zh-CN" altLang="en-US" sz="1200" dirty="0">
                <a:solidFill>
                  <a:schemeClr val="bg1"/>
                </a:solidFill>
              </a:rPr>
              <a:t>年</a:t>
            </a:r>
            <a:r>
              <a:rPr lang="en-US" altLang="zh-CN" sz="1200" dirty="0">
                <a:solidFill>
                  <a:schemeClr val="bg1"/>
                </a:solidFill>
              </a:rPr>
              <a:t>12</a:t>
            </a:r>
            <a:r>
              <a:rPr lang="zh-CN" altLang="en-US" sz="1200" dirty="0">
                <a:solidFill>
                  <a:schemeClr val="bg1"/>
                </a:solidFill>
              </a:rPr>
              <a:t>月</a:t>
            </a:r>
            <a:r>
              <a:rPr lang="en-US" altLang="zh-CN" sz="1200" dirty="0">
                <a:solidFill>
                  <a:schemeClr val="bg1"/>
                </a:solidFill>
              </a:rPr>
              <a:t>3</a:t>
            </a:r>
            <a:r>
              <a:rPr lang="zh-CN" altLang="en-US" sz="1200" dirty="0">
                <a:solidFill>
                  <a:schemeClr val="bg1"/>
                </a:solidFill>
              </a:rPr>
              <a:t>日</a:t>
            </a:r>
          </a:p>
        </p:txBody>
      </p:sp>
      <p:sp>
        <p:nvSpPr>
          <p:cNvPr id="5" name="矩形 4"/>
          <p:cNvSpPr/>
          <p:nvPr/>
        </p:nvSpPr>
        <p:spPr>
          <a:xfrm>
            <a:off x="7665085" y="27305"/>
            <a:ext cx="1478915" cy="1004570"/>
          </a:xfrm>
          <a:prstGeom prst="rect">
            <a:avLst/>
          </a:prstGeom>
          <a:solidFill>
            <a:srgbClr val="F5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54737" y="294640"/>
            <a:ext cx="1468031" cy="369332"/>
          </a:xfrm>
          <a:prstGeom prst="rect">
            <a:avLst/>
          </a:prstGeom>
          <a:noFill/>
        </p:spPr>
        <p:txBody>
          <a:bodyPr wrap="none">
            <a:spAutoFit/>
          </a:bodyPr>
          <a:lstStyle/>
          <a:p>
            <a:pPr algn="ctr">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Motivation</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AAB425DD-E094-4771-AB8F-3C3D32C83CAB}"/>
              </a:ext>
            </a:extLst>
          </p:cNvPr>
          <p:cNvGrpSpPr/>
          <p:nvPr/>
        </p:nvGrpSpPr>
        <p:grpSpPr>
          <a:xfrm>
            <a:off x="260753" y="909017"/>
            <a:ext cx="4377508" cy="2695575"/>
            <a:chOff x="260753" y="909017"/>
            <a:chExt cx="4377508" cy="2695575"/>
          </a:xfrm>
        </p:grpSpPr>
        <p:pic>
          <p:nvPicPr>
            <p:cNvPr id="11" name="图片 10">
              <a:extLst>
                <a:ext uri="{FF2B5EF4-FFF2-40B4-BE49-F238E27FC236}">
                  <a16:creationId xmlns:a16="http://schemas.microsoft.com/office/drawing/2014/main" id="{A1DCBBFA-EC33-44EB-B68D-B3285C2B26A0}"/>
                </a:ext>
              </a:extLst>
            </p:cNvPr>
            <p:cNvPicPr>
              <a:picLocks noChangeAspect="1"/>
            </p:cNvPicPr>
            <p:nvPr/>
          </p:nvPicPr>
          <p:blipFill rotWithShape="1">
            <a:blip r:embed="rId3"/>
            <a:srcRect r="46491"/>
            <a:stretch/>
          </p:blipFill>
          <p:spPr>
            <a:xfrm>
              <a:off x="723957" y="909017"/>
              <a:ext cx="3914304" cy="2695575"/>
            </a:xfrm>
            <a:prstGeom prst="rect">
              <a:avLst/>
            </a:prstGeom>
          </p:spPr>
        </p:pic>
        <p:sp>
          <p:nvSpPr>
            <p:cNvPr id="14" name="矩形 13">
              <a:extLst>
                <a:ext uri="{FF2B5EF4-FFF2-40B4-BE49-F238E27FC236}">
                  <a16:creationId xmlns:a16="http://schemas.microsoft.com/office/drawing/2014/main" id="{3E823E67-C22E-48A3-B8B8-22915646B9C4}"/>
                </a:ext>
              </a:extLst>
            </p:cNvPr>
            <p:cNvSpPr/>
            <p:nvPr/>
          </p:nvSpPr>
          <p:spPr>
            <a:xfrm>
              <a:off x="260753" y="941238"/>
              <a:ext cx="684126" cy="369332"/>
            </a:xfrm>
            <a:prstGeom prst="rect">
              <a:avLst/>
            </a:prstGeom>
            <a:noFill/>
          </p:spPr>
          <p:txBody>
            <a:bodyPr wrap="square" lIns="91440" tIns="45720" rIns="91440" bIns="45720">
              <a:spAutoFit/>
            </a:bodyPr>
            <a:lstStyle/>
            <a:p>
              <a:pPr algn="ctr"/>
              <a:r>
                <a:rPr lang="en-US" altLang="zh-CN" sz="1800" b="0" cap="none" spc="0" dirty="0">
                  <a:ln w="0"/>
                  <a:solidFill>
                    <a:schemeClr val="tx1"/>
                  </a:solidFill>
                  <a:effectLst>
                    <a:outerShdw blurRad="38100" dist="19050" dir="2700000" algn="tl" rotWithShape="0">
                      <a:schemeClr val="dk1">
                        <a:alpha val="40000"/>
                      </a:schemeClr>
                    </a:outerShdw>
                  </a:effectLst>
                </a:rPr>
                <a:t>1.</a:t>
              </a:r>
              <a:endParaRPr lang="zh-CN" altLang="en-US" sz="1800" b="0" cap="none" spc="0" dirty="0">
                <a:ln w="0"/>
                <a:solidFill>
                  <a:schemeClr val="tx1"/>
                </a:solidFill>
                <a:effectLst>
                  <a:outerShdw blurRad="38100" dist="19050" dir="2700000" algn="tl" rotWithShape="0">
                    <a:schemeClr val="dk1">
                      <a:alpha val="40000"/>
                    </a:schemeClr>
                  </a:outerShdw>
                </a:effectLst>
              </a:endParaRPr>
            </a:p>
          </p:txBody>
        </p:sp>
      </p:grpSp>
      <p:grpSp>
        <p:nvGrpSpPr>
          <p:cNvPr id="15" name="组合 14">
            <a:extLst>
              <a:ext uri="{FF2B5EF4-FFF2-40B4-BE49-F238E27FC236}">
                <a16:creationId xmlns:a16="http://schemas.microsoft.com/office/drawing/2014/main" id="{D14C6B89-56AC-4BF7-9B9D-ADB1771F1CD6}"/>
              </a:ext>
            </a:extLst>
          </p:cNvPr>
          <p:cNvGrpSpPr/>
          <p:nvPr/>
        </p:nvGrpSpPr>
        <p:grpSpPr>
          <a:xfrm>
            <a:off x="260753" y="3604592"/>
            <a:ext cx="7312865" cy="1027397"/>
            <a:chOff x="260753" y="3604592"/>
            <a:chExt cx="7312865" cy="1027397"/>
          </a:xfrm>
        </p:grpSpPr>
        <p:sp>
          <p:nvSpPr>
            <p:cNvPr id="8" name="文本框 7">
              <a:extLst>
                <a:ext uri="{FF2B5EF4-FFF2-40B4-BE49-F238E27FC236}">
                  <a16:creationId xmlns:a16="http://schemas.microsoft.com/office/drawing/2014/main" id="{F885476C-9640-46AF-9103-1FDE868CDCC7}"/>
                </a:ext>
              </a:extLst>
            </p:cNvPr>
            <p:cNvSpPr txBox="1"/>
            <p:nvPr/>
          </p:nvSpPr>
          <p:spPr>
            <a:xfrm>
              <a:off x="260753" y="3604592"/>
              <a:ext cx="7312865" cy="1027397"/>
            </a:xfrm>
            <a:prstGeom prst="rect">
              <a:avLst/>
            </a:prstGeom>
            <a:noFill/>
          </p:spPr>
          <p:txBody>
            <a:bodyPr wrap="square" rtlCol="0">
              <a:spAutoFit/>
            </a:bodyPr>
            <a:lstStyle/>
            <a:p>
              <a:pPr indent="457200">
                <a:lnSpc>
                  <a:spcPct val="150000"/>
                </a:lnSpc>
              </a:pPr>
              <a:r>
                <a:rPr lang="en-US" altLang="zh-CN" sz="1400" dirty="0">
                  <a:solidFill>
                    <a:schemeClr val="accent1"/>
                  </a:solidFill>
                  <a:ea typeface="方正兰亭黑_GBK"/>
                </a:rPr>
                <a:t>MMDE(Maximum Mean Discrepancy embedding</a:t>
              </a:r>
              <a:r>
                <a:rPr lang="zh-CN" altLang="en-US" sz="1400" dirty="0">
                  <a:solidFill>
                    <a:schemeClr val="accent1"/>
                  </a:solidFill>
                  <a:ea typeface="方正兰亭黑_GBK"/>
                </a:rPr>
                <a:t>）</a:t>
              </a:r>
              <a:endParaRPr lang="en-US" altLang="zh-CN" sz="1400" dirty="0">
                <a:solidFill>
                  <a:schemeClr val="accent1"/>
                </a:solidFill>
                <a:ea typeface="方正兰亭黑_GBK"/>
              </a:endParaRPr>
            </a:p>
            <a:p>
              <a:pPr indent="457200">
                <a:lnSpc>
                  <a:spcPct val="150000"/>
                </a:lnSpc>
              </a:pPr>
              <a:r>
                <a:rPr lang="zh-CN" altLang="en-US" sz="1400" dirty="0">
                  <a:solidFill>
                    <a:schemeClr val="accent1"/>
                  </a:solidFill>
                  <a:ea typeface="方正兰亭黑_GBK"/>
                </a:rPr>
                <a:t>直接求解核矩阵，涉及到</a:t>
              </a:r>
              <a:r>
                <a:rPr lang="en-US" altLang="zh-CN" sz="1400" dirty="0">
                  <a:solidFill>
                    <a:schemeClr val="accent1"/>
                  </a:solidFill>
                  <a:ea typeface="方正兰亭黑_GBK"/>
                </a:rPr>
                <a:t>SDP(Semi-Definite Program</a:t>
              </a:r>
              <a:r>
                <a:rPr lang="zh-CN" altLang="en-US" sz="1400" dirty="0">
                  <a:solidFill>
                    <a:schemeClr val="accent1"/>
                  </a:solidFill>
                  <a:ea typeface="方正兰亭黑_GBK"/>
                </a:rPr>
                <a:t>，半定规划问题</a:t>
              </a:r>
              <a:r>
                <a:rPr lang="en-US" altLang="zh-CN" sz="1400" dirty="0">
                  <a:solidFill>
                    <a:schemeClr val="accent1"/>
                  </a:solidFill>
                  <a:ea typeface="方正兰亭黑_GBK"/>
                </a:rPr>
                <a:t>)</a:t>
              </a:r>
              <a:r>
                <a:rPr lang="zh-CN" altLang="en-US" sz="1400" dirty="0">
                  <a:solidFill>
                    <a:schemeClr val="accent1"/>
                  </a:solidFill>
                  <a:ea typeface="方正兰亭黑_GBK"/>
                </a:rPr>
                <a:t>优化问题     </a:t>
              </a:r>
              <a:endParaRPr lang="en-US" altLang="zh-CN" sz="1400" dirty="0">
                <a:solidFill>
                  <a:schemeClr val="accent1"/>
                </a:solidFill>
                <a:ea typeface="方正兰亭黑_GBK"/>
              </a:endParaRPr>
            </a:p>
            <a:p>
              <a:pPr indent="457200">
                <a:lnSpc>
                  <a:spcPct val="150000"/>
                </a:lnSpc>
              </a:pPr>
              <a:r>
                <a:rPr lang="en-US" altLang="zh-CN" sz="1400" dirty="0">
                  <a:solidFill>
                    <a:schemeClr val="accent1"/>
                  </a:solidFill>
                  <a:ea typeface="方正兰亭黑_GBK"/>
                </a:rPr>
                <a:t>SDP</a:t>
              </a:r>
              <a:r>
                <a:rPr lang="zh-CN" altLang="en-US" sz="1400" dirty="0">
                  <a:solidFill>
                    <a:schemeClr val="accent1"/>
                  </a:solidFill>
                  <a:ea typeface="方正兰亭黑_GBK"/>
                </a:rPr>
                <a:t>求解的时间复杂度较高</a:t>
              </a:r>
              <a:endParaRPr lang="en-US" altLang="zh-CN" sz="1400" dirty="0">
                <a:solidFill>
                  <a:schemeClr val="accent1"/>
                </a:solidFill>
                <a:ea typeface="方正兰亭黑_GBK"/>
              </a:endParaRPr>
            </a:p>
          </p:txBody>
        </p:sp>
        <p:sp>
          <p:nvSpPr>
            <p:cNvPr id="16" name="矩形 15">
              <a:extLst>
                <a:ext uri="{FF2B5EF4-FFF2-40B4-BE49-F238E27FC236}">
                  <a16:creationId xmlns:a16="http://schemas.microsoft.com/office/drawing/2014/main" id="{41C500B5-5351-4DE6-89D1-111A307F3BC1}"/>
                </a:ext>
              </a:extLst>
            </p:cNvPr>
            <p:cNvSpPr/>
            <p:nvPr/>
          </p:nvSpPr>
          <p:spPr>
            <a:xfrm>
              <a:off x="260753" y="3642530"/>
              <a:ext cx="684126" cy="369332"/>
            </a:xfrm>
            <a:prstGeom prst="rect">
              <a:avLst/>
            </a:prstGeom>
            <a:noFill/>
          </p:spPr>
          <p:txBody>
            <a:bodyPr wrap="square" lIns="91440" tIns="45720" rIns="91440" bIns="45720">
              <a:spAutoFit/>
            </a:bodyPr>
            <a:lstStyle/>
            <a:p>
              <a:pPr algn="ctr"/>
              <a:r>
                <a:rPr lang="en-US" altLang="zh-CN" sz="1800" b="0" cap="none" spc="0" dirty="0">
                  <a:ln w="0"/>
                  <a:solidFill>
                    <a:schemeClr val="tx1"/>
                  </a:solidFill>
                  <a:effectLst>
                    <a:outerShdw blurRad="38100" dist="19050" dir="2700000" algn="tl" rotWithShape="0">
                      <a:schemeClr val="dk1">
                        <a:alpha val="40000"/>
                      </a:schemeClr>
                    </a:outerShdw>
                  </a:effectLst>
                </a:rPr>
                <a:t>2.</a:t>
              </a:r>
              <a:endParaRPr lang="zh-CN" altLang="en-US" sz="18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57587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0" y="1086634"/>
            <a:ext cx="882535" cy="769790"/>
            <a:chOff x="4675188" y="2882900"/>
            <a:chExt cx="360362" cy="314325"/>
          </a:xfrm>
          <a:solidFill>
            <a:schemeClr val="accent1"/>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p:cNvSpPr/>
          <p:nvPr/>
        </p:nvSpPr>
        <p:spPr bwMode="auto">
          <a:xfrm>
            <a:off x="3684587" y="2130264"/>
            <a:ext cx="1774825" cy="768350"/>
          </a:xfrm>
          <a:prstGeom prst="rect">
            <a:avLst/>
          </a:prstGeom>
        </p:spPr>
        <p:txBody>
          <a:bodyPr wrap="none">
            <a:spAutoFit/>
          </a:bodyPr>
          <a:lstStyle/>
          <a:p>
            <a:pPr algn="ctr">
              <a:defRPr/>
            </a:pPr>
            <a:r>
              <a:rPr lang="en-US" altLang="zh-CN"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cxnSp>
        <p:nvCxnSpPr>
          <p:cNvPr id="32" name="直接连接符 31"/>
          <p:cNvCxnSpPr/>
          <p:nvPr/>
        </p:nvCxnSpPr>
        <p:spPr>
          <a:xfrm>
            <a:off x="4157367" y="314428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TWO</a:t>
            </a:r>
            <a:endParaRPr lang="zh-CN" altLang="en-US" sz="1400" dirty="0">
              <a:solidFill>
                <a:schemeClr val="bg1"/>
              </a:solidFill>
              <a:latin typeface="+mj-lt"/>
            </a:endParaRPr>
          </a:p>
        </p:txBody>
      </p:sp>
      <p:sp>
        <p:nvSpPr>
          <p:cNvPr id="3" name="矩形 2"/>
          <p:cNvSpPr/>
          <p:nvPr/>
        </p:nvSpPr>
        <p:spPr>
          <a:xfrm>
            <a:off x="7665085" y="27305"/>
            <a:ext cx="1478915" cy="1004570"/>
          </a:xfrm>
          <a:prstGeom prst="rect">
            <a:avLst/>
          </a:prstGeom>
          <a:solidFill>
            <a:srgbClr val="F5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5242" y="112077"/>
            <a:ext cx="833755" cy="36830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sp>
        <p:nvSpPr>
          <p:cNvPr id="5" name="矩形 4"/>
          <p:cNvSpPr/>
          <p:nvPr/>
        </p:nvSpPr>
        <p:spPr>
          <a:xfrm>
            <a:off x="225425" y="480060"/>
            <a:ext cx="2701925" cy="245110"/>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Maximum Mean Discrepancy</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17550" y="2422525"/>
            <a:ext cx="3571240" cy="299085"/>
          </a:xfrm>
          <a:prstGeom prst="rect">
            <a:avLst/>
          </a:prstGeom>
          <a:noFill/>
        </p:spPr>
        <p:txBody>
          <a:bodyPr wrap="square" rtlCol="0">
            <a:spAutoFit/>
          </a:bodyPr>
          <a:lstStyle/>
          <a:p>
            <a:r>
              <a:rPr lang="zh-CN" altLang="en-US"/>
              <a:t>再生核希尔伯特空间</a:t>
            </a:r>
          </a:p>
        </p:txBody>
      </p:sp>
      <p:pic>
        <p:nvPicPr>
          <p:cNvPr id="6" name="图片 5"/>
          <p:cNvPicPr>
            <a:picLocks noChangeAspect="1"/>
          </p:cNvPicPr>
          <p:nvPr/>
        </p:nvPicPr>
        <p:blipFill>
          <a:blip r:embed="rId3"/>
          <a:stretch>
            <a:fillRect/>
          </a:stretch>
        </p:blipFill>
        <p:spPr>
          <a:xfrm>
            <a:off x="1059180" y="2854325"/>
            <a:ext cx="1238250" cy="371475"/>
          </a:xfrm>
          <a:prstGeom prst="rect">
            <a:avLst/>
          </a:prstGeom>
        </p:spPr>
      </p:pic>
      <p:pic>
        <p:nvPicPr>
          <p:cNvPr id="7" name="图片 6"/>
          <p:cNvPicPr>
            <a:picLocks noChangeAspect="1"/>
          </p:cNvPicPr>
          <p:nvPr/>
        </p:nvPicPr>
        <p:blipFill>
          <a:blip r:embed="rId4"/>
          <a:stretch>
            <a:fillRect/>
          </a:stretch>
        </p:blipFill>
        <p:spPr>
          <a:xfrm>
            <a:off x="1059180" y="3225800"/>
            <a:ext cx="3857625" cy="400050"/>
          </a:xfrm>
          <a:prstGeom prst="rect">
            <a:avLst/>
          </a:prstGeom>
        </p:spPr>
      </p:pic>
      <p:sp>
        <p:nvSpPr>
          <p:cNvPr id="12" name="文本框 11"/>
          <p:cNvSpPr txBox="1"/>
          <p:nvPr/>
        </p:nvSpPr>
        <p:spPr>
          <a:xfrm>
            <a:off x="717550" y="892175"/>
            <a:ext cx="3634105" cy="299085"/>
          </a:xfrm>
          <a:prstGeom prst="rect">
            <a:avLst/>
          </a:prstGeom>
          <a:noFill/>
        </p:spPr>
        <p:txBody>
          <a:bodyPr wrap="square" rtlCol="0">
            <a:spAutoFit/>
          </a:bodyPr>
          <a:lstStyle/>
          <a:p>
            <a:r>
              <a:rPr lang="zh-CN" altLang="en-US"/>
              <a:t>A Kernel Two-Sample Test</a:t>
            </a:r>
          </a:p>
        </p:txBody>
      </p:sp>
      <p:sp>
        <p:nvSpPr>
          <p:cNvPr id="13" name="文本框 12"/>
          <p:cNvSpPr txBox="1"/>
          <p:nvPr/>
        </p:nvSpPr>
        <p:spPr>
          <a:xfrm>
            <a:off x="717550" y="1138555"/>
            <a:ext cx="5895975" cy="299085"/>
          </a:xfrm>
          <a:prstGeom prst="rect">
            <a:avLst/>
          </a:prstGeom>
          <a:noFill/>
        </p:spPr>
        <p:txBody>
          <a:bodyPr wrap="square" rtlCol="0">
            <a:spAutoFit/>
          </a:bodyPr>
          <a:lstStyle/>
          <a:p>
            <a:r>
              <a:rPr lang="zh-CN" altLang="en-US"/>
              <a:t>Integrating structured biological data by Kernel Maximum Mean Discrepancy</a:t>
            </a:r>
          </a:p>
        </p:txBody>
      </p:sp>
      <p:sp>
        <p:nvSpPr>
          <p:cNvPr id="17" name="文本框 16"/>
          <p:cNvSpPr txBox="1"/>
          <p:nvPr/>
        </p:nvSpPr>
        <p:spPr>
          <a:xfrm>
            <a:off x="225425" y="1437640"/>
            <a:ext cx="7870825" cy="645160"/>
          </a:xfrm>
          <a:prstGeom prst="rect">
            <a:avLst/>
          </a:prstGeom>
          <a:noFill/>
        </p:spPr>
        <p:txBody>
          <a:bodyPr wrap="square" rtlCol="0">
            <a:spAutoFit/>
          </a:bodyPr>
          <a:lstStyle/>
          <a:p>
            <a:pPr indent="457200" fontAlgn="auto">
              <a:lnSpc>
                <a:spcPct val="150000"/>
              </a:lnSpc>
            </a:pPr>
            <a:r>
              <a:rPr lang="zh-CN" altLang="en-US" sz="1200"/>
              <a:t>基于两个分布的样本，通过寻找在样本空间上的连续函数 f:χ→Rf:χ→R 随机投影后，分别求这两个不同分布的样本在 f 上的函数值均值，对两个均值做差得到这两个分布对应于 f 的均值差异（mean discrepancy）。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5242" y="112077"/>
            <a:ext cx="833755" cy="36830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sp>
        <p:nvSpPr>
          <p:cNvPr id="5" name="矩形 4"/>
          <p:cNvSpPr/>
          <p:nvPr/>
        </p:nvSpPr>
        <p:spPr>
          <a:xfrm>
            <a:off x="225425" y="480060"/>
            <a:ext cx="2701925" cy="245110"/>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Maximum Mean Discrepancy</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1380490" y="1412875"/>
            <a:ext cx="6381750" cy="1219200"/>
          </a:xfrm>
          <a:prstGeom prst="rect">
            <a:avLst/>
          </a:prstGeom>
        </p:spPr>
      </p:pic>
      <p:pic>
        <p:nvPicPr>
          <p:cNvPr id="16" name="图片 15"/>
          <p:cNvPicPr>
            <a:picLocks noChangeAspect="1"/>
          </p:cNvPicPr>
          <p:nvPr/>
        </p:nvPicPr>
        <p:blipFill>
          <a:blip r:embed="rId4"/>
          <a:stretch>
            <a:fillRect/>
          </a:stretch>
        </p:blipFill>
        <p:spPr>
          <a:xfrm>
            <a:off x="1047115" y="3112135"/>
            <a:ext cx="7048500" cy="1162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5242" y="112077"/>
            <a:ext cx="833755" cy="36830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sp>
        <p:nvSpPr>
          <p:cNvPr id="5" name="矩形 4"/>
          <p:cNvSpPr/>
          <p:nvPr/>
        </p:nvSpPr>
        <p:spPr>
          <a:xfrm>
            <a:off x="225425" y="480060"/>
            <a:ext cx="2701925" cy="245110"/>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Maximum Mean Discrepancy</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733425" y="1637030"/>
            <a:ext cx="7677150" cy="3143250"/>
          </a:xfrm>
          <a:prstGeom prst="rect">
            <a:avLst/>
          </a:prstGeom>
        </p:spPr>
      </p:pic>
      <p:pic>
        <p:nvPicPr>
          <p:cNvPr id="6" name="图片 5"/>
          <p:cNvPicPr>
            <a:picLocks noChangeAspect="1"/>
          </p:cNvPicPr>
          <p:nvPr/>
        </p:nvPicPr>
        <p:blipFill>
          <a:blip r:embed="rId4"/>
          <a:stretch>
            <a:fillRect/>
          </a:stretch>
        </p:blipFill>
        <p:spPr>
          <a:xfrm>
            <a:off x="817880" y="1109980"/>
            <a:ext cx="1676400" cy="428625"/>
          </a:xfrm>
          <a:prstGeom prst="rect">
            <a:avLst/>
          </a:prstGeom>
        </p:spPr>
      </p:pic>
      <p:pic>
        <p:nvPicPr>
          <p:cNvPr id="7" name="图片 6"/>
          <p:cNvPicPr>
            <a:picLocks noChangeAspect="1"/>
          </p:cNvPicPr>
          <p:nvPr/>
        </p:nvPicPr>
        <p:blipFill>
          <a:blip r:embed="rId5"/>
          <a:stretch>
            <a:fillRect/>
          </a:stretch>
        </p:blipFill>
        <p:spPr>
          <a:xfrm>
            <a:off x="2666365" y="1176655"/>
            <a:ext cx="2733675" cy="295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5242" y="112077"/>
            <a:ext cx="833755" cy="368300"/>
          </a:xfrm>
          <a:prstGeom prst="rect">
            <a:avLst/>
          </a:prstGeom>
          <a:noFill/>
        </p:spPr>
        <p:txBody>
          <a:bodyPr wrap="none">
            <a:spAutoFit/>
          </a:bodyPr>
          <a:lstStyle/>
          <a:p>
            <a:pPr algn="ctr">
              <a:defRPr/>
            </a:pPr>
            <a:r>
              <a:rPr lang="en-US" altLang="zh-CN"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MMD</a:t>
            </a:r>
          </a:p>
        </p:txBody>
      </p:sp>
      <p:sp>
        <p:nvSpPr>
          <p:cNvPr id="5" name="矩形 4"/>
          <p:cNvSpPr/>
          <p:nvPr/>
        </p:nvSpPr>
        <p:spPr>
          <a:xfrm>
            <a:off x="225425" y="480060"/>
            <a:ext cx="2701925" cy="245110"/>
          </a:xfrm>
          <a:prstGeom prst="rect">
            <a:avLst/>
          </a:prstGeom>
        </p:spPr>
        <p:txBody>
          <a:bodyPr wrap="square">
            <a:spAutoFit/>
          </a:bodyPr>
          <a:lstStyle/>
          <a:p>
            <a:pPr lvl="0" algn="l" fontAlgn="base">
              <a:spcBef>
                <a:spcPct val="0"/>
              </a:spcBef>
              <a:spcAft>
                <a:spcPct val="0"/>
              </a:spcAft>
              <a:defRPr/>
            </a:pPr>
            <a:r>
              <a:rPr lang="en-US" altLang="zh-CN" sz="1000" dirty="0">
                <a:solidFill>
                  <a:schemeClr val="accent1"/>
                </a:solidFill>
                <a:latin typeface="+mj-lt"/>
                <a:ea typeface="方正兰亭黑_GBK"/>
              </a:rPr>
              <a:t>Maximum Mean Discrepancy</a:t>
            </a:r>
          </a:p>
        </p:txBody>
      </p:sp>
      <p:sp>
        <p:nvSpPr>
          <p:cNvPr id="3" name="矩形 2"/>
          <p:cNvSpPr/>
          <p:nvPr/>
        </p:nvSpPr>
        <p:spPr>
          <a:xfrm>
            <a:off x="8095615" y="27305"/>
            <a:ext cx="1048385" cy="8121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2099945" y="1092835"/>
            <a:ext cx="4943475" cy="1419225"/>
          </a:xfrm>
          <a:prstGeom prst="rect">
            <a:avLst/>
          </a:prstGeom>
        </p:spPr>
      </p:pic>
      <p:pic>
        <p:nvPicPr>
          <p:cNvPr id="7" name="图片 6"/>
          <p:cNvPicPr>
            <a:picLocks noChangeAspect="1"/>
          </p:cNvPicPr>
          <p:nvPr/>
        </p:nvPicPr>
        <p:blipFill>
          <a:blip r:embed="rId4"/>
          <a:stretch>
            <a:fillRect/>
          </a:stretch>
        </p:blipFill>
        <p:spPr>
          <a:xfrm>
            <a:off x="2099945" y="2737485"/>
            <a:ext cx="5534025" cy="1400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千图网海量PPT模板www.58pic.com​">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650</Words>
  <Application>Microsoft Office PowerPoint</Application>
  <PresentationFormat>全屏显示(16:9)</PresentationFormat>
  <Paragraphs>135</Paragraphs>
  <Slides>32</Slides>
  <Notes>32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0" baseType="lpstr">
      <vt:lpstr>Gill Sans</vt:lpstr>
      <vt:lpstr>等线</vt:lpstr>
      <vt:lpstr>微软雅黑</vt:lpstr>
      <vt:lpstr>Arial</vt:lpstr>
      <vt:lpstr>Calibri</vt:lpstr>
      <vt:lpstr>Calibri Light</vt:lpstr>
      <vt:lpstr>千图网海量PPT模板www.58pic.com​</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349</cp:revision>
  <dcterms:created xsi:type="dcterms:W3CDTF">2017-05-01T12:27:00Z</dcterms:created>
  <dcterms:modified xsi:type="dcterms:W3CDTF">2019-12-03T09:06:59Z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