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2" r:id="rId3"/>
    <p:sldId id="289" r:id="rId4"/>
    <p:sldId id="279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82" r:id="rId13"/>
    <p:sldId id="280" r:id="rId14"/>
    <p:sldId id="281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B8C"/>
    <a:srgbClr val="636466"/>
    <a:srgbClr val="881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1350" autoAdjust="0"/>
  </p:normalViewPr>
  <p:slideViewPr>
    <p:cSldViewPr snapToGrid="0" snapToObjects="1">
      <p:cViewPr>
        <p:scale>
          <a:sx n="80" d="100"/>
          <a:sy n="80" d="100"/>
        </p:scale>
        <p:origin x="-1212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7C71-1FA1-F34B-A7E7-56578131E1D2}" type="datetime1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13FD1-BC8F-3B4F-8E0E-901140DD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791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39B92-B369-774A-92EE-01F6571F6AC9}" type="datetime1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E0077-5CE1-9A49-B8DA-43081B47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388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239B92-B369-774A-92EE-01F6571F6AC9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6E0077-5CE1-9A49-B8DA-43081B47D0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239B92-B369-774A-92EE-01F6571F6AC9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6E0077-5CE1-9A49-B8DA-43081B47D0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239B92-B369-774A-92EE-01F6571F6AC9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6E0077-5CE1-9A49-B8DA-43081B47D0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239B92-B369-774A-92EE-01F6571F6AC9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6E0077-5CE1-9A49-B8DA-43081B47D0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239B92-B369-774A-92EE-01F6571F6AC9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6E0077-5CE1-9A49-B8DA-43081B47D0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239B92-B369-774A-92EE-01F6571F6AC9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6E0077-5CE1-9A49-B8DA-43081B47D0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239B92-B369-774A-92EE-01F6571F6AC9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6E0077-5CE1-9A49-B8DA-43081B47D0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3239B92-B369-774A-92EE-01F6571F6AC9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6E0077-5CE1-9A49-B8DA-43081B47D0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80671"/>
            <a:ext cx="9144000" cy="1226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2303292"/>
            <a:ext cx="9144000" cy="2964033"/>
          </a:xfrm>
          <a:prstGeom prst="rect">
            <a:avLst/>
          </a:prstGeom>
          <a:solidFill>
            <a:srgbClr val="053B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53B8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553" y="2716978"/>
            <a:ext cx="8771615" cy="825112"/>
          </a:xfrm>
        </p:spPr>
        <p:txBody>
          <a:bodyPr>
            <a:normAutofit/>
          </a:bodyPr>
          <a:lstStyle>
            <a:lvl1pPr>
              <a:defRPr sz="27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3387"/>
            <a:ext cx="6400800" cy="639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002431"/>
            <a:ext cx="1899651" cy="9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0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3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32466"/>
            <a:ext cx="8229600" cy="467242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053B8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91088"/>
            <a:ext cx="9144000" cy="28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700" y="130728"/>
            <a:ext cx="8341291" cy="279770"/>
          </a:xfrm>
        </p:spPr>
        <p:txBody>
          <a:bodyPr anchor="b">
            <a:normAutofit/>
          </a:bodyPr>
          <a:lstStyle>
            <a:lvl1pPr marL="0" indent="0">
              <a:buNone/>
              <a:defRPr sz="1125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5700" y="634602"/>
            <a:ext cx="8341291" cy="467244"/>
          </a:xfrm>
        </p:spPr>
        <p:txBody>
          <a:bodyPr anchor="t">
            <a:normAutofit/>
          </a:bodyPr>
          <a:lstStyle>
            <a:lvl1pPr algn="l">
              <a:defRPr sz="2100" b="1" cap="all">
                <a:solidFill>
                  <a:srgbClr val="053B8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15701" y="1101846"/>
            <a:ext cx="8341291" cy="268288"/>
          </a:xfr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053B8C"/>
                </a:solidFill>
                <a:latin typeface="Arial"/>
                <a:cs typeface="Arial"/>
              </a:defRPr>
            </a:lvl1pPr>
            <a:lvl2pPr>
              <a:defRPr sz="1200">
                <a:latin typeface="Myriad Pro"/>
                <a:cs typeface="Myriad Pro"/>
              </a:defRPr>
            </a:lvl2pPr>
            <a:lvl3pPr>
              <a:defRPr sz="1200">
                <a:latin typeface="Myriad Pro"/>
                <a:cs typeface="Myriad Pro"/>
              </a:defRPr>
            </a:lvl3pPr>
            <a:lvl4pPr>
              <a:defRPr sz="1200">
                <a:latin typeface="Myriad Pro"/>
                <a:cs typeface="Myriad Pro"/>
              </a:defRPr>
            </a:lvl4pPr>
            <a:lvl5pPr>
              <a:defRPr sz="1200">
                <a:latin typeface="Myriad Pro"/>
                <a:cs typeface="Myriad Pro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878585"/>
            <a:ext cx="2555869" cy="273844"/>
          </a:xfr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825" b="0" i="0" u="none" strike="noStrike" baseline="0" smtClean="0">
                <a:solidFill>
                  <a:schemeClr val="bg1"/>
                </a:solidFill>
              </a:defRPr>
            </a:lvl1pPr>
          </a:lstStyle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1350" y="4912117"/>
            <a:ext cx="2895600" cy="273844"/>
          </a:xfrm>
        </p:spPr>
        <p:txBody>
          <a:bodyPr/>
          <a:lstStyle>
            <a:lvl1pPr>
              <a:defRPr sz="825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878585"/>
            <a:ext cx="2133600" cy="273844"/>
          </a:xfrm>
        </p:spPr>
        <p:txBody>
          <a:bodyPr/>
          <a:lstStyle>
            <a:lvl1pPr>
              <a:defRPr sz="825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3DAC021E-BB74-4546-97E4-CA12CF2D3D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15700" y="1370134"/>
            <a:ext cx="8341291" cy="3265367"/>
          </a:xfrm>
        </p:spPr>
        <p:txBody>
          <a:bodyPr>
            <a:normAutofit/>
          </a:bodyPr>
          <a:lstStyle>
            <a:lvl1pPr marL="0" indent="0">
              <a:buNone/>
              <a:defRPr sz="1125" b="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200">
                <a:latin typeface="Myriad Pro"/>
                <a:cs typeface="Myriad Pro"/>
              </a:defRPr>
            </a:lvl2pPr>
            <a:lvl3pPr>
              <a:defRPr sz="1200">
                <a:latin typeface="Myriad Pro"/>
                <a:cs typeface="Myriad Pro"/>
              </a:defRPr>
            </a:lvl3pPr>
            <a:lvl4pPr>
              <a:defRPr sz="1200">
                <a:latin typeface="Myriad Pro"/>
                <a:cs typeface="Myriad Pro"/>
              </a:defRPr>
            </a:lvl4pPr>
            <a:lvl5pPr>
              <a:defRPr sz="1200">
                <a:latin typeface="Myriad Pro"/>
                <a:cs typeface="Myriad Pro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Body text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15701" y="410498"/>
            <a:ext cx="8341291" cy="172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37" y="87310"/>
            <a:ext cx="563211" cy="2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00" y="634602"/>
            <a:ext cx="8357892" cy="504595"/>
          </a:xfrm>
        </p:spPr>
        <p:txBody>
          <a:bodyPr anchor="t">
            <a:normAutofit/>
          </a:bodyPr>
          <a:lstStyle>
            <a:lvl1pPr algn="l">
              <a:defRPr sz="2100" b="1" cap="all">
                <a:solidFill>
                  <a:srgbClr val="053B8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0607"/>
            <a:ext cx="2484967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www.fdcc.com.vn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0607"/>
            <a:ext cx="2895600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50607"/>
            <a:ext cx="2133600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AC021E-BB74-4546-97E4-CA12CF2D3D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700" y="130728"/>
            <a:ext cx="8357892" cy="279770"/>
          </a:xfrm>
        </p:spPr>
        <p:txBody>
          <a:bodyPr anchor="b">
            <a:normAutofit/>
          </a:bodyPr>
          <a:lstStyle>
            <a:lvl1pPr marL="0" indent="0">
              <a:buNone/>
              <a:defRPr sz="1125">
                <a:solidFill>
                  <a:srgbClr val="053B8C"/>
                </a:solidFill>
                <a:latin typeface="Arial"/>
                <a:cs typeface="Arial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15701" y="1595437"/>
            <a:ext cx="2630571" cy="2919810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200">
                <a:latin typeface="Myriad Pro"/>
                <a:cs typeface="Myriad Pro"/>
              </a:defRPr>
            </a:lvl2pPr>
            <a:lvl3pPr>
              <a:defRPr sz="1200">
                <a:latin typeface="Myriad Pro"/>
                <a:cs typeface="Myriad Pro"/>
              </a:defRPr>
            </a:lvl3pPr>
            <a:lvl4pPr>
              <a:defRPr sz="1200">
                <a:latin typeface="Myriad Pro"/>
                <a:cs typeface="Myriad Pro"/>
              </a:defRPr>
            </a:lvl4pPr>
            <a:lvl5pPr>
              <a:defRPr sz="1200">
                <a:latin typeface="Myriad Pro"/>
                <a:cs typeface="Myriad Pro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5701" y="410498"/>
            <a:ext cx="8341291" cy="172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3272813" y="1595437"/>
            <a:ext cx="2630571" cy="2919810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200">
                <a:latin typeface="Myriad Pro"/>
                <a:cs typeface="Myriad Pro"/>
              </a:defRPr>
            </a:lvl2pPr>
            <a:lvl3pPr>
              <a:defRPr sz="1200">
                <a:latin typeface="Myriad Pro"/>
                <a:cs typeface="Myriad Pro"/>
              </a:defRPr>
            </a:lvl3pPr>
            <a:lvl4pPr>
              <a:defRPr sz="1200">
                <a:latin typeface="Myriad Pro"/>
                <a:cs typeface="Myriad Pro"/>
              </a:defRPr>
            </a:lvl4pPr>
            <a:lvl5pPr>
              <a:defRPr sz="1200">
                <a:latin typeface="Myriad Pro"/>
                <a:cs typeface="Myriad Pro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143022" y="1595437"/>
            <a:ext cx="2630571" cy="2919810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200">
                <a:latin typeface="Myriad Pro"/>
                <a:cs typeface="Myriad Pro"/>
              </a:defRPr>
            </a:lvl2pPr>
            <a:lvl3pPr>
              <a:defRPr sz="1200">
                <a:latin typeface="Myriad Pro"/>
                <a:cs typeface="Myriad Pro"/>
              </a:defRPr>
            </a:lvl3pPr>
            <a:lvl4pPr>
              <a:defRPr sz="1200">
                <a:latin typeface="Myriad Pro"/>
                <a:cs typeface="Myriad Pro"/>
              </a:defRPr>
            </a:lvl4pPr>
            <a:lvl5pPr>
              <a:defRPr sz="1200">
                <a:latin typeface="Myriad Pro"/>
                <a:cs typeface="Myriad Pro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15701" y="1139196"/>
            <a:ext cx="2630571" cy="364719"/>
          </a:xfrm>
        </p:spPr>
        <p:txBody>
          <a:bodyPr anchor="b">
            <a:normAutofit/>
          </a:bodyPr>
          <a:lstStyle>
            <a:lvl1pPr marL="0" indent="0">
              <a:buNone/>
              <a:defRPr sz="1125" b="1">
                <a:solidFill>
                  <a:srgbClr val="053B8C"/>
                </a:solidFill>
                <a:latin typeface="Arial"/>
                <a:cs typeface="Arial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272813" y="1139196"/>
            <a:ext cx="2630571" cy="364719"/>
          </a:xfrm>
        </p:spPr>
        <p:txBody>
          <a:bodyPr anchor="b">
            <a:normAutofit/>
          </a:bodyPr>
          <a:lstStyle>
            <a:lvl1pPr marL="0" indent="0">
              <a:buNone/>
              <a:defRPr sz="1125" b="1">
                <a:solidFill>
                  <a:srgbClr val="053B8C"/>
                </a:solidFill>
                <a:latin typeface="Arial"/>
                <a:cs typeface="Arial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143022" y="1139196"/>
            <a:ext cx="2630571" cy="364719"/>
          </a:xfrm>
        </p:spPr>
        <p:txBody>
          <a:bodyPr anchor="b">
            <a:noAutofit/>
          </a:bodyPr>
          <a:lstStyle>
            <a:lvl1pPr marL="0" indent="0">
              <a:buNone/>
              <a:defRPr sz="1125" b="1">
                <a:solidFill>
                  <a:srgbClr val="053B8C"/>
                </a:solidFill>
                <a:latin typeface="Arial"/>
                <a:cs typeface="Arial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37" y="87310"/>
            <a:ext cx="563211" cy="2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2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35186"/>
            <a:ext cx="8229600" cy="857250"/>
          </a:xfrm>
        </p:spPr>
        <p:txBody>
          <a:bodyPr>
            <a:normAutofit/>
          </a:bodyPr>
          <a:lstStyle>
            <a:lvl1pPr>
              <a:defRPr sz="4500" b="1" baseline="0">
                <a:solidFill>
                  <a:srgbClr val="053B8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2590802" y="1694821"/>
            <a:ext cx="3962398" cy="364719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 baseline="0">
                <a:solidFill>
                  <a:srgbClr val="636466"/>
                </a:solidFill>
                <a:latin typeface="Arial"/>
                <a:cs typeface="Arial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TP.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Minh, 00/00/2015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180671"/>
            <a:ext cx="9144000" cy="1226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303292"/>
            <a:ext cx="9144000" cy="2840208"/>
          </a:xfrm>
          <a:prstGeom prst="rect">
            <a:avLst/>
          </a:prstGeom>
          <a:solidFill>
            <a:srgbClr val="053B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53B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872038"/>
            <a:ext cx="2373259" cy="273844"/>
          </a:xfrm>
        </p:spPr>
        <p:txBody>
          <a:bodyPr/>
          <a:lstStyle/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891088"/>
            <a:ext cx="9144000" cy="2804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91088"/>
            <a:ext cx="2527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910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9108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3DAC021E-BB74-4546-97E4-CA12CF2D3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636466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36466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636466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636466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636466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636466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GIỚI THIỆU HỆ THỐNG TÀI LIỆU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BỘ PHẬN: BAN ISO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1297" y="4550559"/>
            <a:ext cx="2801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rgbClr val="FFFFFF"/>
                </a:solidFill>
                <a:latin typeface="Arial"/>
                <a:cs typeface="Arial"/>
              </a:rPr>
              <a:t>www.fdcc.com.vn</a:t>
            </a:r>
            <a:endParaRPr lang="nl-NL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0" y="3955434"/>
            <a:ext cx="9053689" cy="639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NGƯỜI LẬP: NGUYỄN PHÚ TOÀN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1488" y="265814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vi-VN" b="1" u="sng" dirty="0">
                <a:solidFill>
                  <a:srgbClr val="FF0000"/>
                </a:solidFill>
              </a:rPr>
              <a:t>Biểu Mẫu Độc Lập </a:t>
            </a:r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17" b="39117"/>
          <a:stretch/>
        </p:blipFill>
        <p:spPr bwMode="auto">
          <a:xfrm>
            <a:off x="703599" y="1816324"/>
            <a:ext cx="956760" cy="1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84" y="1816324"/>
            <a:ext cx="1335504" cy="102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89" y="1829856"/>
            <a:ext cx="1561078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67" y="1829856"/>
            <a:ext cx="1779442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09600" y="885630"/>
            <a:ext cx="15174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nguồn</a:t>
            </a:r>
            <a:r>
              <a:rPr lang="en-US" sz="1100" dirty="0" smtClean="0"/>
              <a:t> </a:t>
            </a:r>
            <a:r>
              <a:rPr lang="en-US" sz="1100" dirty="0" err="1" smtClean="0"/>
              <a:t>nằm</a:t>
            </a:r>
            <a:r>
              <a:rPr lang="en-US" sz="1100" dirty="0" smtClean="0"/>
              <a:t> </a:t>
            </a:r>
            <a:r>
              <a:rPr lang="en-US" sz="1100" dirty="0" err="1" smtClean="0"/>
              <a:t>trên</a:t>
            </a:r>
            <a:r>
              <a:rPr lang="en-US" sz="1100" dirty="0" smtClean="0"/>
              <a:t> </a:t>
            </a:r>
            <a:r>
              <a:rPr lang="en-US" sz="1100" dirty="0" err="1" smtClean="0"/>
              <a:t>hệ</a:t>
            </a:r>
            <a:r>
              <a:rPr lang="en-US" sz="1100" dirty="0" smtClean="0"/>
              <a:t> 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NAS </a:t>
            </a:r>
            <a:r>
              <a:rPr lang="en-US" sz="1100" dirty="0" err="1" smtClean="0"/>
              <a:t>của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thư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ký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chịu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trách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nhiệm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cập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nhật</a:t>
            </a:r>
            <a:r>
              <a:rPr lang="en-US" sz="1100" b="1" dirty="0" smtClean="0">
                <a:solidFill>
                  <a:srgbClr val="FF0000"/>
                </a:solidFill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quản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lý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9325" y="885630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462588" y="895155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023666" y="895155"/>
            <a:ext cx="17794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tổng</a:t>
            </a:r>
            <a:r>
              <a:rPr lang="en-US" sz="1100" dirty="0" smtClean="0"/>
              <a:t> </a:t>
            </a:r>
            <a:r>
              <a:rPr lang="en-US" sz="1100" dirty="0" err="1" smtClean="0"/>
              <a:t>hợp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mục</a:t>
            </a:r>
            <a:r>
              <a:rPr lang="en-US" sz="1100" dirty="0" smtClean="0"/>
              <a:t> </a:t>
            </a:r>
            <a:r>
              <a:rPr lang="en-US" sz="1100" dirty="0" err="1" smtClean="0"/>
              <a:t>hồ</a:t>
            </a:r>
            <a:r>
              <a:rPr lang="en-US" sz="1100" dirty="0" smtClean="0"/>
              <a:t> </a:t>
            </a:r>
            <a:r>
              <a:rPr lang="en-US" sz="1100" dirty="0" err="1" smtClean="0"/>
              <a:t>sơ</a:t>
            </a:r>
            <a:r>
              <a:rPr lang="en-US" sz="1100" dirty="0" smtClean="0"/>
              <a:t> </a:t>
            </a:r>
            <a:r>
              <a:rPr lang="en-US" sz="1100" dirty="0" err="1" smtClean="0"/>
              <a:t>tài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. </a:t>
            </a:r>
            <a:r>
              <a:rPr lang="en-US" sz="1100" dirty="0" err="1" smtClean="0"/>
              <a:t>Hổ</a:t>
            </a:r>
            <a:r>
              <a:rPr lang="en-US" sz="1100" dirty="0" smtClean="0"/>
              <a:t> </a:t>
            </a:r>
            <a:r>
              <a:rPr lang="en-US" sz="1100" dirty="0" err="1" smtClean="0"/>
              <a:t>trợ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2 </a:t>
            </a:r>
            <a:r>
              <a:rPr lang="en-US" sz="1100" dirty="0" err="1" smtClean="0"/>
              <a:t>dạng</a:t>
            </a:r>
            <a:endParaRPr lang="en-US" sz="1100" dirty="0" smtClean="0"/>
          </a:p>
          <a:p>
            <a:r>
              <a:rPr lang="en-US" sz="1100" b="1" dirty="0" smtClean="0">
                <a:solidFill>
                  <a:srgbClr val="FF0000"/>
                </a:solidFill>
              </a:rPr>
              <a:t>1/ 7 </a:t>
            </a:r>
            <a:r>
              <a:rPr lang="en-US" sz="1100" b="1" dirty="0" err="1" smtClean="0">
                <a:solidFill>
                  <a:srgbClr val="FF0000"/>
                </a:solidFill>
              </a:rPr>
              <a:t>loại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hồ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sơ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b="1" dirty="0" smtClean="0">
                <a:solidFill>
                  <a:srgbClr val="053B8C"/>
                </a:solidFill>
              </a:rPr>
              <a:t>2/ 11 </a:t>
            </a:r>
            <a:r>
              <a:rPr lang="en-US" sz="1100" b="1" dirty="0" err="1" smtClean="0">
                <a:solidFill>
                  <a:srgbClr val="053B8C"/>
                </a:solidFill>
              </a:rPr>
              <a:t>phòng</a:t>
            </a:r>
            <a:r>
              <a:rPr lang="en-US" sz="1100" b="1" dirty="0" smtClean="0">
                <a:solidFill>
                  <a:srgbClr val="053B8C"/>
                </a:solidFill>
              </a:rPr>
              <a:t>/ban/</a:t>
            </a:r>
            <a:r>
              <a:rPr lang="en-US" sz="1100" b="1" dirty="0" err="1" smtClean="0">
                <a:solidFill>
                  <a:srgbClr val="053B8C"/>
                </a:solidFill>
              </a:rPr>
              <a:t>bộ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phận</a:t>
            </a:r>
            <a:endParaRPr lang="en-US" sz="1100" b="1" dirty="0">
              <a:solidFill>
                <a:srgbClr val="053B8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9656" y="2842768"/>
            <a:ext cx="2509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u="sng" dirty="0">
                <a:solidFill>
                  <a:srgbClr val="FF0000"/>
                </a:solidFill>
              </a:rPr>
              <a:t>Biểu Mẫu Độc Lập : </a:t>
            </a:r>
            <a:r>
              <a:rPr lang="vi-VN" sz="1600" dirty="0"/>
              <a:t>những biểu mẫu không đi kèm với quy trình, hổ trợ nhắc việc, theo dõi, kiểm tra công việc</a:t>
            </a:r>
            <a:endParaRPr 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75" y="2982923"/>
            <a:ext cx="5825881" cy="159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3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6E9F-752A-4F36-8017-9AC3A6583789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46654"/>
            <a:ext cx="8229600" cy="85725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dirty="0"/>
              <a:t>CÁCH SỬ DỤNG</a:t>
            </a:r>
          </a:p>
        </p:txBody>
      </p:sp>
    </p:spTree>
    <p:extLst>
      <p:ext uri="{BB962C8B-B14F-4D97-AF65-F5344CB8AC3E}">
        <p14:creationId xmlns:p14="http://schemas.microsoft.com/office/powerpoint/2010/main" val="34800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17" b="39117"/>
          <a:stretch/>
        </p:blipFill>
        <p:spPr bwMode="auto">
          <a:xfrm>
            <a:off x="703599" y="1178344"/>
            <a:ext cx="956760" cy="1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84" y="1178344"/>
            <a:ext cx="1335504" cy="102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89" y="1191876"/>
            <a:ext cx="1561078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67" y="1191876"/>
            <a:ext cx="1779442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09" y="1177592"/>
            <a:ext cx="1974907" cy="102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9" y="3376527"/>
            <a:ext cx="1328237" cy="123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05" y="3376527"/>
            <a:ext cx="1610961" cy="123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67" y="3376528"/>
            <a:ext cx="1687192" cy="125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86" y="3376527"/>
            <a:ext cx="2049513" cy="123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247650"/>
            <a:ext cx="15174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nguồn</a:t>
            </a:r>
            <a:r>
              <a:rPr lang="en-US" sz="1100" dirty="0" smtClean="0"/>
              <a:t> </a:t>
            </a:r>
            <a:r>
              <a:rPr lang="en-US" sz="1100" dirty="0" err="1" smtClean="0"/>
              <a:t>nằm</a:t>
            </a:r>
            <a:r>
              <a:rPr lang="en-US" sz="1100" dirty="0" smtClean="0"/>
              <a:t> </a:t>
            </a:r>
            <a:r>
              <a:rPr lang="en-US" sz="1100" dirty="0" err="1" smtClean="0"/>
              <a:t>trên</a:t>
            </a:r>
            <a:r>
              <a:rPr lang="en-US" sz="1100" dirty="0" smtClean="0"/>
              <a:t> </a:t>
            </a:r>
            <a:r>
              <a:rPr lang="en-US" sz="1100" dirty="0" err="1" smtClean="0"/>
              <a:t>hệ</a:t>
            </a:r>
            <a:r>
              <a:rPr lang="en-US" sz="1100" dirty="0" smtClean="0"/>
              <a:t> 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NAS </a:t>
            </a:r>
            <a:r>
              <a:rPr lang="en-US" sz="1100" dirty="0" err="1" smtClean="0"/>
              <a:t>của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thư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ký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chịu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trách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nhiệm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cập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nhật</a:t>
            </a:r>
            <a:r>
              <a:rPr lang="en-US" sz="1100" b="1" dirty="0" smtClean="0">
                <a:solidFill>
                  <a:srgbClr val="FF0000"/>
                </a:solidFill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quản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lý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9325" y="247650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462588" y="257175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3666" y="257175"/>
            <a:ext cx="17794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tổng</a:t>
            </a:r>
            <a:r>
              <a:rPr lang="en-US" sz="1100" dirty="0" smtClean="0"/>
              <a:t> </a:t>
            </a:r>
            <a:r>
              <a:rPr lang="en-US" sz="1100" dirty="0" err="1" smtClean="0"/>
              <a:t>hợp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mục</a:t>
            </a:r>
            <a:r>
              <a:rPr lang="en-US" sz="1100" dirty="0" smtClean="0"/>
              <a:t> </a:t>
            </a:r>
            <a:r>
              <a:rPr lang="en-US" sz="1100" dirty="0" err="1" smtClean="0"/>
              <a:t>hồ</a:t>
            </a:r>
            <a:r>
              <a:rPr lang="en-US" sz="1100" dirty="0" smtClean="0"/>
              <a:t> </a:t>
            </a:r>
            <a:r>
              <a:rPr lang="en-US" sz="1100" dirty="0" err="1" smtClean="0"/>
              <a:t>sơ</a:t>
            </a:r>
            <a:r>
              <a:rPr lang="en-US" sz="1100" dirty="0" smtClean="0"/>
              <a:t> </a:t>
            </a:r>
            <a:r>
              <a:rPr lang="en-US" sz="1100" dirty="0" err="1" smtClean="0"/>
              <a:t>tài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. </a:t>
            </a:r>
            <a:r>
              <a:rPr lang="en-US" sz="1100" dirty="0" err="1" smtClean="0"/>
              <a:t>Hổ</a:t>
            </a:r>
            <a:r>
              <a:rPr lang="en-US" sz="1100" dirty="0" smtClean="0"/>
              <a:t> </a:t>
            </a:r>
            <a:r>
              <a:rPr lang="en-US" sz="1100" dirty="0" err="1" smtClean="0"/>
              <a:t>trợ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2 </a:t>
            </a:r>
            <a:r>
              <a:rPr lang="en-US" sz="1100" dirty="0" err="1" smtClean="0"/>
              <a:t>dạng</a:t>
            </a:r>
            <a:endParaRPr lang="en-US" sz="1100" dirty="0" smtClean="0"/>
          </a:p>
          <a:p>
            <a:r>
              <a:rPr lang="en-US" sz="1100" b="1" dirty="0" smtClean="0">
                <a:solidFill>
                  <a:srgbClr val="FF0000"/>
                </a:solidFill>
              </a:rPr>
              <a:t>1/ 7 </a:t>
            </a:r>
            <a:r>
              <a:rPr lang="en-US" sz="1100" b="1" dirty="0" err="1" smtClean="0">
                <a:solidFill>
                  <a:srgbClr val="FF0000"/>
                </a:solidFill>
              </a:rPr>
              <a:t>loại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hồ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sơ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b="1" dirty="0" smtClean="0">
                <a:solidFill>
                  <a:srgbClr val="053B8C"/>
                </a:solidFill>
              </a:rPr>
              <a:t>2/ 11 </a:t>
            </a:r>
            <a:r>
              <a:rPr lang="en-US" sz="1100" b="1" dirty="0" err="1" smtClean="0">
                <a:solidFill>
                  <a:srgbClr val="053B8C"/>
                </a:solidFill>
              </a:rPr>
              <a:t>phòng</a:t>
            </a:r>
            <a:r>
              <a:rPr lang="en-US" sz="1100" b="1" dirty="0" smtClean="0">
                <a:solidFill>
                  <a:srgbClr val="053B8C"/>
                </a:solidFill>
              </a:rPr>
              <a:t>/ban/</a:t>
            </a:r>
            <a:r>
              <a:rPr lang="en-US" sz="1100" b="1" dirty="0" err="1" smtClean="0">
                <a:solidFill>
                  <a:srgbClr val="053B8C"/>
                </a:solidFill>
              </a:rPr>
              <a:t>bộ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phận</a:t>
            </a:r>
            <a:endParaRPr lang="en-US" sz="1100" b="1" dirty="0">
              <a:solidFill>
                <a:srgbClr val="053B8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109" y="257175"/>
            <a:ext cx="1974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1/ 7 </a:t>
            </a:r>
            <a:r>
              <a:rPr lang="en-US" sz="1100" b="1" dirty="0" err="1" smtClean="0">
                <a:solidFill>
                  <a:srgbClr val="FF0000"/>
                </a:solidFill>
              </a:rPr>
              <a:t>loại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hồ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sơ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b="1" dirty="0" err="1" smtClean="0">
                <a:solidFill>
                  <a:srgbClr val="053B8C"/>
                </a:solidFill>
              </a:rPr>
              <a:t>Trong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mỗi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loại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hồ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sơ</a:t>
            </a:r>
            <a:r>
              <a:rPr lang="en-US" sz="1100" b="1" dirty="0" smtClean="0">
                <a:solidFill>
                  <a:srgbClr val="053B8C"/>
                </a:solidFill>
              </a:rPr>
              <a:t>, </a:t>
            </a:r>
            <a:r>
              <a:rPr lang="en-US" sz="1100" b="1" dirty="0" err="1" smtClean="0">
                <a:solidFill>
                  <a:srgbClr val="053B8C"/>
                </a:solidFill>
              </a:rPr>
              <a:t>sẽ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sắp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xếp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các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hồ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sơ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của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các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phòng</a:t>
            </a:r>
            <a:r>
              <a:rPr lang="en-US" sz="1100" b="1" dirty="0" smtClean="0">
                <a:solidFill>
                  <a:srgbClr val="053B8C"/>
                </a:solidFill>
              </a:rPr>
              <a:t> ban</a:t>
            </a:r>
            <a:endParaRPr lang="en-US" sz="1100" b="1" dirty="0">
              <a:solidFill>
                <a:srgbClr val="053B8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599" y="2566739"/>
            <a:ext cx="13282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Bước</a:t>
            </a:r>
            <a:r>
              <a:rPr lang="en-US" sz="1100" dirty="0" smtClean="0"/>
              <a:t> 1: </a:t>
            </a:r>
            <a:r>
              <a:rPr lang="en-US" sz="1100" dirty="0" err="1" smtClean="0"/>
              <a:t>Nhận</a:t>
            </a:r>
            <a:r>
              <a:rPr lang="en-US" sz="1100" dirty="0" smtClean="0"/>
              <a:t> </a:t>
            </a:r>
            <a:r>
              <a:rPr lang="en-US" sz="1100" dirty="0" err="1" smtClean="0"/>
              <a:t>nhiệm</a:t>
            </a:r>
            <a:r>
              <a:rPr lang="en-US" sz="1100" dirty="0" smtClean="0"/>
              <a:t> </a:t>
            </a:r>
            <a:r>
              <a:rPr lang="en-US" sz="1100" dirty="0" err="1" smtClean="0"/>
              <a:t>vụ</a:t>
            </a:r>
            <a:r>
              <a:rPr lang="en-US" sz="1100" dirty="0" smtClean="0"/>
              <a:t> </a:t>
            </a:r>
            <a:r>
              <a:rPr lang="en-US" sz="1100" dirty="0" err="1" smtClean="0"/>
              <a:t>từ</a:t>
            </a:r>
            <a:r>
              <a:rPr lang="en-US" sz="1100" dirty="0" smtClean="0"/>
              <a:t> </a:t>
            </a:r>
            <a:r>
              <a:rPr lang="en-US" sz="1100" dirty="0" err="1" smtClean="0"/>
              <a:t>cấp</a:t>
            </a:r>
            <a:r>
              <a:rPr lang="en-US" sz="1100" dirty="0" smtClean="0"/>
              <a:t> </a:t>
            </a:r>
            <a:r>
              <a:rPr lang="en-US" sz="1100" dirty="0" err="1" smtClean="0"/>
              <a:t>trên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019805" y="2566738"/>
            <a:ext cx="1515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Bước</a:t>
            </a:r>
            <a:r>
              <a:rPr lang="en-US" sz="1100" dirty="0" smtClean="0"/>
              <a:t> 2: </a:t>
            </a:r>
            <a:r>
              <a:rPr lang="en-US" sz="1100" dirty="0" err="1" smtClean="0"/>
              <a:t>Tìm</a:t>
            </a:r>
            <a:r>
              <a:rPr lang="en-US" sz="1100" dirty="0" smtClean="0"/>
              <a:t> </a:t>
            </a:r>
            <a:r>
              <a:rPr lang="en-US" sz="1100" dirty="0" err="1" smtClean="0"/>
              <a:t>nhiệm</a:t>
            </a:r>
            <a:r>
              <a:rPr lang="en-US" sz="1100" dirty="0" smtClean="0"/>
              <a:t> </a:t>
            </a:r>
            <a:r>
              <a:rPr lang="en-US" sz="1100" dirty="0" err="1" smtClean="0"/>
              <a:t>vụ</a:t>
            </a:r>
            <a:r>
              <a:rPr lang="en-US" sz="1100" dirty="0" smtClean="0"/>
              <a:t> </a:t>
            </a:r>
            <a:r>
              <a:rPr lang="en-US" sz="1100" dirty="0" err="1" smtClean="0"/>
              <a:t>trong</a:t>
            </a:r>
            <a:r>
              <a:rPr lang="en-US" sz="1100" dirty="0" smtClean="0"/>
              <a:t> </a:t>
            </a:r>
            <a:r>
              <a:rPr lang="en-US" sz="1100" b="1" dirty="0" err="1" smtClean="0"/>
              <a:t>bảng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mô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tả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công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việc</a:t>
            </a:r>
            <a:r>
              <a:rPr lang="en-US" sz="1100" b="1" dirty="0" smtClean="0"/>
              <a:t> (</a:t>
            </a:r>
            <a:r>
              <a:rPr lang="en-US" sz="1100" b="1" dirty="0" err="1" smtClean="0"/>
              <a:t>mục</a:t>
            </a:r>
            <a:r>
              <a:rPr lang="en-US" sz="1100" b="1" dirty="0" smtClean="0"/>
              <a:t> 3)</a:t>
            </a:r>
            <a:r>
              <a:rPr lang="en-US" sz="1100" dirty="0" smtClean="0"/>
              <a:t>, </a:t>
            </a:r>
            <a:r>
              <a:rPr lang="en-US" sz="1100" dirty="0" err="1" smtClean="0"/>
              <a:t>rồi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</a:t>
            </a:r>
            <a:r>
              <a:rPr lang="en-US" sz="1100" dirty="0" err="1" smtClean="0"/>
              <a:t>hồ</a:t>
            </a:r>
            <a:r>
              <a:rPr lang="en-US" sz="1100" dirty="0" smtClean="0"/>
              <a:t> </a:t>
            </a:r>
            <a:r>
              <a:rPr lang="en-US" sz="1100" dirty="0" err="1" smtClean="0"/>
              <a:t>sơ</a:t>
            </a:r>
            <a:r>
              <a:rPr lang="en-US" sz="1100" dirty="0" smtClean="0"/>
              <a:t>  </a:t>
            </a:r>
            <a:r>
              <a:rPr lang="en-US" sz="1100" dirty="0" err="1" smtClean="0"/>
              <a:t>đầu</a:t>
            </a:r>
            <a:r>
              <a:rPr lang="en-US" sz="1100" dirty="0" smtClean="0"/>
              <a:t> </a:t>
            </a:r>
            <a:r>
              <a:rPr lang="en-US" sz="1100" dirty="0" err="1" smtClean="0"/>
              <a:t>ra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535516" y="2566739"/>
            <a:ext cx="2946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Bước</a:t>
            </a:r>
            <a:r>
              <a:rPr lang="en-US" sz="1100" dirty="0" smtClean="0"/>
              <a:t> 3a: </a:t>
            </a:r>
            <a:r>
              <a:rPr lang="en-US" sz="1100" dirty="0" err="1" smtClean="0"/>
              <a:t>nhận</a:t>
            </a:r>
            <a:r>
              <a:rPr lang="en-US" sz="1100" dirty="0" smtClean="0"/>
              <a:t> </a:t>
            </a:r>
            <a:r>
              <a:rPr lang="en-US" sz="1100" dirty="0" err="1" smtClean="0"/>
              <a:t>xét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việc</a:t>
            </a:r>
            <a:r>
              <a:rPr lang="en-US" sz="1100" dirty="0" smtClean="0"/>
              <a:t> </a:t>
            </a:r>
            <a:r>
              <a:rPr lang="en-US" sz="1100" dirty="0" err="1" smtClean="0"/>
              <a:t>có</a:t>
            </a:r>
            <a:r>
              <a:rPr lang="en-US" sz="1100" dirty="0" smtClean="0"/>
              <a:t> </a:t>
            </a:r>
            <a:r>
              <a:rPr lang="en-US" sz="1100" dirty="0" err="1" smtClean="0"/>
              <a:t>cần</a:t>
            </a:r>
            <a:r>
              <a:rPr lang="en-US" sz="1100" dirty="0" smtClean="0"/>
              <a:t> </a:t>
            </a:r>
            <a:r>
              <a:rPr lang="en-US" sz="1100" dirty="0" err="1" smtClean="0"/>
              <a:t>tương</a:t>
            </a:r>
            <a:r>
              <a:rPr lang="en-US" sz="1100" dirty="0" smtClean="0"/>
              <a:t> </a:t>
            </a:r>
            <a:r>
              <a:rPr lang="en-US" sz="1100" dirty="0" err="1" smtClean="0"/>
              <a:t>tác</a:t>
            </a:r>
            <a:r>
              <a:rPr lang="en-US" sz="1100" dirty="0" smtClean="0"/>
              <a:t>, hay </a:t>
            </a:r>
            <a:r>
              <a:rPr lang="en-US" sz="1100" dirty="0" err="1" smtClean="0"/>
              <a:t>bị</a:t>
            </a:r>
            <a:r>
              <a:rPr lang="en-US" sz="1100" dirty="0" smtClean="0"/>
              <a:t> </a:t>
            </a:r>
            <a:r>
              <a:rPr lang="en-US" sz="1100" dirty="0" err="1" smtClean="0"/>
              <a:t>phòng</a:t>
            </a:r>
            <a:r>
              <a:rPr lang="en-US" sz="1100" dirty="0" smtClean="0"/>
              <a:t> ban </a:t>
            </a:r>
            <a:r>
              <a:rPr lang="en-US" sz="1100" dirty="0" err="1" smtClean="0"/>
              <a:t>kiểm</a:t>
            </a:r>
            <a:r>
              <a:rPr lang="en-US" sz="1100" dirty="0" smtClean="0"/>
              <a:t> </a:t>
            </a:r>
            <a:r>
              <a:rPr lang="en-US" sz="1100" dirty="0" err="1" smtClean="0"/>
              <a:t>soát</a:t>
            </a:r>
            <a:r>
              <a:rPr lang="en-US" sz="1100" dirty="0" smtClean="0"/>
              <a:t> hay </a:t>
            </a:r>
            <a:r>
              <a:rPr lang="en-US" sz="1100" dirty="0" err="1" smtClean="0"/>
              <a:t>không</a:t>
            </a:r>
            <a:r>
              <a:rPr lang="en-US" sz="1100" dirty="0" smtClean="0"/>
              <a:t> </a:t>
            </a:r>
            <a:r>
              <a:rPr lang="en-US" sz="1100" dirty="0" err="1" smtClean="0"/>
              <a:t>xác</a:t>
            </a:r>
            <a:r>
              <a:rPr lang="en-US" sz="1100" dirty="0" smtClean="0"/>
              <a:t> </a:t>
            </a:r>
            <a:r>
              <a:rPr lang="en-US" sz="1100" dirty="0" err="1" smtClean="0"/>
              <a:t>định</a:t>
            </a:r>
            <a:r>
              <a:rPr lang="en-US" sz="1100" dirty="0" smtClean="0"/>
              <a:t> form </a:t>
            </a:r>
            <a:r>
              <a:rPr lang="en-US" sz="1100" dirty="0" err="1" smtClean="0"/>
              <a:t>nằm</a:t>
            </a:r>
            <a:r>
              <a:rPr lang="en-US" sz="1100" dirty="0" smtClean="0"/>
              <a:t> </a:t>
            </a:r>
            <a:r>
              <a:rPr lang="en-US" sz="1100" dirty="0" err="1" smtClean="0"/>
              <a:t>trong</a:t>
            </a:r>
            <a:r>
              <a:rPr lang="en-US" sz="1100" dirty="0" smtClean="0"/>
              <a:t> </a:t>
            </a:r>
            <a:r>
              <a:rPr lang="en-US" sz="1100" b="1" dirty="0" err="1" smtClean="0"/>
              <a:t>biểu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mẫu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độc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lập</a:t>
            </a:r>
            <a:r>
              <a:rPr lang="en-US" sz="1100" b="1" dirty="0" smtClean="0"/>
              <a:t> (</a:t>
            </a:r>
            <a:r>
              <a:rPr lang="en-US" sz="1100" b="1" dirty="0" err="1" smtClean="0"/>
              <a:t>mục</a:t>
            </a:r>
            <a:r>
              <a:rPr lang="en-US" sz="1100" b="1" dirty="0" smtClean="0"/>
              <a:t> 7)</a:t>
            </a:r>
            <a:r>
              <a:rPr lang="en-US" sz="1100" dirty="0" smtClean="0"/>
              <a:t> hay </a:t>
            </a:r>
            <a:r>
              <a:rPr lang="en-US" sz="1100" dirty="0" err="1" smtClean="0"/>
              <a:t>là</a:t>
            </a:r>
            <a:r>
              <a:rPr lang="en-US" sz="1100" dirty="0" smtClean="0"/>
              <a:t> </a:t>
            </a:r>
            <a:r>
              <a:rPr lang="en-US" sz="1100" dirty="0" err="1" smtClean="0"/>
              <a:t>biểu</a:t>
            </a:r>
            <a:r>
              <a:rPr lang="en-US" sz="1100" dirty="0" smtClean="0"/>
              <a:t> </a:t>
            </a:r>
            <a:r>
              <a:rPr lang="en-US" sz="1100" dirty="0" err="1" smtClean="0"/>
              <a:t>mẫu</a:t>
            </a:r>
            <a:r>
              <a:rPr lang="en-US" sz="1100" dirty="0" smtClean="0"/>
              <a:t> </a:t>
            </a:r>
            <a:r>
              <a:rPr lang="en-US" sz="1100" dirty="0" err="1" smtClean="0"/>
              <a:t>đính</a:t>
            </a:r>
            <a:r>
              <a:rPr lang="en-US" sz="1100" dirty="0" smtClean="0"/>
              <a:t> </a:t>
            </a:r>
            <a:r>
              <a:rPr lang="en-US" sz="1100" dirty="0" err="1" smtClean="0"/>
              <a:t>đi</a:t>
            </a:r>
            <a:r>
              <a:rPr lang="en-US" sz="1100" dirty="0" smtClean="0"/>
              <a:t> </a:t>
            </a:r>
            <a:r>
              <a:rPr lang="en-US" sz="1100" dirty="0" err="1" smtClean="0"/>
              <a:t>kèm</a:t>
            </a:r>
            <a:r>
              <a:rPr lang="en-US" sz="1100" dirty="0" smtClean="0"/>
              <a:t> </a:t>
            </a:r>
            <a:r>
              <a:rPr lang="en-US" sz="1100" dirty="0" err="1" smtClean="0"/>
              <a:t>với</a:t>
            </a:r>
            <a:r>
              <a:rPr lang="en-US" sz="1100" dirty="0" smtClean="0"/>
              <a:t> </a:t>
            </a:r>
            <a:r>
              <a:rPr lang="en-US" sz="1100" dirty="0" err="1" smtClean="0"/>
              <a:t>quy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481585" y="2566739"/>
            <a:ext cx="2348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Bước</a:t>
            </a:r>
            <a:r>
              <a:rPr lang="en-US" sz="1100" dirty="0" smtClean="0"/>
              <a:t> 4a: </a:t>
            </a:r>
            <a:r>
              <a:rPr lang="en-US" sz="1100" dirty="0" err="1" smtClean="0"/>
              <a:t>nếu</a:t>
            </a:r>
            <a:r>
              <a:rPr lang="en-US" sz="1100" dirty="0" smtClean="0"/>
              <a:t> </a:t>
            </a:r>
            <a:r>
              <a:rPr lang="en-US" sz="1100" dirty="0" err="1" smtClean="0"/>
              <a:t>là</a:t>
            </a:r>
            <a:r>
              <a:rPr lang="en-US" sz="1100" dirty="0" smtClean="0"/>
              <a:t> </a:t>
            </a:r>
            <a:r>
              <a:rPr lang="en-US" sz="1100" dirty="0" err="1" smtClean="0"/>
              <a:t>biểu</a:t>
            </a:r>
            <a:r>
              <a:rPr lang="en-US" sz="1100" dirty="0" smtClean="0"/>
              <a:t> </a:t>
            </a:r>
            <a:r>
              <a:rPr lang="en-US" sz="1100" dirty="0" err="1" smtClean="0"/>
              <a:t>mẫu</a:t>
            </a:r>
            <a:r>
              <a:rPr lang="en-US" sz="1100" dirty="0" smtClean="0"/>
              <a:t> </a:t>
            </a:r>
            <a:r>
              <a:rPr lang="en-US" sz="1100" dirty="0" err="1" smtClean="0"/>
              <a:t>độc</a:t>
            </a:r>
            <a:r>
              <a:rPr lang="en-US" sz="1100" dirty="0" smtClean="0"/>
              <a:t> </a:t>
            </a:r>
            <a:r>
              <a:rPr lang="en-US" sz="1100" dirty="0" err="1" smtClean="0"/>
              <a:t>lập</a:t>
            </a:r>
            <a:r>
              <a:rPr lang="en-US" sz="1100" dirty="0" smtClean="0"/>
              <a:t> </a:t>
            </a:r>
            <a:r>
              <a:rPr lang="en-US" sz="1100" dirty="0" err="1" smtClean="0"/>
              <a:t>thì</a:t>
            </a:r>
            <a:r>
              <a:rPr lang="en-US" sz="1100" dirty="0" smtClean="0"/>
              <a:t> </a:t>
            </a:r>
            <a:r>
              <a:rPr lang="en-US" sz="1100" dirty="0" err="1" smtClean="0"/>
              <a:t>vào</a:t>
            </a:r>
            <a:r>
              <a:rPr lang="en-US" sz="1100" dirty="0" smtClean="0"/>
              <a:t> </a:t>
            </a:r>
            <a:r>
              <a:rPr lang="en-US" sz="1100" dirty="0" err="1" smtClean="0"/>
              <a:t>mục</a:t>
            </a:r>
            <a:r>
              <a:rPr lang="en-US" sz="1100" dirty="0" smtClean="0"/>
              <a:t> </a:t>
            </a:r>
            <a:r>
              <a:rPr lang="en-US" sz="1100" dirty="0" err="1" smtClean="0"/>
              <a:t>số</a:t>
            </a:r>
            <a:r>
              <a:rPr lang="en-US" sz="1100" dirty="0" smtClean="0"/>
              <a:t> 7, </a:t>
            </a:r>
            <a:r>
              <a:rPr lang="en-US" sz="1100" dirty="0" err="1" smtClean="0"/>
              <a:t>tìm</a:t>
            </a:r>
            <a:r>
              <a:rPr lang="en-US" sz="1100" dirty="0" smtClean="0"/>
              <a:t> </a:t>
            </a:r>
            <a:r>
              <a:rPr lang="en-US" sz="1100" dirty="0" err="1" smtClean="0"/>
              <a:t>phòng</a:t>
            </a:r>
            <a:r>
              <a:rPr lang="en-US" sz="1100" dirty="0" smtClean="0"/>
              <a:t> ban/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trường</a:t>
            </a:r>
            <a:r>
              <a:rPr lang="en-US" sz="1100" dirty="0" smtClean="0"/>
              <a:t> </a:t>
            </a:r>
            <a:r>
              <a:rPr lang="en-US" sz="1100" dirty="0" err="1" smtClean="0"/>
              <a:t>liên</a:t>
            </a:r>
            <a:r>
              <a:rPr lang="en-US" sz="1100" dirty="0" smtClean="0"/>
              <a:t> </a:t>
            </a:r>
            <a:r>
              <a:rPr lang="en-US" sz="1100" dirty="0" err="1" smtClean="0"/>
              <a:t>quan</a:t>
            </a:r>
            <a:r>
              <a:rPr lang="en-US" sz="1100" dirty="0" smtClean="0"/>
              <a:t>, </a:t>
            </a:r>
            <a:r>
              <a:rPr lang="en-US" sz="1100" dirty="0" err="1" smtClean="0"/>
              <a:t>tìm</a:t>
            </a:r>
            <a:r>
              <a:rPr lang="en-US" sz="1100" dirty="0" smtClean="0"/>
              <a:t> </a:t>
            </a:r>
            <a:r>
              <a:rPr lang="en-US" sz="1100" dirty="0" err="1" smtClean="0"/>
              <a:t>tiếp</a:t>
            </a:r>
            <a:r>
              <a:rPr lang="en-US" sz="1100" dirty="0" smtClean="0"/>
              <a:t> </a:t>
            </a:r>
            <a:r>
              <a:rPr lang="en-US" sz="1100" dirty="0" err="1" smtClean="0"/>
              <a:t>chức</a:t>
            </a:r>
            <a:r>
              <a:rPr lang="en-US" sz="1100" dirty="0" smtClean="0"/>
              <a:t> </a:t>
            </a:r>
            <a:r>
              <a:rPr lang="en-US" sz="1100" dirty="0" err="1" smtClean="0"/>
              <a:t>năng</a:t>
            </a:r>
            <a:r>
              <a:rPr lang="en-US" sz="1100" dirty="0" smtClean="0"/>
              <a:t> </a:t>
            </a:r>
            <a:r>
              <a:rPr lang="en-US" sz="1100" dirty="0" err="1" smtClean="0"/>
              <a:t>nhiệm</a:t>
            </a:r>
            <a:r>
              <a:rPr lang="en-US" sz="1100" dirty="0" smtClean="0"/>
              <a:t> </a:t>
            </a:r>
            <a:r>
              <a:rPr lang="en-US" sz="1100" dirty="0" err="1" smtClean="0"/>
              <a:t>vụ</a:t>
            </a:r>
            <a:r>
              <a:rPr lang="en-US" sz="1100" dirty="0" smtClean="0"/>
              <a:t>, </a:t>
            </a:r>
            <a:r>
              <a:rPr lang="en-US" sz="1100" dirty="0" err="1" smtClean="0"/>
              <a:t>rồi</a:t>
            </a:r>
            <a:r>
              <a:rPr lang="en-US" sz="1100" dirty="0" smtClean="0"/>
              <a:t> </a:t>
            </a:r>
            <a:r>
              <a:rPr lang="en-US" sz="1100" dirty="0" err="1" smtClean="0"/>
              <a:t>lấy</a:t>
            </a:r>
            <a:r>
              <a:rPr lang="en-US" sz="1100" dirty="0" smtClean="0"/>
              <a:t> file </a:t>
            </a:r>
            <a:r>
              <a:rPr lang="en-US" sz="1100" dirty="0" err="1" smtClean="0"/>
              <a:t>cần</a:t>
            </a:r>
            <a:r>
              <a:rPr lang="en-US" sz="1100" dirty="0" smtClean="0"/>
              <a:t> </a:t>
            </a:r>
            <a:r>
              <a:rPr lang="en-US" sz="1100" dirty="0" err="1" smtClean="0"/>
              <a:t>sử</a:t>
            </a:r>
            <a:r>
              <a:rPr lang="en-US" sz="1100" dirty="0" smtClean="0"/>
              <a:t> </a:t>
            </a:r>
            <a:r>
              <a:rPr lang="en-US" sz="1100" dirty="0" err="1" smtClean="0"/>
              <a:t>dụng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51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0163"/>
            <a:ext cx="1874497" cy="129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04"/>
          <a:stretch/>
        </p:blipFill>
        <p:spPr bwMode="auto">
          <a:xfrm>
            <a:off x="2922247" y="1490163"/>
            <a:ext cx="2126003" cy="129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" r="16438" b="-582"/>
          <a:stretch/>
        </p:blipFill>
        <p:spPr bwMode="auto">
          <a:xfrm>
            <a:off x="5226403" y="1490163"/>
            <a:ext cx="1822098" cy="129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02"/>
          <a:stretch/>
        </p:blipFill>
        <p:spPr bwMode="auto">
          <a:xfrm>
            <a:off x="7159291" y="1496931"/>
            <a:ext cx="1737059" cy="128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6" y="3523247"/>
            <a:ext cx="1628601" cy="112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22" y="3523247"/>
            <a:ext cx="1410642" cy="112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73129" y="442664"/>
            <a:ext cx="21747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Bước</a:t>
            </a:r>
            <a:r>
              <a:rPr lang="en-US" sz="1100" dirty="0" smtClean="0"/>
              <a:t> 3b: </a:t>
            </a:r>
            <a:r>
              <a:rPr lang="en-US" sz="1100" dirty="0" err="1" smtClean="0"/>
              <a:t>nhận</a:t>
            </a:r>
            <a:r>
              <a:rPr lang="en-US" sz="1100" dirty="0" smtClean="0"/>
              <a:t> </a:t>
            </a:r>
            <a:r>
              <a:rPr lang="en-US" sz="1100" dirty="0" err="1" smtClean="0"/>
              <a:t>xét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việc</a:t>
            </a:r>
            <a:r>
              <a:rPr lang="en-US" sz="1100" dirty="0" smtClean="0"/>
              <a:t> </a:t>
            </a:r>
            <a:r>
              <a:rPr lang="en-US" sz="1100" dirty="0" err="1" smtClean="0"/>
              <a:t>có</a:t>
            </a:r>
            <a:r>
              <a:rPr lang="en-US" sz="1100" dirty="0" smtClean="0"/>
              <a:t> </a:t>
            </a:r>
            <a:r>
              <a:rPr lang="en-US" sz="1100" dirty="0" err="1" smtClean="0"/>
              <a:t>cần</a:t>
            </a:r>
            <a:r>
              <a:rPr lang="en-US" sz="1100" dirty="0" smtClean="0"/>
              <a:t> </a:t>
            </a:r>
            <a:r>
              <a:rPr lang="en-US" sz="1100" dirty="0" err="1" smtClean="0"/>
              <a:t>tương</a:t>
            </a:r>
            <a:r>
              <a:rPr lang="en-US" sz="1100" dirty="0" smtClean="0"/>
              <a:t> </a:t>
            </a:r>
            <a:r>
              <a:rPr lang="en-US" sz="1100" dirty="0" err="1" smtClean="0"/>
              <a:t>tác</a:t>
            </a:r>
            <a:r>
              <a:rPr lang="en-US" sz="1100" dirty="0" smtClean="0"/>
              <a:t>, hay </a:t>
            </a:r>
            <a:r>
              <a:rPr lang="en-US" sz="1100" dirty="0" err="1" smtClean="0"/>
              <a:t>bị</a:t>
            </a:r>
            <a:r>
              <a:rPr lang="en-US" sz="1100" dirty="0" smtClean="0"/>
              <a:t> </a:t>
            </a:r>
            <a:r>
              <a:rPr lang="en-US" sz="1100" dirty="0" err="1" smtClean="0"/>
              <a:t>phòng</a:t>
            </a:r>
            <a:r>
              <a:rPr lang="en-US" sz="1100" dirty="0" smtClean="0"/>
              <a:t> ban </a:t>
            </a:r>
            <a:r>
              <a:rPr lang="en-US" sz="1100" dirty="0" err="1" smtClean="0"/>
              <a:t>kiểm</a:t>
            </a:r>
            <a:r>
              <a:rPr lang="en-US" sz="1100" dirty="0" smtClean="0"/>
              <a:t> </a:t>
            </a:r>
            <a:r>
              <a:rPr lang="en-US" sz="1100" dirty="0" err="1" smtClean="0"/>
              <a:t>soát</a:t>
            </a:r>
            <a:r>
              <a:rPr lang="en-US" sz="1100" dirty="0" smtClean="0"/>
              <a:t> hay </a:t>
            </a:r>
            <a:r>
              <a:rPr lang="en-US" sz="1100" dirty="0" err="1" smtClean="0"/>
              <a:t>không</a:t>
            </a:r>
            <a:r>
              <a:rPr lang="en-US" sz="1100" dirty="0" smtClean="0"/>
              <a:t> </a:t>
            </a:r>
            <a:r>
              <a:rPr lang="en-US" sz="1100" dirty="0" err="1" smtClean="0"/>
              <a:t>xác</a:t>
            </a:r>
            <a:r>
              <a:rPr lang="en-US" sz="1100" dirty="0" smtClean="0"/>
              <a:t> </a:t>
            </a:r>
            <a:r>
              <a:rPr lang="en-US" sz="1100" dirty="0" err="1" smtClean="0"/>
              <a:t>định</a:t>
            </a:r>
            <a:r>
              <a:rPr lang="en-US" sz="1100" dirty="0" smtClean="0"/>
              <a:t> form </a:t>
            </a:r>
            <a:r>
              <a:rPr lang="en-US" sz="1100" dirty="0" err="1" smtClean="0"/>
              <a:t>nằm</a:t>
            </a:r>
            <a:r>
              <a:rPr lang="en-US" sz="1100" dirty="0" smtClean="0"/>
              <a:t> </a:t>
            </a:r>
            <a:r>
              <a:rPr lang="en-US" sz="1100" dirty="0" err="1" smtClean="0"/>
              <a:t>trong</a:t>
            </a:r>
            <a:r>
              <a:rPr lang="en-US" sz="1100" dirty="0" smtClean="0"/>
              <a:t> </a:t>
            </a:r>
            <a:r>
              <a:rPr lang="en-US" sz="1100" dirty="0" err="1" smtClean="0"/>
              <a:t>biểu</a:t>
            </a:r>
            <a:r>
              <a:rPr lang="en-US" sz="1100" dirty="0" smtClean="0"/>
              <a:t> </a:t>
            </a:r>
            <a:r>
              <a:rPr lang="en-US" sz="1100" dirty="0" err="1" smtClean="0"/>
              <a:t>mẫu</a:t>
            </a:r>
            <a:r>
              <a:rPr lang="en-US" sz="1100" dirty="0" smtClean="0"/>
              <a:t> </a:t>
            </a:r>
            <a:r>
              <a:rPr lang="en-US" sz="1100" dirty="0" err="1" smtClean="0"/>
              <a:t>độc</a:t>
            </a:r>
            <a:r>
              <a:rPr lang="en-US" sz="1100" dirty="0" smtClean="0"/>
              <a:t> </a:t>
            </a:r>
            <a:r>
              <a:rPr lang="en-US" sz="1100" dirty="0" err="1" smtClean="0"/>
              <a:t>lập</a:t>
            </a:r>
            <a:r>
              <a:rPr lang="en-US" sz="1100" dirty="0" smtClean="0"/>
              <a:t> (</a:t>
            </a:r>
            <a:r>
              <a:rPr lang="en-US" sz="1100" dirty="0" err="1" smtClean="0"/>
              <a:t>mục</a:t>
            </a:r>
            <a:r>
              <a:rPr lang="en-US" sz="1100" dirty="0" smtClean="0"/>
              <a:t> 7) hay </a:t>
            </a:r>
            <a:r>
              <a:rPr lang="en-US" sz="1100" dirty="0" err="1" smtClean="0"/>
              <a:t>là</a:t>
            </a:r>
            <a:r>
              <a:rPr lang="en-US" sz="1100" dirty="0" smtClean="0"/>
              <a:t> </a:t>
            </a:r>
            <a:r>
              <a:rPr lang="en-US" sz="1100" dirty="0" err="1" smtClean="0"/>
              <a:t>biểu</a:t>
            </a:r>
            <a:r>
              <a:rPr lang="en-US" sz="1100" dirty="0" smtClean="0"/>
              <a:t> </a:t>
            </a:r>
            <a:r>
              <a:rPr lang="en-US" sz="1100" dirty="0" err="1" smtClean="0"/>
              <a:t>mẫu</a:t>
            </a:r>
            <a:r>
              <a:rPr lang="en-US" sz="1100" dirty="0" smtClean="0"/>
              <a:t> </a:t>
            </a:r>
            <a:r>
              <a:rPr lang="en-US" sz="1100" dirty="0" err="1" smtClean="0"/>
              <a:t>đính</a:t>
            </a:r>
            <a:r>
              <a:rPr lang="en-US" sz="1100" dirty="0" smtClean="0"/>
              <a:t> </a:t>
            </a:r>
            <a:r>
              <a:rPr lang="en-US" sz="1100" dirty="0" err="1" smtClean="0"/>
              <a:t>đi</a:t>
            </a:r>
            <a:r>
              <a:rPr lang="en-US" sz="1100" dirty="0" smtClean="0"/>
              <a:t> </a:t>
            </a:r>
            <a:r>
              <a:rPr lang="en-US" sz="1100" dirty="0" err="1" smtClean="0"/>
              <a:t>kèm</a:t>
            </a:r>
            <a:r>
              <a:rPr lang="en-US" sz="1100" dirty="0" smtClean="0"/>
              <a:t> </a:t>
            </a:r>
            <a:r>
              <a:rPr lang="en-US" sz="1100" dirty="0" err="1" smtClean="0"/>
              <a:t>với</a:t>
            </a:r>
            <a:r>
              <a:rPr lang="en-US" sz="1100" dirty="0" smtClean="0"/>
              <a:t> </a:t>
            </a:r>
            <a:r>
              <a:rPr lang="en-US" sz="1100" dirty="0" err="1" smtClean="0"/>
              <a:t>quy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895349" y="442664"/>
            <a:ext cx="2038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Bước</a:t>
            </a:r>
            <a:r>
              <a:rPr lang="en-US" sz="1100" dirty="0" smtClean="0"/>
              <a:t> 4b: </a:t>
            </a:r>
            <a:r>
              <a:rPr lang="en-US" sz="1100" dirty="0" err="1" smtClean="0"/>
              <a:t>nếu</a:t>
            </a:r>
            <a:r>
              <a:rPr lang="en-US" sz="1100" dirty="0" smtClean="0"/>
              <a:t> </a:t>
            </a:r>
            <a:r>
              <a:rPr lang="en-US" sz="1100" dirty="0" err="1" smtClean="0"/>
              <a:t>là</a:t>
            </a:r>
            <a:r>
              <a:rPr lang="en-US" sz="1100" dirty="0" smtClean="0"/>
              <a:t> </a:t>
            </a:r>
            <a:r>
              <a:rPr lang="en-US" sz="1100" dirty="0" err="1" smtClean="0"/>
              <a:t>biểu</a:t>
            </a:r>
            <a:r>
              <a:rPr lang="en-US" sz="1100" dirty="0" smtClean="0"/>
              <a:t> </a:t>
            </a:r>
            <a:r>
              <a:rPr lang="en-US" sz="1100" dirty="0" err="1" smtClean="0"/>
              <a:t>mẫu</a:t>
            </a:r>
            <a:r>
              <a:rPr lang="en-US" sz="1100" dirty="0" smtClean="0"/>
              <a:t> </a:t>
            </a:r>
            <a:r>
              <a:rPr lang="en-US" sz="1100" dirty="0" err="1" smtClean="0"/>
              <a:t>đi</a:t>
            </a:r>
            <a:r>
              <a:rPr lang="en-US" sz="1100" dirty="0" smtClean="0"/>
              <a:t> </a:t>
            </a:r>
            <a:r>
              <a:rPr lang="en-US" sz="1100" dirty="0" err="1" smtClean="0"/>
              <a:t>kèm</a:t>
            </a:r>
            <a:r>
              <a:rPr lang="en-US" sz="1100" dirty="0" smtClean="0"/>
              <a:t> </a:t>
            </a:r>
            <a:r>
              <a:rPr lang="en-US" sz="1100" dirty="0" err="1" smtClean="0"/>
              <a:t>theo</a:t>
            </a:r>
            <a:r>
              <a:rPr lang="en-US" sz="1100" dirty="0" smtClean="0"/>
              <a:t> </a:t>
            </a:r>
            <a:r>
              <a:rPr lang="en-US" sz="1100" dirty="0" err="1" smtClean="0"/>
              <a:t>quy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</a:t>
            </a:r>
            <a:r>
              <a:rPr lang="en-US" sz="1100" dirty="0" err="1" smtClean="0"/>
              <a:t>thì</a:t>
            </a:r>
            <a:r>
              <a:rPr lang="en-US" sz="1100" dirty="0" smtClean="0"/>
              <a:t> </a:t>
            </a:r>
            <a:r>
              <a:rPr lang="en-US" sz="1100" dirty="0" err="1" smtClean="0"/>
              <a:t>vào</a:t>
            </a:r>
            <a:r>
              <a:rPr lang="en-US" sz="1100" dirty="0" smtClean="0"/>
              <a:t> </a:t>
            </a:r>
            <a:r>
              <a:rPr lang="en-US" sz="1100" dirty="0" err="1" smtClean="0"/>
              <a:t>mục</a:t>
            </a:r>
            <a:r>
              <a:rPr lang="en-US" sz="1100" dirty="0" smtClean="0"/>
              <a:t> </a:t>
            </a:r>
            <a:r>
              <a:rPr lang="en-US" sz="1100" dirty="0" err="1" smtClean="0"/>
              <a:t>số</a:t>
            </a:r>
            <a:r>
              <a:rPr lang="en-US" sz="1100" dirty="0" smtClean="0"/>
              <a:t> 4, </a:t>
            </a:r>
            <a:r>
              <a:rPr lang="en-US" sz="1100" dirty="0" err="1" smtClean="0"/>
              <a:t>tìm</a:t>
            </a:r>
            <a:r>
              <a:rPr lang="en-US" sz="1100" dirty="0" smtClean="0"/>
              <a:t> </a:t>
            </a:r>
            <a:r>
              <a:rPr lang="en-US" sz="1100" dirty="0" err="1" smtClean="0"/>
              <a:t>phòng</a:t>
            </a:r>
            <a:r>
              <a:rPr lang="en-US" sz="1100" dirty="0" smtClean="0"/>
              <a:t> ban/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trường</a:t>
            </a:r>
            <a:r>
              <a:rPr lang="en-US" sz="1100" dirty="0" smtClean="0"/>
              <a:t> </a:t>
            </a:r>
            <a:r>
              <a:rPr lang="en-US" sz="1100" dirty="0" err="1" smtClean="0"/>
              <a:t>liên</a:t>
            </a:r>
            <a:r>
              <a:rPr lang="en-US" sz="1100" dirty="0" smtClean="0"/>
              <a:t> </a:t>
            </a:r>
            <a:r>
              <a:rPr lang="en-US" sz="1100" dirty="0" err="1" smtClean="0"/>
              <a:t>quan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267324" y="442663"/>
            <a:ext cx="1781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Bước</a:t>
            </a:r>
            <a:r>
              <a:rPr lang="en-US" sz="1100" dirty="0" smtClean="0"/>
              <a:t> 5b: </a:t>
            </a:r>
            <a:r>
              <a:rPr lang="en-US" sz="1100" dirty="0" err="1" smtClean="0"/>
              <a:t>tìm</a:t>
            </a:r>
            <a:r>
              <a:rPr lang="en-US" sz="1100" dirty="0" smtClean="0"/>
              <a:t> </a:t>
            </a:r>
            <a:r>
              <a:rPr lang="en-US" sz="1100" dirty="0" err="1" smtClean="0"/>
              <a:t>tiếp</a:t>
            </a:r>
            <a:r>
              <a:rPr lang="en-US" sz="1100" dirty="0" smtClean="0"/>
              <a:t> </a:t>
            </a:r>
            <a:r>
              <a:rPr lang="en-US" sz="1100" dirty="0" err="1" smtClean="0"/>
              <a:t>quy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</a:t>
            </a:r>
            <a:r>
              <a:rPr lang="en-US" sz="1100" dirty="0" err="1" smtClean="0"/>
              <a:t>phù</a:t>
            </a:r>
            <a:r>
              <a:rPr lang="en-US" sz="1100" dirty="0" smtClean="0"/>
              <a:t> </a:t>
            </a:r>
            <a:r>
              <a:rPr lang="en-US" sz="1100" dirty="0" err="1" smtClean="0"/>
              <a:t>hợp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7159291" y="456702"/>
            <a:ext cx="1737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Bước</a:t>
            </a:r>
            <a:r>
              <a:rPr lang="en-US" sz="1100" dirty="0" smtClean="0"/>
              <a:t> 6b: </a:t>
            </a:r>
            <a:r>
              <a:rPr lang="en-US" sz="1100" dirty="0" err="1" smtClean="0"/>
              <a:t>lấp</a:t>
            </a:r>
            <a:r>
              <a:rPr lang="en-US" sz="1100" dirty="0" smtClean="0"/>
              <a:t> </a:t>
            </a:r>
            <a:r>
              <a:rPr lang="en-US" sz="1100" dirty="0" err="1" smtClean="0"/>
              <a:t>biểu</a:t>
            </a:r>
            <a:r>
              <a:rPr lang="en-US" sz="1100" dirty="0" smtClean="0"/>
              <a:t> </a:t>
            </a:r>
            <a:r>
              <a:rPr lang="en-US" sz="1100" dirty="0" err="1" smtClean="0"/>
              <a:t>mẫu</a:t>
            </a:r>
            <a:r>
              <a:rPr lang="en-US" sz="1100" dirty="0" smtClean="0"/>
              <a:t> </a:t>
            </a:r>
            <a:r>
              <a:rPr lang="en-US" sz="1100" dirty="0" err="1" smtClean="0"/>
              <a:t>trong</a:t>
            </a:r>
            <a:r>
              <a:rPr lang="en-US" sz="1100" dirty="0" smtClean="0"/>
              <a:t> </a:t>
            </a:r>
            <a:r>
              <a:rPr lang="en-US" sz="1100" dirty="0" err="1" smtClean="0"/>
              <a:t>quy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 </a:t>
            </a:r>
            <a:r>
              <a:rPr lang="en-US" sz="1100" dirty="0" err="1" smtClean="0"/>
              <a:t>để</a:t>
            </a:r>
            <a:r>
              <a:rPr lang="en-US" sz="1100" dirty="0" smtClean="0"/>
              <a:t> </a:t>
            </a:r>
            <a:r>
              <a:rPr lang="en-US" sz="1100" dirty="0" err="1" smtClean="0"/>
              <a:t>sử</a:t>
            </a:r>
            <a:r>
              <a:rPr lang="en-US" sz="1100" dirty="0" smtClean="0"/>
              <a:t> </a:t>
            </a:r>
            <a:r>
              <a:rPr lang="en-US" sz="1100" dirty="0" err="1" smtClean="0"/>
              <a:t>dụng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245896" y="3003432"/>
            <a:ext cx="1906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Bước</a:t>
            </a:r>
            <a:r>
              <a:rPr lang="en-US" sz="1100" dirty="0" smtClean="0"/>
              <a:t> 5b1: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cập</a:t>
            </a:r>
            <a:r>
              <a:rPr lang="en-US" sz="1100" dirty="0" smtClean="0"/>
              <a:t> </a:t>
            </a:r>
            <a:r>
              <a:rPr lang="en-US" sz="1100" dirty="0" err="1" smtClean="0"/>
              <a:t>quy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, </a:t>
            </a:r>
            <a:r>
              <a:rPr lang="en-US" sz="1100" dirty="0" err="1" smtClean="0"/>
              <a:t>đọc</a:t>
            </a:r>
            <a:r>
              <a:rPr lang="en-US" sz="1100" dirty="0" smtClean="0"/>
              <a:t> </a:t>
            </a:r>
            <a:r>
              <a:rPr lang="en-US" sz="1100" dirty="0" err="1" smtClean="0"/>
              <a:t>các</a:t>
            </a:r>
            <a:r>
              <a:rPr lang="en-US" sz="1100" dirty="0" smtClean="0"/>
              <a:t> </a:t>
            </a:r>
            <a:r>
              <a:rPr lang="en-US" sz="1100" dirty="0" err="1" smtClean="0"/>
              <a:t>bước</a:t>
            </a:r>
            <a:r>
              <a:rPr lang="en-US" sz="1100" dirty="0" smtClean="0"/>
              <a:t> </a:t>
            </a:r>
            <a:r>
              <a:rPr lang="en-US" sz="1100" dirty="0" err="1" smtClean="0"/>
              <a:t>thực</a:t>
            </a:r>
            <a:r>
              <a:rPr lang="en-US" sz="1100" dirty="0" smtClean="0"/>
              <a:t> </a:t>
            </a:r>
            <a:r>
              <a:rPr lang="en-US" sz="1100" dirty="0" err="1" smtClean="0"/>
              <a:t>hiện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265022" y="3001976"/>
            <a:ext cx="1628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Bước</a:t>
            </a:r>
            <a:r>
              <a:rPr lang="en-US" sz="1100" dirty="0" smtClean="0"/>
              <a:t> 5b2: </a:t>
            </a:r>
            <a:r>
              <a:rPr lang="en-US" sz="1100" dirty="0" err="1" smtClean="0"/>
              <a:t>sử</a:t>
            </a:r>
            <a:r>
              <a:rPr lang="en-US" sz="1100" dirty="0" smtClean="0"/>
              <a:t> </a:t>
            </a:r>
            <a:r>
              <a:rPr lang="en-US" sz="1100" dirty="0" err="1" smtClean="0"/>
              <a:t>dụng</a:t>
            </a:r>
            <a:r>
              <a:rPr lang="en-US" sz="1100" dirty="0" smtClean="0"/>
              <a:t> </a:t>
            </a:r>
            <a:r>
              <a:rPr lang="en-US" sz="1100" dirty="0" err="1" smtClean="0"/>
              <a:t>các</a:t>
            </a:r>
            <a:r>
              <a:rPr lang="en-US" sz="1100" dirty="0" smtClean="0"/>
              <a:t> form </a:t>
            </a:r>
            <a:r>
              <a:rPr lang="en-US" sz="1100" dirty="0" err="1" smtClean="0"/>
              <a:t>mẫu</a:t>
            </a:r>
            <a:r>
              <a:rPr lang="en-US" sz="1100" dirty="0" smtClean="0"/>
              <a:t> </a:t>
            </a:r>
            <a:r>
              <a:rPr lang="en-US" sz="1100" dirty="0" err="1" smtClean="0"/>
              <a:t>đính</a:t>
            </a:r>
            <a:r>
              <a:rPr lang="en-US" sz="1100" dirty="0" smtClean="0"/>
              <a:t> </a:t>
            </a:r>
            <a:r>
              <a:rPr lang="en-US" sz="1100" dirty="0" err="1" smtClean="0"/>
              <a:t>kèm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912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0" y="1361071"/>
            <a:ext cx="2165421" cy="133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92" y="1361071"/>
            <a:ext cx="2195306" cy="133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41" y="1379436"/>
            <a:ext cx="2171051" cy="133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89" y="3170822"/>
            <a:ext cx="2174873" cy="133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49" y="3171190"/>
            <a:ext cx="2209628" cy="133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3129" y="442664"/>
            <a:ext cx="782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khảo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,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ban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360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6E9F-752A-4F36-8017-9AC3A6583789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4779"/>
            <a:ext cx="8229600" cy="857250"/>
          </a:xfrm>
        </p:spPr>
        <p:txBody>
          <a:bodyPr>
            <a:normAutofit fontScale="90000"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dirty="0"/>
              <a:t>CÁCH KIỂM TRA HỆ THỐNG TẠI CÔNG TRÌNH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710047"/>
            <a:ext cx="7914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tra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lưu</a:t>
            </a:r>
            <a:r>
              <a:rPr lang="en-US" sz="3200" dirty="0" smtClean="0"/>
              <a:t> </a:t>
            </a:r>
            <a:r>
              <a:rPr lang="en-US" sz="3200" dirty="0" err="1" smtClean="0"/>
              <a:t>trữ</a:t>
            </a:r>
            <a:r>
              <a:rPr lang="en-US" sz="3200" dirty="0" smtClean="0"/>
              <a:t> NAS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tra</a:t>
            </a:r>
            <a:r>
              <a:rPr lang="en-US" sz="3200" dirty="0" smtClean="0"/>
              <a:t> </a:t>
            </a:r>
            <a:r>
              <a:rPr lang="en-US" sz="3200" dirty="0" err="1" smtClean="0"/>
              <a:t>lưu</a:t>
            </a:r>
            <a:r>
              <a:rPr lang="en-US" sz="3200" dirty="0" smtClean="0"/>
              <a:t> </a:t>
            </a:r>
            <a:r>
              <a:rPr lang="en-US" sz="3200" dirty="0" err="1" smtClean="0"/>
              <a:t>trữ</a:t>
            </a:r>
            <a:r>
              <a:rPr lang="en-US" sz="3200" dirty="0" smtClean="0"/>
              <a:t> file </a:t>
            </a:r>
            <a:r>
              <a:rPr lang="en-US" sz="3200" dirty="0" err="1" smtClean="0"/>
              <a:t>cứng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Đào</a:t>
            </a:r>
            <a:r>
              <a:rPr lang="en-US" sz="3200" dirty="0" smtClean="0"/>
              <a:t>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 </a:t>
            </a:r>
            <a:r>
              <a:rPr lang="en-US" sz="3200" dirty="0" err="1" smtClean="0"/>
              <a:t>mới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Thông</a:t>
            </a:r>
            <a:r>
              <a:rPr lang="en-US" sz="3200" dirty="0" smtClean="0"/>
              <a:t> </a:t>
            </a:r>
            <a:r>
              <a:rPr lang="en-US" sz="3200" dirty="0" err="1" smtClean="0"/>
              <a:t>báo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Hỏi</a:t>
            </a:r>
            <a:r>
              <a:rPr lang="en-US" sz="3200" dirty="0" smtClean="0"/>
              <a:t> </a:t>
            </a:r>
            <a:r>
              <a:rPr lang="en-US" sz="3200" dirty="0" err="1" smtClean="0"/>
              <a:t>đáp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quyết</a:t>
            </a:r>
            <a:r>
              <a:rPr lang="en-US" sz="3200" dirty="0" smtClean="0"/>
              <a:t> </a:t>
            </a:r>
            <a:r>
              <a:rPr lang="en-US" sz="3200" dirty="0" err="1" smtClean="0"/>
              <a:t>thắc</a:t>
            </a:r>
            <a:r>
              <a:rPr lang="en-US" sz="3200" dirty="0" smtClean="0"/>
              <a:t> </a:t>
            </a:r>
            <a:r>
              <a:rPr lang="en-US" sz="3200" dirty="0" err="1" smtClean="0"/>
              <a:t>mắc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Gửi</a:t>
            </a:r>
            <a:r>
              <a:rPr lang="en-US" sz="3200" dirty="0" smtClean="0"/>
              <a:t> </a:t>
            </a:r>
            <a:r>
              <a:rPr lang="en-US" sz="3200" dirty="0" err="1" smtClean="0"/>
              <a:t>biên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phản</a:t>
            </a:r>
            <a:r>
              <a:rPr lang="en-US" sz="3200" dirty="0" smtClean="0"/>
              <a:t> </a:t>
            </a:r>
            <a:r>
              <a:rPr lang="en-US" sz="3200" dirty="0" err="1" smtClean="0"/>
              <a:t>hồi</a:t>
            </a:r>
            <a:r>
              <a:rPr lang="en-US" sz="3200" dirty="0" smtClean="0"/>
              <a:t> </a:t>
            </a:r>
            <a:r>
              <a:rPr lang="en-US" sz="3200" dirty="0" err="1" smtClean="0"/>
              <a:t>thắc</a:t>
            </a:r>
            <a:r>
              <a:rPr lang="en-US" sz="3200" dirty="0" smtClean="0"/>
              <a:t> </a:t>
            </a:r>
            <a:r>
              <a:rPr lang="en-US" sz="3200" dirty="0" err="1" smtClean="0"/>
              <a:t>mắc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05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E09A-840D-428E-ACFD-AAE8B98F3364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45" y="1211277"/>
            <a:ext cx="5302348" cy="247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8145" y="261257"/>
            <a:ext cx="655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III.1 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smtClean="0"/>
              <a:t>NAS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05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E09A-840D-428E-ACFD-AAE8B98F3364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8145" y="261257"/>
            <a:ext cx="655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III.2 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file </a:t>
            </a:r>
            <a:r>
              <a:rPr lang="en-US" sz="2400" dirty="0" err="1"/>
              <a:t>cứng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48145" y="1033153"/>
            <a:ext cx="6673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:</a:t>
            </a:r>
          </a:p>
          <a:p>
            <a:r>
              <a:rPr lang="en-US" dirty="0" smtClean="0"/>
              <a:t>1/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NAS</a:t>
            </a:r>
          </a:p>
          <a:p>
            <a:r>
              <a:rPr lang="en-US" dirty="0" smtClean="0"/>
              <a:t>2/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,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  <a:r>
              <a:rPr lang="en-US" dirty="0" err="1" smtClean="0"/>
              <a:t>mất</a:t>
            </a:r>
            <a:r>
              <a:rPr lang="en-US" dirty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,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r>
              <a:rPr lang="en-US" dirty="0" smtClean="0"/>
              <a:t>3/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E09A-840D-428E-ACFD-AAE8B98F3364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8145" y="261257"/>
            <a:ext cx="655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III.3  </a:t>
            </a:r>
            <a:r>
              <a:rPr lang="en-US" sz="2400" dirty="0" err="1"/>
              <a:t>Đào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 smtClean="0"/>
              <a:t>mới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65" y="1075674"/>
            <a:ext cx="6089691" cy="343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E09A-840D-428E-ACFD-AAE8B98F3364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8145" y="261257"/>
            <a:ext cx="655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III.4 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endParaRPr lang="en-US" sz="2400" dirty="0"/>
          </a:p>
        </p:txBody>
      </p:sp>
      <p:sp>
        <p:nvSpPr>
          <p:cNvPr id="2" name="Striped Right Arrow 1"/>
          <p:cNvSpPr/>
          <p:nvPr/>
        </p:nvSpPr>
        <p:spPr>
          <a:xfrm>
            <a:off x="1662545" y="1947553"/>
            <a:ext cx="5474525" cy="119940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52"/>
            <a:ext cx="8534400" cy="667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NỘI DUNG CHÍNH</a:t>
            </a:r>
            <a:endParaRPr lang="en-US" b="1" dirty="0" smtClean="0">
              <a:effectLst/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GIỚI THIỆU TỔNG QUAN HỆ THỐNG TÀI LIỆU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CÁCH SỬ </a:t>
            </a:r>
            <a:r>
              <a:rPr lang="en-US" dirty="0" smtClean="0"/>
              <a:t>DỤNG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CÁCH KIỂM TRA HỆ THỐNG TẠI CÔNG TRÌNH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2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E09A-840D-428E-ACFD-AAE8B98F3364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8145" y="261257"/>
            <a:ext cx="655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III.5 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thắc</a:t>
            </a:r>
            <a:r>
              <a:rPr lang="en-US" sz="2400" dirty="0"/>
              <a:t> </a:t>
            </a:r>
            <a:r>
              <a:rPr lang="en-US" sz="2400" dirty="0" err="1"/>
              <a:t>mắc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025735" y="1211283"/>
            <a:ext cx="15794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0" dirty="0" smtClean="0">
                <a:solidFill>
                  <a:srgbClr val="FF0000"/>
                </a:solidFill>
              </a:rPr>
              <a:t>?</a:t>
            </a:r>
            <a:endParaRPr lang="en-US" sz="13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E09A-840D-428E-ACFD-AAE8B98F3364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8145" y="261257"/>
            <a:ext cx="655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III.6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thắc</a:t>
            </a:r>
            <a:r>
              <a:rPr lang="en-US" sz="2400" dirty="0"/>
              <a:t> </a:t>
            </a:r>
            <a:r>
              <a:rPr lang="en-US" sz="2400" dirty="0" err="1"/>
              <a:t>mắc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722923"/>
            <a:ext cx="7523018" cy="359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9392" y="4453247"/>
            <a:ext cx="8431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BAN ISO GỬI MAIL CHO CÔNG TRƯỜNG, CC CHO PHÒNG BAN ĐỂ PHẢN HỒI CÁC THẮC MẮC CỦA CÔNG TRÌNH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46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71675" y="2580331"/>
            <a:ext cx="52006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Lầu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1, 236/6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Điện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Biên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Phủ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Quận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Bình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Thạnh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, TP.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Hồ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Chí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Minh</a:t>
            </a:r>
          </a:p>
          <a:p>
            <a:pPr algn="ctr"/>
            <a:r>
              <a:rPr lang="en-US" sz="1350" dirty="0">
                <a:solidFill>
                  <a:srgbClr val="FFFFFF"/>
                </a:solidFill>
                <a:latin typeface="Arial"/>
                <a:cs typeface="Arial"/>
              </a:rPr>
              <a:t>T. 08 35 14 6699 | F. 08 3514 6677</a:t>
            </a:r>
          </a:p>
          <a:p>
            <a:pPr algn="ctr"/>
            <a:r>
              <a:rPr lang="nl-NL" sz="1350" b="1" dirty="0" err="1">
                <a:solidFill>
                  <a:srgbClr val="FFFFFF"/>
                </a:solidFill>
                <a:latin typeface="Arial"/>
                <a:cs typeface="Arial"/>
              </a:rPr>
              <a:t>www.fdcc.com.vn</a:t>
            </a:r>
            <a:endParaRPr lang="en-US" sz="135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044" y="829030"/>
            <a:ext cx="6637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 you !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03866" y="1816816"/>
            <a:ext cx="66378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TP. </a:t>
            </a:r>
            <a:r>
              <a:rPr lang="en-US" sz="1500" dirty="0" err="1" smtClean="0"/>
              <a:t>Hồ</a:t>
            </a:r>
            <a:r>
              <a:rPr lang="en-US" sz="1500" dirty="0" smtClean="0"/>
              <a:t> </a:t>
            </a:r>
            <a:r>
              <a:rPr lang="en-US" sz="1500" dirty="0" err="1" smtClean="0"/>
              <a:t>Chí</a:t>
            </a:r>
            <a:r>
              <a:rPr lang="en-US" sz="1500" dirty="0" smtClean="0"/>
              <a:t> Minh, 06/03/17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988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6654"/>
            <a:ext cx="8229600" cy="857250"/>
          </a:xfrm>
        </p:spPr>
        <p:txBody>
          <a:bodyPr>
            <a:normAutofit fontScale="9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GIỚI THIỆU TỔNG QUAN HỆ THỐNG TÀI </a:t>
            </a:r>
            <a:r>
              <a:rPr lang="en-US" dirty="0" smtClean="0"/>
              <a:t>LIỆU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3D2-3AAE-4938-8AF8-EB28086C9E2A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7" y="2878504"/>
            <a:ext cx="5642233" cy="155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488" y="265814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vi-VN" b="1" u="sng" dirty="0">
                <a:solidFill>
                  <a:srgbClr val="FF0000"/>
                </a:solidFill>
              </a:rPr>
              <a:t>Sổ tay hệ thống</a:t>
            </a:r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17" b="39117"/>
          <a:stretch/>
        </p:blipFill>
        <p:spPr bwMode="auto">
          <a:xfrm>
            <a:off x="703599" y="1816324"/>
            <a:ext cx="956760" cy="1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84" y="1816324"/>
            <a:ext cx="1335504" cy="102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89" y="1829856"/>
            <a:ext cx="1561078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67" y="1829856"/>
            <a:ext cx="1779442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09600" y="885630"/>
            <a:ext cx="15174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nguồn</a:t>
            </a:r>
            <a:r>
              <a:rPr lang="en-US" sz="1100" dirty="0" smtClean="0"/>
              <a:t> </a:t>
            </a:r>
            <a:r>
              <a:rPr lang="en-US" sz="1100" dirty="0" err="1" smtClean="0"/>
              <a:t>nằm</a:t>
            </a:r>
            <a:r>
              <a:rPr lang="en-US" sz="1100" dirty="0" smtClean="0"/>
              <a:t> </a:t>
            </a:r>
            <a:r>
              <a:rPr lang="en-US" sz="1100" dirty="0" err="1" smtClean="0"/>
              <a:t>trên</a:t>
            </a:r>
            <a:r>
              <a:rPr lang="en-US" sz="1100" dirty="0" smtClean="0"/>
              <a:t> </a:t>
            </a:r>
            <a:r>
              <a:rPr lang="en-US" sz="1100" dirty="0" err="1" smtClean="0"/>
              <a:t>hệ</a:t>
            </a:r>
            <a:r>
              <a:rPr lang="en-US" sz="1100" dirty="0" smtClean="0"/>
              <a:t> 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NAS </a:t>
            </a:r>
            <a:r>
              <a:rPr lang="en-US" sz="1100" dirty="0" err="1" smtClean="0"/>
              <a:t>của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thư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ký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chịu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trách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nhiệm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cập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nhật</a:t>
            </a:r>
            <a:r>
              <a:rPr lang="en-US" sz="1100" b="1" dirty="0" smtClean="0">
                <a:solidFill>
                  <a:srgbClr val="FF0000"/>
                </a:solidFill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quản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lý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9325" y="885630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462588" y="895155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023666" y="895155"/>
            <a:ext cx="17794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tổng</a:t>
            </a:r>
            <a:r>
              <a:rPr lang="en-US" sz="1100" dirty="0" smtClean="0"/>
              <a:t> </a:t>
            </a:r>
            <a:r>
              <a:rPr lang="en-US" sz="1100" dirty="0" err="1" smtClean="0"/>
              <a:t>hợp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mục</a:t>
            </a:r>
            <a:r>
              <a:rPr lang="en-US" sz="1100" dirty="0" smtClean="0"/>
              <a:t> </a:t>
            </a:r>
            <a:r>
              <a:rPr lang="en-US" sz="1100" dirty="0" err="1" smtClean="0"/>
              <a:t>hồ</a:t>
            </a:r>
            <a:r>
              <a:rPr lang="en-US" sz="1100" dirty="0" smtClean="0"/>
              <a:t> </a:t>
            </a:r>
            <a:r>
              <a:rPr lang="en-US" sz="1100" dirty="0" err="1" smtClean="0"/>
              <a:t>sơ</a:t>
            </a:r>
            <a:r>
              <a:rPr lang="en-US" sz="1100" dirty="0" smtClean="0"/>
              <a:t> </a:t>
            </a:r>
            <a:r>
              <a:rPr lang="en-US" sz="1100" dirty="0" err="1" smtClean="0"/>
              <a:t>tài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. </a:t>
            </a:r>
            <a:r>
              <a:rPr lang="en-US" sz="1100" dirty="0" err="1" smtClean="0"/>
              <a:t>Hổ</a:t>
            </a:r>
            <a:r>
              <a:rPr lang="en-US" sz="1100" dirty="0" smtClean="0"/>
              <a:t> </a:t>
            </a:r>
            <a:r>
              <a:rPr lang="en-US" sz="1100" dirty="0" err="1" smtClean="0"/>
              <a:t>trợ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2 </a:t>
            </a:r>
            <a:r>
              <a:rPr lang="en-US" sz="1100" dirty="0" err="1" smtClean="0"/>
              <a:t>dạng</a:t>
            </a:r>
            <a:endParaRPr lang="en-US" sz="1100" dirty="0" smtClean="0"/>
          </a:p>
          <a:p>
            <a:r>
              <a:rPr lang="en-US" sz="1100" b="1" dirty="0" smtClean="0">
                <a:solidFill>
                  <a:srgbClr val="FF0000"/>
                </a:solidFill>
              </a:rPr>
              <a:t>1/ 7 </a:t>
            </a:r>
            <a:r>
              <a:rPr lang="en-US" sz="1100" b="1" dirty="0" err="1" smtClean="0">
                <a:solidFill>
                  <a:srgbClr val="FF0000"/>
                </a:solidFill>
              </a:rPr>
              <a:t>loại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hồ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sơ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b="1" dirty="0" smtClean="0">
                <a:solidFill>
                  <a:srgbClr val="053B8C"/>
                </a:solidFill>
              </a:rPr>
              <a:t>2/ 11 </a:t>
            </a:r>
            <a:r>
              <a:rPr lang="en-US" sz="1100" b="1" dirty="0" err="1" smtClean="0">
                <a:solidFill>
                  <a:srgbClr val="053B8C"/>
                </a:solidFill>
              </a:rPr>
              <a:t>phòng</a:t>
            </a:r>
            <a:r>
              <a:rPr lang="en-US" sz="1100" b="1" dirty="0" smtClean="0">
                <a:solidFill>
                  <a:srgbClr val="053B8C"/>
                </a:solidFill>
              </a:rPr>
              <a:t>/ban/</a:t>
            </a:r>
            <a:r>
              <a:rPr lang="en-US" sz="1100" b="1" dirty="0" err="1" smtClean="0">
                <a:solidFill>
                  <a:srgbClr val="053B8C"/>
                </a:solidFill>
              </a:rPr>
              <a:t>bộ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phận</a:t>
            </a:r>
            <a:endParaRPr lang="en-US" sz="1100" b="1" dirty="0">
              <a:solidFill>
                <a:srgbClr val="053B8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9656" y="2842768"/>
            <a:ext cx="25092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u="sng" dirty="0">
                <a:solidFill>
                  <a:srgbClr val="FF0000"/>
                </a:solidFill>
              </a:rPr>
              <a:t>Sổ tay hệ thống</a:t>
            </a:r>
            <a:r>
              <a:rPr lang="vi-VN" sz="1600" dirty="0"/>
              <a:t>: những cam kết của lãnh đạo, tổ chức nguồn lực, cách tạo sản phẩm, cách thức đo lường kiểm soát nhằm đảm bảo chất lượng và an toàn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00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1488" y="265814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/>
              <a:t> </a:t>
            </a:r>
            <a:r>
              <a:rPr lang="vi-VN" b="1" u="sng" dirty="0">
                <a:solidFill>
                  <a:srgbClr val="FF0000"/>
                </a:solidFill>
              </a:rPr>
              <a:t>Quy Chế Tổ Chức Và Hoạt Động</a:t>
            </a:r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17" b="39117"/>
          <a:stretch/>
        </p:blipFill>
        <p:spPr bwMode="auto">
          <a:xfrm>
            <a:off x="703599" y="1816324"/>
            <a:ext cx="956760" cy="1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84" y="1816324"/>
            <a:ext cx="1335504" cy="102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89" y="1829856"/>
            <a:ext cx="1561078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67" y="1829856"/>
            <a:ext cx="1779442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09600" y="885630"/>
            <a:ext cx="15174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nguồn</a:t>
            </a:r>
            <a:r>
              <a:rPr lang="en-US" sz="1100" dirty="0" smtClean="0"/>
              <a:t> </a:t>
            </a:r>
            <a:r>
              <a:rPr lang="en-US" sz="1100" dirty="0" err="1" smtClean="0"/>
              <a:t>nằm</a:t>
            </a:r>
            <a:r>
              <a:rPr lang="en-US" sz="1100" dirty="0" smtClean="0"/>
              <a:t> </a:t>
            </a:r>
            <a:r>
              <a:rPr lang="en-US" sz="1100" dirty="0" err="1" smtClean="0"/>
              <a:t>trên</a:t>
            </a:r>
            <a:r>
              <a:rPr lang="en-US" sz="1100" dirty="0" smtClean="0"/>
              <a:t> </a:t>
            </a:r>
            <a:r>
              <a:rPr lang="en-US" sz="1100" dirty="0" err="1" smtClean="0"/>
              <a:t>hệ</a:t>
            </a:r>
            <a:r>
              <a:rPr lang="en-US" sz="1100" dirty="0" smtClean="0"/>
              <a:t> 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NAS </a:t>
            </a:r>
            <a:r>
              <a:rPr lang="en-US" sz="1100" dirty="0" err="1" smtClean="0"/>
              <a:t>của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thư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ký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chịu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trách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nhiệm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cập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nhật</a:t>
            </a:r>
            <a:r>
              <a:rPr lang="en-US" sz="1100" b="1" dirty="0" smtClean="0">
                <a:solidFill>
                  <a:srgbClr val="FF0000"/>
                </a:solidFill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quản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lý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9325" y="885630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462588" y="895155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023666" y="895155"/>
            <a:ext cx="17794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tổng</a:t>
            </a:r>
            <a:r>
              <a:rPr lang="en-US" sz="1100" dirty="0" smtClean="0"/>
              <a:t> </a:t>
            </a:r>
            <a:r>
              <a:rPr lang="en-US" sz="1100" dirty="0" err="1" smtClean="0"/>
              <a:t>hợp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mục</a:t>
            </a:r>
            <a:r>
              <a:rPr lang="en-US" sz="1100" dirty="0" smtClean="0"/>
              <a:t> </a:t>
            </a:r>
            <a:r>
              <a:rPr lang="en-US" sz="1100" dirty="0" err="1" smtClean="0"/>
              <a:t>hồ</a:t>
            </a:r>
            <a:r>
              <a:rPr lang="en-US" sz="1100" dirty="0" smtClean="0"/>
              <a:t> </a:t>
            </a:r>
            <a:r>
              <a:rPr lang="en-US" sz="1100" dirty="0" err="1" smtClean="0"/>
              <a:t>sơ</a:t>
            </a:r>
            <a:r>
              <a:rPr lang="en-US" sz="1100" dirty="0" smtClean="0"/>
              <a:t> </a:t>
            </a:r>
            <a:r>
              <a:rPr lang="en-US" sz="1100" dirty="0" err="1" smtClean="0"/>
              <a:t>tài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. </a:t>
            </a:r>
            <a:r>
              <a:rPr lang="en-US" sz="1100" dirty="0" err="1" smtClean="0"/>
              <a:t>Hổ</a:t>
            </a:r>
            <a:r>
              <a:rPr lang="en-US" sz="1100" dirty="0" smtClean="0"/>
              <a:t> </a:t>
            </a:r>
            <a:r>
              <a:rPr lang="en-US" sz="1100" dirty="0" err="1" smtClean="0"/>
              <a:t>trợ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2 </a:t>
            </a:r>
            <a:r>
              <a:rPr lang="en-US" sz="1100" dirty="0" err="1" smtClean="0"/>
              <a:t>dạng</a:t>
            </a:r>
            <a:endParaRPr lang="en-US" sz="1100" dirty="0" smtClean="0"/>
          </a:p>
          <a:p>
            <a:r>
              <a:rPr lang="en-US" sz="1100" b="1" dirty="0" smtClean="0">
                <a:solidFill>
                  <a:srgbClr val="FF0000"/>
                </a:solidFill>
              </a:rPr>
              <a:t>1/ 7 </a:t>
            </a:r>
            <a:r>
              <a:rPr lang="en-US" sz="1100" b="1" dirty="0" err="1" smtClean="0">
                <a:solidFill>
                  <a:srgbClr val="FF0000"/>
                </a:solidFill>
              </a:rPr>
              <a:t>loại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hồ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sơ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b="1" dirty="0" smtClean="0">
                <a:solidFill>
                  <a:srgbClr val="053B8C"/>
                </a:solidFill>
              </a:rPr>
              <a:t>2/ 11 </a:t>
            </a:r>
            <a:r>
              <a:rPr lang="en-US" sz="1100" b="1" dirty="0" err="1" smtClean="0">
                <a:solidFill>
                  <a:srgbClr val="053B8C"/>
                </a:solidFill>
              </a:rPr>
              <a:t>phòng</a:t>
            </a:r>
            <a:r>
              <a:rPr lang="en-US" sz="1100" b="1" dirty="0" smtClean="0">
                <a:solidFill>
                  <a:srgbClr val="053B8C"/>
                </a:solidFill>
              </a:rPr>
              <a:t>/ban/</a:t>
            </a:r>
            <a:r>
              <a:rPr lang="en-US" sz="1100" b="1" dirty="0" err="1" smtClean="0">
                <a:solidFill>
                  <a:srgbClr val="053B8C"/>
                </a:solidFill>
              </a:rPr>
              <a:t>bộ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phận</a:t>
            </a:r>
            <a:endParaRPr lang="en-US" sz="1100" b="1" dirty="0">
              <a:solidFill>
                <a:srgbClr val="053B8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9656" y="2842768"/>
            <a:ext cx="2509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u="sng" dirty="0">
                <a:solidFill>
                  <a:srgbClr val="FF0000"/>
                </a:solidFill>
              </a:rPr>
              <a:t>Quy Chế Tổ Chức Và Hoạt Động: </a:t>
            </a:r>
            <a:r>
              <a:rPr lang="vi-VN" sz="1600" dirty="0"/>
              <a:t>cơ cấu tổ chức, chức năng, sơ đồ tổ chức, nhiệm vụ, quyền hạn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6" y="2936860"/>
            <a:ext cx="5846057" cy="159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3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1488" y="265814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vi-VN" b="1" u="sng" dirty="0">
                <a:solidFill>
                  <a:srgbClr val="FF0000"/>
                </a:solidFill>
              </a:rPr>
              <a:t>Mô Tả Công Việc</a:t>
            </a:r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17" b="39117"/>
          <a:stretch/>
        </p:blipFill>
        <p:spPr bwMode="auto">
          <a:xfrm>
            <a:off x="703599" y="1816324"/>
            <a:ext cx="956760" cy="1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84" y="1816324"/>
            <a:ext cx="1335504" cy="102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89" y="1829856"/>
            <a:ext cx="1561078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67" y="1829856"/>
            <a:ext cx="1779442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09600" y="885630"/>
            <a:ext cx="15174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nguồn</a:t>
            </a:r>
            <a:r>
              <a:rPr lang="en-US" sz="1100" dirty="0" smtClean="0"/>
              <a:t> </a:t>
            </a:r>
            <a:r>
              <a:rPr lang="en-US" sz="1100" dirty="0" err="1" smtClean="0"/>
              <a:t>nằm</a:t>
            </a:r>
            <a:r>
              <a:rPr lang="en-US" sz="1100" dirty="0" smtClean="0"/>
              <a:t> </a:t>
            </a:r>
            <a:r>
              <a:rPr lang="en-US" sz="1100" dirty="0" err="1" smtClean="0"/>
              <a:t>trên</a:t>
            </a:r>
            <a:r>
              <a:rPr lang="en-US" sz="1100" dirty="0" smtClean="0"/>
              <a:t> </a:t>
            </a:r>
            <a:r>
              <a:rPr lang="en-US" sz="1100" dirty="0" err="1" smtClean="0"/>
              <a:t>hệ</a:t>
            </a:r>
            <a:r>
              <a:rPr lang="en-US" sz="1100" dirty="0" smtClean="0"/>
              <a:t> 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NAS </a:t>
            </a:r>
            <a:r>
              <a:rPr lang="en-US" sz="1100" dirty="0" err="1" smtClean="0"/>
              <a:t>của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thư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ký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chịu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trách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nhiệm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cập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nhật</a:t>
            </a:r>
            <a:r>
              <a:rPr lang="en-US" sz="1100" b="1" dirty="0" smtClean="0">
                <a:solidFill>
                  <a:srgbClr val="FF0000"/>
                </a:solidFill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quản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lý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9325" y="885630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462588" y="895155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023666" y="895155"/>
            <a:ext cx="17794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tổng</a:t>
            </a:r>
            <a:r>
              <a:rPr lang="en-US" sz="1100" dirty="0" smtClean="0"/>
              <a:t> </a:t>
            </a:r>
            <a:r>
              <a:rPr lang="en-US" sz="1100" dirty="0" err="1" smtClean="0"/>
              <a:t>hợp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mục</a:t>
            </a:r>
            <a:r>
              <a:rPr lang="en-US" sz="1100" dirty="0" smtClean="0"/>
              <a:t> </a:t>
            </a:r>
            <a:r>
              <a:rPr lang="en-US" sz="1100" dirty="0" err="1" smtClean="0"/>
              <a:t>hồ</a:t>
            </a:r>
            <a:r>
              <a:rPr lang="en-US" sz="1100" dirty="0" smtClean="0"/>
              <a:t> </a:t>
            </a:r>
            <a:r>
              <a:rPr lang="en-US" sz="1100" dirty="0" err="1" smtClean="0"/>
              <a:t>sơ</a:t>
            </a:r>
            <a:r>
              <a:rPr lang="en-US" sz="1100" dirty="0" smtClean="0"/>
              <a:t> </a:t>
            </a:r>
            <a:r>
              <a:rPr lang="en-US" sz="1100" dirty="0" err="1" smtClean="0"/>
              <a:t>tài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. </a:t>
            </a:r>
            <a:r>
              <a:rPr lang="en-US" sz="1100" dirty="0" err="1" smtClean="0"/>
              <a:t>Hổ</a:t>
            </a:r>
            <a:r>
              <a:rPr lang="en-US" sz="1100" dirty="0" smtClean="0"/>
              <a:t> </a:t>
            </a:r>
            <a:r>
              <a:rPr lang="en-US" sz="1100" dirty="0" err="1" smtClean="0"/>
              <a:t>trợ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2 </a:t>
            </a:r>
            <a:r>
              <a:rPr lang="en-US" sz="1100" dirty="0" err="1" smtClean="0"/>
              <a:t>dạng</a:t>
            </a:r>
            <a:endParaRPr lang="en-US" sz="1100" dirty="0" smtClean="0"/>
          </a:p>
          <a:p>
            <a:r>
              <a:rPr lang="en-US" sz="1100" b="1" dirty="0" smtClean="0">
                <a:solidFill>
                  <a:srgbClr val="FF0000"/>
                </a:solidFill>
              </a:rPr>
              <a:t>1/ 7 </a:t>
            </a:r>
            <a:r>
              <a:rPr lang="en-US" sz="1100" b="1" dirty="0" err="1" smtClean="0">
                <a:solidFill>
                  <a:srgbClr val="FF0000"/>
                </a:solidFill>
              </a:rPr>
              <a:t>loại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hồ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sơ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b="1" dirty="0" smtClean="0">
                <a:solidFill>
                  <a:srgbClr val="053B8C"/>
                </a:solidFill>
              </a:rPr>
              <a:t>2/ 11 </a:t>
            </a:r>
            <a:r>
              <a:rPr lang="en-US" sz="1100" b="1" dirty="0" err="1" smtClean="0">
                <a:solidFill>
                  <a:srgbClr val="053B8C"/>
                </a:solidFill>
              </a:rPr>
              <a:t>phòng</a:t>
            </a:r>
            <a:r>
              <a:rPr lang="en-US" sz="1100" b="1" dirty="0" smtClean="0">
                <a:solidFill>
                  <a:srgbClr val="053B8C"/>
                </a:solidFill>
              </a:rPr>
              <a:t>/ban/</a:t>
            </a:r>
            <a:r>
              <a:rPr lang="en-US" sz="1100" b="1" dirty="0" err="1" smtClean="0">
                <a:solidFill>
                  <a:srgbClr val="053B8C"/>
                </a:solidFill>
              </a:rPr>
              <a:t>bộ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phận</a:t>
            </a:r>
            <a:endParaRPr lang="en-US" sz="1100" b="1" dirty="0">
              <a:solidFill>
                <a:srgbClr val="053B8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9656" y="2842768"/>
            <a:ext cx="25092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u="sng" dirty="0">
                <a:solidFill>
                  <a:srgbClr val="FF0000"/>
                </a:solidFill>
              </a:rPr>
              <a:t>Mô Tả Công Việc: </a:t>
            </a:r>
          </a:p>
          <a:p>
            <a:r>
              <a:rPr lang="vi-VN" sz="1600" dirty="0"/>
              <a:t>trách nhiệm (nhiệm vụ, trách nhiệm, kết quả đầu ra của công việc); </a:t>
            </a:r>
          </a:p>
          <a:p>
            <a:r>
              <a:rPr lang="vi-VN" sz="1600" dirty="0"/>
              <a:t>quyền hạn (đề xuất, ra quyết định) để hoàn thành nhiệm vụ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8" y="2958772"/>
            <a:ext cx="5846057" cy="158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3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1488" y="265814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vi-VN" b="1" u="sng" dirty="0">
                <a:solidFill>
                  <a:srgbClr val="FF0000"/>
                </a:solidFill>
              </a:rPr>
              <a:t>Quy Trình Tác Nghiệp</a:t>
            </a:r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17" b="39117"/>
          <a:stretch/>
        </p:blipFill>
        <p:spPr bwMode="auto">
          <a:xfrm>
            <a:off x="703599" y="1816324"/>
            <a:ext cx="956760" cy="1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84" y="1816324"/>
            <a:ext cx="1335504" cy="102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89" y="1829856"/>
            <a:ext cx="1561078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67" y="1829856"/>
            <a:ext cx="1779442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09600" y="885630"/>
            <a:ext cx="15174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nguồn</a:t>
            </a:r>
            <a:r>
              <a:rPr lang="en-US" sz="1100" dirty="0" smtClean="0"/>
              <a:t> </a:t>
            </a:r>
            <a:r>
              <a:rPr lang="en-US" sz="1100" dirty="0" err="1" smtClean="0"/>
              <a:t>nằm</a:t>
            </a:r>
            <a:r>
              <a:rPr lang="en-US" sz="1100" dirty="0" smtClean="0"/>
              <a:t> </a:t>
            </a:r>
            <a:r>
              <a:rPr lang="en-US" sz="1100" dirty="0" err="1" smtClean="0"/>
              <a:t>trên</a:t>
            </a:r>
            <a:r>
              <a:rPr lang="en-US" sz="1100" dirty="0" smtClean="0"/>
              <a:t> </a:t>
            </a:r>
            <a:r>
              <a:rPr lang="en-US" sz="1100" dirty="0" err="1" smtClean="0"/>
              <a:t>hệ</a:t>
            </a:r>
            <a:r>
              <a:rPr lang="en-US" sz="1100" dirty="0" smtClean="0"/>
              <a:t> 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NAS </a:t>
            </a:r>
            <a:r>
              <a:rPr lang="en-US" sz="1100" dirty="0" err="1" smtClean="0"/>
              <a:t>của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thư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ký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chịu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trách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nhiệm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cập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nhật</a:t>
            </a:r>
            <a:r>
              <a:rPr lang="en-US" sz="1100" b="1" dirty="0" smtClean="0">
                <a:solidFill>
                  <a:srgbClr val="FF0000"/>
                </a:solidFill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quản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lý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9325" y="885630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462588" y="895155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023666" y="895155"/>
            <a:ext cx="17794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tổng</a:t>
            </a:r>
            <a:r>
              <a:rPr lang="en-US" sz="1100" dirty="0" smtClean="0"/>
              <a:t> </a:t>
            </a:r>
            <a:r>
              <a:rPr lang="en-US" sz="1100" dirty="0" err="1" smtClean="0"/>
              <a:t>hợp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mục</a:t>
            </a:r>
            <a:r>
              <a:rPr lang="en-US" sz="1100" dirty="0" smtClean="0"/>
              <a:t> </a:t>
            </a:r>
            <a:r>
              <a:rPr lang="en-US" sz="1100" dirty="0" err="1" smtClean="0"/>
              <a:t>hồ</a:t>
            </a:r>
            <a:r>
              <a:rPr lang="en-US" sz="1100" dirty="0" smtClean="0"/>
              <a:t> </a:t>
            </a:r>
            <a:r>
              <a:rPr lang="en-US" sz="1100" dirty="0" err="1" smtClean="0"/>
              <a:t>sơ</a:t>
            </a:r>
            <a:r>
              <a:rPr lang="en-US" sz="1100" dirty="0" smtClean="0"/>
              <a:t> </a:t>
            </a:r>
            <a:r>
              <a:rPr lang="en-US" sz="1100" dirty="0" err="1" smtClean="0"/>
              <a:t>tài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. </a:t>
            </a:r>
            <a:r>
              <a:rPr lang="en-US" sz="1100" dirty="0" err="1" smtClean="0"/>
              <a:t>Hổ</a:t>
            </a:r>
            <a:r>
              <a:rPr lang="en-US" sz="1100" dirty="0" smtClean="0"/>
              <a:t> </a:t>
            </a:r>
            <a:r>
              <a:rPr lang="en-US" sz="1100" dirty="0" err="1" smtClean="0"/>
              <a:t>trợ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2 </a:t>
            </a:r>
            <a:r>
              <a:rPr lang="en-US" sz="1100" dirty="0" err="1" smtClean="0"/>
              <a:t>dạng</a:t>
            </a:r>
            <a:endParaRPr lang="en-US" sz="1100" dirty="0" smtClean="0"/>
          </a:p>
          <a:p>
            <a:r>
              <a:rPr lang="en-US" sz="1100" b="1" dirty="0" smtClean="0">
                <a:solidFill>
                  <a:srgbClr val="FF0000"/>
                </a:solidFill>
              </a:rPr>
              <a:t>1/ 7 </a:t>
            </a:r>
            <a:r>
              <a:rPr lang="en-US" sz="1100" b="1" dirty="0" err="1" smtClean="0">
                <a:solidFill>
                  <a:srgbClr val="FF0000"/>
                </a:solidFill>
              </a:rPr>
              <a:t>loại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hồ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sơ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b="1" dirty="0" smtClean="0">
                <a:solidFill>
                  <a:srgbClr val="053B8C"/>
                </a:solidFill>
              </a:rPr>
              <a:t>2/ 11 </a:t>
            </a:r>
            <a:r>
              <a:rPr lang="en-US" sz="1100" b="1" dirty="0" err="1" smtClean="0">
                <a:solidFill>
                  <a:srgbClr val="053B8C"/>
                </a:solidFill>
              </a:rPr>
              <a:t>phòng</a:t>
            </a:r>
            <a:r>
              <a:rPr lang="en-US" sz="1100" b="1" dirty="0" smtClean="0">
                <a:solidFill>
                  <a:srgbClr val="053B8C"/>
                </a:solidFill>
              </a:rPr>
              <a:t>/ban/</a:t>
            </a:r>
            <a:r>
              <a:rPr lang="en-US" sz="1100" b="1" dirty="0" err="1" smtClean="0">
                <a:solidFill>
                  <a:srgbClr val="053B8C"/>
                </a:solidFill>
              </a:rPr>
              <a:t>bộ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phận</a:t>
            </a:r>
            <a:endParaRPr lang="en-US" sz="1100" b="1" dirty="0">
              <a:solidFill>
                <a:srgbClr val="053B8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9656" y="2842768"/>
            <a:ext cx="2509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u="sng" dirty="0">
                <a:solidFill>
                  <a:srgbClr val="FF0000"/>
                </a:solidFill>
              </a:rPr>
              <a:t>Quy Trình Tác Nghiệp: </a:t>
            </a:r>
            <a:r>
              <a:rPr lang="vi-VN" sz="1600" dirty="0"/>
              <a:t>mục đích, phạm vi áp dụng, nội dung, lưu đồ, biểu mẫu áp dụng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9" y="2957346"/>
            <a:ext cx="5846057" cy="161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3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1488" y="265814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vi-VN" b="1" u="sng" dirty="0">
                <a:solidFill>
                  <a:srgbClr val="FF0000"/>
                </a:solidFill>
              </a:rPr>
              <a:t>Quy Định, Chỉ Thị </a:t>
            </a:r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17" b="39117"/>
          <a:stretch/>
        </p:blipFill>
        <p:spPr bwMode="auto">
          <a:xfrm>
            <a:off x="703599" y="1816324"/>
            <a:ext cx="956760" cy="1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84" y="1816324"/>
            <a:ext cx="1335504" cy="102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89" y="1829856"/>
            <a:ext cx="1561078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67" y="1829856"/>
            <a:ext cx="1779442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09600" y="885630"/>
            <a:ext cx="15174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nguồn</a:t>
            </a:r>
            <a:r>
              <a:rPr lang="en-US" sz="1100" dirty="0" smtClean="0"/>
              <a:t> </a:t>
            </a:r>
            <a:r>
              <a:rPr lang="en-US" sz="1100" dirty="0" err="1" smtClean="0"/>
              <a:t>nằm</a:t>
            </a:r>
            <a:r>
              <a:rPr lang="en-US" sz="1100" dirty="0" smtClean="0"/>
              <a:t> </a:t>
            </a:r>
            <a:r>
              <a:rPr lang="en-US" sz="1100" dirty="0" err="1" smtClean="0"/>
              <a:t>trên</a:t>
            </a:r>
            <a:r>
              <a:rPr lang="en-US" sz="1100" dirty="0" smtClean="0"/>
              <a:t> </a:t>
            </a:r>
            <a:r>
              <a:rPr lang="en-US" sz="1100" dirty="0" err="1" smtClean="0"/>
              <a:t>hệ</a:t>
            </a:r>
            <a:r>
              <a:rPr lang="en-US" sz="1100" dirty="0" smtClean="0"/>
              <a:t> 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NAS </a:t>
            </a:r>
            <a:r>
              <a:rPr lang="en-US" sz="1100" dirty="0" err="1" smtClean="0"/>
              <a:t>của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thư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ký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chịu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trách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nhiệm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cập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nhật</a:t>
            </a:r>
            <a:r>
              <a:rPr lang="en-US" sz="1100" b="1" dirty="0" smtClean="0">
                <a:solidFill>
                  <a:srgbClr val="FF0000"/>
                </a:solidFill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quản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lý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9325" y="885630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462588" y="895155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023666" y="895155"/>
            <a:ext cx="17794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tổng</a:t>
            </a:r>
            <a:r>
              <a:rPr lang="en-US" sz="1100" dirty="0" smtClean="0"/>
              <a:t> </a:t>
            </a:r>
            <a:r>
              <a:rPr lang="en-US" sz="1100" dirty="0" err="1" smtClean="0"/>
              <a:t>hợp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mục</a:t>
            </a:r>
            <a:r>
              <a:rPr lang="en-US" sz="1100" dirty="0" smtClean="0"/>
              <a:t> </a:t>
            </a:r>
            <a:r>
              <a:rPr lang="en-US" sz="1100" dirty="0" err="1" smtClean="0"/>
              <a:t>hồ</a:t>
            </a:r>
            <a:r>
              <a:rPr lang="en-US" sz="1100" dirty="0" smtClean="0"/>
              <a:t> </a:t>
            </a:r>
            <a:r>
              <a:rPr lang="en-US" sz="1100" dirty="0" err="1" smtClean="0"/>
              <a:t>sơ</a:t>
            </a:r>
            <a:r>
              <a:rPr lang="en-US" sz="1100" dirty="0" smtClean="0"/>
              <a:t> </a:t>
            </a:r>
            <a:r>
              <a:rPr lang="en-US" sz="1100" dirty="0" err="1" smtClean="0"/>
              <a:t>tài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. </a:t>
            </a:r>
            <a:r>
              <a:rPr lang="en-US" sz="1100" dirty="0" err="1" smtClean="0"/>
              <a:t>Hổ</a:t>
            </a:r>
            <a:r>
              <a:rPr lang="en-US" sz="1100" dirty="0" smtClean="0"/>
              <a:t> </a:t>
            </a:r>
            <a:r>
              <a:rPr lang="en-US" sz="1100" dirty="0" err="1" smtClean="0"/>
              <a:t>trợ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2 </a:t>
            </a:r>
            <a:r>
              <a:rPr lang="en-US" sz="1100" dirty="0" err="1" smtClean="0"/>
              <a:t>dạng</a:t>
            </a:r>
            <a:endParaRPr lang="en-US" sz="1100" dirty="0" smtClean="0"/>
          </a:p>
          <a:p>
            <a:r>
              <a:rPr lang="en-US" sz="1100" b="1" dirty="0" smtClean="0">
                <a:solidFill>
                  <a:srgbClr val="FF0000"/>
                </a:solidFill>
              </a:rPr>
              <a:t>1/ 7 </a:t>
            </a:r>
            <a:r>
              <a:rPr lang="en-US" sz="1100" b="1" dirty="0" err="1" smtClean="0">
                <a:solidFill>
                  <a:srgbClr val="FF0000"/>
                </a:solidFill>
              </a:rPr>
              <a:t>loại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hồ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sơ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b="1" dirty="0" smtClean="0">
                <a:solidFill>
                  <a:srgbClr val="053B8C"/>
                </a:solidFill>
              </a:rPr>
              <a:t>2/ 11 </a:t>
            </a:r>
            <a:r>
              <a:rPr lang="en-US" sz="1100" b="1" dirty="0" err="1" smtClean="0">
                <a:solidFill>
                  <a:srgbClr val="053B8C"/>
                </a:solidFill>
              </a:rPr>
              <a:t>phòng</a:t>
            </a:r>
            <a:r>
              <a:rPr lang="en-US" sz="1100" b="1" dirty="0" smtClean="0">
                <a:solidFill>
                  <a:srgbClr val="053B8C"/>
                </a:solidFill>
              </a:rPr>
              <a:t>/ban/</a:t>
            </a:r>
            <a:r>
              <a:rPr lang="en-US" sz="1100" b="1" dirty="0" err="1" smtClean="0">
                <a:solidFill>
                  <a:srgbClr val="053B8C"/>
                </a:solidFill>
              </a:rPr>
              <a:t>bộ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phận</a:t>
            </a:r>
            <a:endParaRPr lang="en-US" sz="1100" b="1" dirty="0">
              <a:solidFill>
                <a:srgbClr val="053B8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9656" y="2842768"/>
            <a:ext cx="25092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u="sng" dirty="0">
                <a:solidFill>
                  <a:srgbClr val="FF0000"/>
                </a:solidFill>
              </a:rPr>
              <a:t>Quy Định, Chỉ Thị : </a:t>
            </a:r>
            <a:r>
              <a:rPr lang="vi-VN" sz="1600" dirty="0"/>
              <a:t>những quy định, yêu cầu về các công việc cần thực hiện nghiêm túc, đính kèm là các hướng dẫn chế tài đi kèm nếu vi phạm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9" y="3000914"/>
            <a:ext cx="5846057" cy="160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3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1488" y="265814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vi-VN" b="1" u="sng" dirty="0">
                <a:solidFill>
                  <a:srgbClr val="FF0000"/>
                </a:solidFill>
              </a:rPr>
              <a:t>Hướng Dẫn Công Việc</a:t>
            </a:r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17" b="39117"/>
          <a:stretch/>
        </p:blipFill>
        <p:spPr bwMode="auto">
          <a:xfrm>
            <a:off x="703599" y="1816324"/>
            <a:ext cx="956760" cy="1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84" y="1816324"/>
            <a:ext cx="1335504" cy="102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89" y="1829856"/>
            <a:ext cx="1561078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67" y="1829856"/>
            <a:ext cx="1779442" cy="10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09600" y="885630"/>
            <a:ext cx="15174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nguồn</a:t>
            </a:r>
            <a:r>
              <a:rPr lang="en-US" sz="1100" dirty="0" smtClean="0"/>
              <a:t> </a:t>
            </a:r>
            <a:r>
              <a:rPr lang="en-US" sz="1100" dirty="0" err="1" smtClean="0"/>
              <a:t>nằm</a:t>
            </a:r>
            <a:r>
              <a:rPr lang="en-US" sz="1100" dirty="0" smtClean="0"/>
              <a:t> </a:t>
            </a:r>
            <a:r>
              <a:rPr lang="en-US" sz="1100" dirty="0" err="1" smtClean="0"/>
              <a:t>trên</a:t>
            </a:r>
            <a:r>
              <a:rPr lang="en-US" sz="1100" dirty="0" smtClean="0"/>
              <a:t> </a:t>
            </a:r>
            <a:r>
              <a:rPr lang="en-US" sz="1100" dirty="0" err="1" smtClean="0"/>
              <a:t>hệ</a:t>
            </a:r>
            <a:r>
              <a:rPr lang="en-US" sz="1100" dirty="0" smtClean="0"/>
              <a:t> 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NAS </a:t>
            </a:r>
            <a:r>
              <a:rPr lang="en-US" sz="1100" dirty="0" err="1" smtClean="0"/>
              <a:t>của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 </a:t>
            </a:r>
            <a:r>
              <a:rPr lang="en-US" sz="1100" dirty="0" err="1" smtClean="0"/>
              <a:t>trình</a:t>
            </a:r>
            <a:r>
              <a:rPr lang="en-US" sz="1100" dirty="0" smtClean="0"/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thư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ký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chịu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trách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nhiệm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cập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nhật</a:t>
            </a:r>
            <a:r>
              <a:rPr lang="en-US" sz="1100" b="1" dirty="0" smtClean="0">
                <a:solidFill>
                  <a:srgbClr val="FF0000"/>
                </a:solidFill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</a:rPr>
              <a:t>quản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lý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9325" y="885630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462588" y="895155"/>
            <a:ext cx="1243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 err="1" smtClean="0"/>
              <a:t>chuột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023666" y="895155"/>
            <a:ext cx="17794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File </a:t>
            </a:r>
            <a:r>
              <a:rPr lang="en-US" sz="1100" dirty="0" err="1" smtClean="0"/>
              <a:t>tổng</a:t>
            </a:r>
            <a:r>
              <a:rPr lang="en-US" sz="1100" dirty="0" smtClean="0"/>
              <a:t> </a:t>
            </a:r>
            <a:r>
              <a:rPr lang="en-US" sz="1100" dirty="0" err="1" smtClean="0"/>
              <a:t>hợp</a:t>
            </a:r>
            <a:r>
              <a:rPr lang="en-US" sz="1100" dirty="0" smtClean="0"/>
              <a:t> </a:t>
            </a:r>
            <a:r>
              <a:rPr lang="en-US" sz="1100" dirty="0" err="1" smtClean="0"/>
              <a:t>danh</a:t>
            </a:r>
            <a:r>
              <a:rPr lang="en-US" sz="1100" dirty="0" smtClean="0"/>
              <a:t> </a:t>
            </a:r>
            <a:r>
              <a:rPr lang="en-US" sz="1100" dirty="0" err="1" smtClean="0"/>
              <a:t>mục</a:t>
            </a:r>
            <a:r>
              <a:rPr lang="en-US" sz="1100" dirty="0" smtClean="0"/>
              <a:t> </a:t>
            </a:r>
            <a:r>
              <a:rPr lang="en-US" sz="1100" dirty="0" err="1" smtClean="0"/>
              <a:t>hồ</a:t>
            </a:r>
            <a:r>
              <a:rPr lang="en-US" sz="1100" dirty="0" smtClean="0"/>
              <a:t> </a:t>
            </a:r>
            <a:r>
              <a:rPr lang="en-US" sz="1100" dirty="0" err="1" smtClean="0"/>
              <a:t>sơ</a:t>
            </a:r>
            <a:r>
              <a:rPr lang="en-US" sz="1100" dirty="0" smtClean="0"/>
              <a:t> </a:t>
            </a:r>
            <a:r>
              <a:rPr lang="en-US" sz="1100" dirty="0" err="1" smtClean="0"/>
              <a:t>tài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. </a:t>
            </a:r>
            <a:r>
              <a:rPr lang="en-US" sz="1100" dirty="0" err="1" smtClean="0"/>
              <a:t>Hổ</a:t>
            </a:r>
            <a:r>
              <a:rPr lang="en-US" sz="1100" dirty="0" smtClean="0"/>
              <a:t> </a:t>
            </a:r>
            <a:r>
              <a:rPr lang="en-US" sz="1100" dirty="0" err="1" smtClean="0"/>
              <a:t>trợ</a:t>
            </a:r>
            <a:r>
              <a:rPr lang="en-US" sz="1100" dirty="0" smtClean="0"/>
              <a:t> </a:t>
            </a:r>
            <a:r>
              <a:rPr lang="en-US" sz="1100" dirty="0" err="1" smtClean="0"/>
              <a:t>truy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2 </a:t>
            </a:r>
            <a:r>
              <a:rPr lang="en-US" sz="1100" dirty="0" err="1" smtClean="0"/>
              <a:t>dạng</a:t>
            </a:r>
            <a:endParaRPr lang="en-US" sz="1100" dirty="0" smtClean="0"/>
          </a:p>
          <a:p>
            <a:r>
              <a:rPr lang="en-US" sz="1100" b="1" dirty="0" smtClean="0">
                <a:solidFill>
                  <a:srgbClr val="FF0000"/>
                </a:solidFill>
              </a:rPr>
              <a:t>1/ 7 </a:t>
            </a:r>
            <a:r>
              <a:rPr lang="en-US" sz="1100" b="1" dirty="0" err="1" smtClean="0">
                <a:solidFill>
                  <a:srgbClr val="FF0000"/>
                </a:solidFill>
              </a:rPr>
              <a:t>loại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hồ</a:t>
            </a:r>
            <a:r>
              <a:rPr lang="en-US" sz="11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</a:rPr>
              <a:t>sơ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r>
              <a:rPr lang="en-US" sz="1100" b="1" dirty="0" smtClean="0">
                <a:solidFill>
                  <a:srgbClr val="053B8C"/>
                </a:solidFill>
              </a:rPr>
              <a:t>2/ 11 </a:t>
            </a:r>
            <a:r>
              <a:rPr lang="en-US" sz="1100" b="1" dirty="0" err="1" smtClean="0">
                <a:solidFill>
                  <a:srgbClr val="053B8C"/>
                </a:solidFill>
              </a:rPr>
              <a:t>phòng</a:t>
            </a:r>
            <a:r>
              <a:rPr lang="en-US" sz="1100" b="1" dirty="0" smtClean="0">
                <a:solidFill>
                  <a:srgbClr val="053B8C"/>
                </a:solidFill>
              </a:rPr>
              <a:t>/ban/</a:t>
            </a:r>
            <a:r>
              <a:rPr lang="en-US" sz="1100" b="1" dirty="0" err="1" smtClean="0">
                <a:solidFill>
                  <a:srgbClr val="053B8C"/>
                </a:solidFill>
              </a:rPr>
              <a:t>bộ</a:t>
            </a:r>
            <a:r>
              <a:rPr lang="en-US" sz="1100" b="1" dirty="0" smtClean="0">
                <a:solidFill>
                  <a:srgbClr val="053B8C"/>
                </a:solidFill>
              </a:rPr>
              <a:t> </a:t>
            </a:r>
            <a:r>
              <a:rPr lang="en-US" sz="1100" b="1" dirty="0" err="1" smtClean="0">
                <a:solidFill>
                  <a:srgbClr val="053B8C"/>
                </a:solidFill>
              </a:rPr>
              <a:t>phận</a:t>
            </a:r>
            <a:endParaRPr lang="en-US" sz="1100" b="1" dirty="0">
              <a:solidFill>
                <a:srgbClr val="053B8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9656" y="2842768"/>
            <a:ext cx="2509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u="sng" dirty="0">
                <a:solidFill>
                  <a:srgbClr val="FF0000"/>
                </a:solidFill>
              </a:rPr>
              <a:t>Hướng Dẫn Công Việc: </a:t>
            </a:r>
            <a:r>
              <a:rPr lang="vi-VN" sz="1600" dirty="0"/>
              <a:t>bước thực hiện, hướng giải quyết, cách thức chuẩn bị, hồ sơ tham khảo, hướng dẫn phối hợp, kiểm tra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9" y="2953754"/>
            <a:ext cx="5867400" cy="163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3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1342</Words>
  <Application>Microsoft Office PowerPoint</Application>
  <PresentationFormat>On-screen Show (16:9)</PresentationFormat>
  <Paragraphs>153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GIỚI THIỆU HỆ THỐNG TÀI LIỆU</vt:lpstr>
      <vt:lpstr>NỘI DUNG CHÍNH</vt:lpstr>
      <vt:lpstr>GIỚI THIỆU TỔNG QUAN HỆ THỐNG TÀI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SỬ DỤNG</vt:lpstr>
      <vt:lpstr>PowerPoint Presentation</vt:lpstr>
      <vt:lpstr>PowerPoint Presentation</vt:lpstr>
      <vt:lpstr>PowerPoint Presentation</vt:lpstr>
      <vt:lpstr>CÁCH KIỂM TRA HỆ THỐNG TẠI CÔNG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THO</dc:creator>
  <cp:lastModifiedBy>Administrator</cp:lastModifiedBy>
  <cp:revision>92</cp:revision>
  <dcterms:created xsi:type="dcterms:W3CDTF">2015-07-15T02:14:23Z</dcterms:created>
  <dcterms:modified xsi:type="dcterms:W3CDTF">2017-04-26T07:49:43Z</dcterms:modified>
</cp:coreProperties>
</file>