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5" r:id="rId4"/>
    <p:sldId id="286" r:id="rId5"/>
    <p:sldId id="258" r:id="rId6"/>
    <p:sldId id="262" r:id="rId7"/>
    <p:sldId id="275" r:id="rId8"/>
    <p:sldId id="276" r:id="rId9"/>
    <p:sldId id="279" r:id="rId10"/>
    <p:sldId id="280" r:id="rId11"/>
    <p:sldId id="281" r:id="rId12"/>
    <p:sldId id="282" r:id="rId13"/>
    <p:sldId id="283" r:id="rId14"/>
    <p:sldId id="289" r:id="rId15"/>
    <p:sldId id="274" r:id="rId16"/>
    <p:sldId id="284" r:id="rId17"/>
    <p:sldId id="295" r:id="rId18"/>
    <p:sldId id="287" r:id="rId19"/>
    <p:sldId id="288" r:id="rId20"/>
    <p:sldId id="290" r:id="rId21"/>
    <p:sldId id="291" r:id="rId22"/>
    <p:sldId id="292" r:id="rId23"/>
    <p:sldId id="293"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3"/>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DA3737-E9F8-4941-9D26-61514ED978CA}"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85979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A3737-E9F8-4941-9D26-61514ED978CA}"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46682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A3737-E9F8-4941-9D26-61514ED978CA}"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13922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A3737-E9F8-4941-9D26-61514ED978CA}"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9071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A3737-E9F8-4941-9D26-61514ED978CA}"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13760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DA3737-E9F8-4941-9D26-61514ED978CA}"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63802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DA3737-E9F8-4941-9D26-61514ED978CA}" type="datetimeFigureOut">
              <a:rPr lang="en-US" smtClean="0"/>
              <a:t>8/31/17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85898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DA3737-E9F8-4941-9D26-61514ED978CA}" type="datetimeFigureOut">
              <a:rPr lang="en-US" smtClean="0"/>
              <a:t>8/31/17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49697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A3737-E9F8-4941-9D26-61514ED978CA}" type="datetimeFigureOut">
              <a:rPr lang="en-US" smtClean="0"/>
              <a:t>8/31/17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194217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A3737-E9F8-4941-9D26-61514ED978CA}"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30308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A3737-E9F8-4941-9D26-61514ED978CA}"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88F71-F074-8F48-8F4E-025705504883}" type="slidenum">
              <a:rPr lang="en-US" smtClean="0"/>
              <a:t>‹#›</a:t>
            </a:fld>
            <a:endParaRPr lang="en-US"/>
          </a:p>
        </p:txBody>
      </p:sp>
    </p:spTree>
    <p:extLst>
      <p:ext uri="{BB962C8B-B14F-4D97-AF65-F5344CB8AC3E}">
        <p14:creationId xmlns:p14="http://schemas.microsoft.com/office/powerpoint/2010/main" val="912578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3737-E9F8-4941-9D26-61514ED978CA}" type="datetimeFigureOut">
              <a:rPr lang="en-US" smtClean="0"/>
              <a:t>8/31/17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88F71-F074-8F48-8F4E-025705504883}" type="slidenum">
              <a:rPr lang="en-US" smtClean="0"/>
              <a:t>‹#›</a:t>
            </a:fld>
            <a:endParaRPr lang="en-US"/>
          </a:p>
        </p:txBody>
      </p:sp>
    </p:spTree>
    <p:extLst>
      <p:ext uri="{BB962C8B-B14F-4D97-AF65-F5344CB8AC3E}">
        <p14:creationId xmlns:p14="http://schemas.microsoft.com/office/powerpoint/2010/main" val="140395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abhimuralidharan/typecastinginswift-1bafacd39c9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Giới thiệu về Protocol Oriented Programing</a:t>
            </a:r>
            <a:endParaRPr lang="en-US" dirty="0"/>
          </a:p>
        </p:txBody>
      </p:sp>
    </p:spTree>
    <p:extLst>
      <p:ext uri="{BB962C8B-B14F-4D97-AF65-F5344CB8AC3E}">
        <p14:creationId xmlns:p14="http://schemas.microsoft.com/office/powerpoint/2010/main" val="974251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a:t>
            </a:r>
            <a:r>
              <a:rPr lang="en-US" b="1" dirty="0" smtClean="0"/>
              <a:t>Inheritance</a:t>
            </a:r>
            <a:endParaRPr lang="en-US" dirty="0"/>
          </a:p>
        </p:txBody>
      </p:sp>
      <p:sp>
        <p:nvSpPr>
          <p:cNvPr id="3" name="Content Placeholder 2"/>
          <p:cNvSpPr>
            <a:spLocks noGrp="1"/>
          </p:cNvSpPr>
          <p:nvPr>
            <p:ph idx="1"/>
          </p:nvPr>
        </p:nvSpPr>
        <p:spPr/>
        <p:txBody>
          <a:bodyPr/>
          <a:lstStyle/>
          <a:p>
            <a:r>
              <a:rPr lang="en-US" dirty="0"/>
              <a:t> protocol can inherit one or more other protocols. The syntax of protocol inheritance is similar to class inheritance.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2529"/>
            <a:ext cx="9893300" cy="1600200"/>
          </a:xfrm>
          <a:prstGeom prst="rect">
            <a:avLst/>
          </a:prstGeom>
        </p:spPr>
      </p:pic>
    </p:spTree>
    <p:extLst>
      <p:ext uri="{BB962C8B-B14F-4D97-AF65-F5344CB8AC3E}">
        <p14:creationId xmlns:p14="http://schemas.microsoft.com/office/powerpoint/2010/main" val="1001558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a:t>
            </a:r>
            <a:r>
              <a:rPr lang="en-US" b="1" dirty="0" smtClean="0"/>
              <a:t>Composition</a:t>
            </a:r>
            <a:endParaRPr lang="en-US" dirty="0"/>
          </a:p>
        </p:txBody>
      </p:sp>
      <p:sp>
        <p:nvSpPr>
          <p:cNvPr id="3" name="Content Placeholder 2"/>
          <p:cNvSpPr>
            <a:spLocks noGrp="1"/>
          </p:cNvSpPr>
          <p:nvPr>
            <p:ph idx="1"/>
          </p:nvPr>
        </p:nvSpPr>
        <p:spPr/>
        <p:txBody>
          <a:bodyPr/>
          <a:lstStyle/>
          <a:p>
            <a:r>
              <a:rPr lang="en-US"/>
              <a:t>Protocol composition allows types to conform to more than one protocol.</a:t>
            </a:r>
          </a:p>
          <a:p>
            <a:r>
              <a:rPr lang="en-US"/>
              <a:t>This is one of the many advantages that POP has of OOP.</a:t>
            </a:r>
            <a:endParaRPr lang="en-US" dirty="0"/>
          </a:p>
          <a:p>
            <a:r>
              <a:rPr lang="en-US" dirty="0"/>
              <a:t>You can combine multiple protocols into a single requirement with a </a:t>
            </a:r>
            <a:r>
              <a:rPr lang="en-US" i="1" dirty="0"/>
              <a:t>protocol </a:t>
            </a:r>
            <a:r>
              <a:rPr lang="en-US" i="1" dirty="0" smtClean="0"/>
              <a:t>composition.</a:t>
            </a:r>
            <a:endParaRPr lang="en-US" dirty="0" smtClean="0"/>
          </a:p>
          <a:p>
            <a:r>
              <a:rPr lang="en-US" dirty="0" err="1" smtClean="0"/>
              <a:t>SomeProtocol</a:t>
            </a:r>
            <a:r>
              <a:rPr lang="en-US" dirty="0" smtClean="0"/>
              <a:t> </a:t>
            </a:r>
            <a:r>
              <a:rPr lang="en-US" dirty="0"/>
              <a:t>&amp; </a:t>
            </a:r>
            <a:r>
              <a:rPr lang="en-US" dirty="0" err="1" smtClean="0"/>
              <a:t>AnotherProtocol</a:t>
            </a:r>
            <a:endParaRPr lang="en-US" dirty="0" smtClean="0"/>
          </a:p>
          <a:p>
            <a:endParaRPr lang="en-US" dirty="0"/>
          </a:p>
        </p:txBody>
      </p:sp>
    </p:spTree>
    <p:extLst>
      <p:ext uri="{BB962C8B-B14F-4D97-AF65-F5344CB8AC3E}">
        <p14:creationId xmlns:p14="http://schemas.microsoft.com/office/powerpoint/2010/main" val="19675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for Protocol </a:t>
            </a:r>
            <a:r>
              <a:rPr lang="en-US" b="1" dirty="0" smtClean="0"/>
              <a:t>Conformance</a:t>
            </a:r>
            <a:endParaRPr lang="en-US" dirty="0"/>
          </a:p>
        </p:txBody>
      </p:sp>
      <p:sp>
        <p:nvSpPr>
          <p:cNvPr id="3" name="Content Placeholder 2"/>
          <p:cNvSpPr>
            <a:spLocks noGrp="1"/>
          </p:cNvSpPr>
          <p:nvPr>
            <p:ph idx="1"/>
          </p:nvPr>
        </p:nvSpPr>
        <p:spPr/>
        <p:txBody>
          <a:bodyPr/>
          <a:lstStyle/>
          <a:p>
            <a:r>
              <a:rPr lang="en-US" dirty="0"/>
              <a:t>You can use the is and as operators described in</a:t>
            </a:r>
            <a:r>
              <a:rPr lang="en-US" b="1" i="1" dirty="0"/>
              <a:t> </a:t>
            </a:r>
            <a:r>
              <a:rPr lang="en-US" b="1" i="1" dirty="0">
                <a:hlinkClick r:id="rId2"/>
              </a:rPr>
              <a:t>Type Casting</a:t>
            </a:r>
            <a:r>
              <a:rPr lang="en-US" dirty="0"/>
              <a:t> to check for protocol conformance, and to cast to a specific protocol</a:t>
            </a:r>
            <a:r>
              <a:rPr lang="en-US" dirty="0" smtClean="0"/>
              <a:t>.</a:t>
            </a:r>
          </a:p>
          <a:p>
            <a:r>
              <a:rPr lang="en-US" dirty="0"/>
              <a:t>The is operator returns true if an instance conforms to a protocol and returns false if it does not.</a:t>
            </a:r>
          </a:p>
        </p:txBody>
      </p:sp>
      <p:sp>
        <p:nvSpPr>
          <p:cNvPr id="4" name="Rectangle 3"/>
          <p:cNvSpPr/>
          <p:nvPr/>
        </p:nvSpPr>
        <p:spPr>
          <a:xfrm>
            <a:off x="838200" y="4001294"/>
            <a:ext cx="9548813" cy="1200329"/>
          </a:xfrm>
          <a:prstGeom prst="rect">
            <a:avLst/>
          </a:prstGeom>
        </p:spPr>
        <p:txBody>
          <a:bodyPr wrap="square">
            <a:spAutoFit/>
          </a:bodyPr>
          <a:lstStyle/>
          <a:p>
            <a:r>
              <a:rPr lang="en-US" sz="2400" b="0" i="0">
                <a:solidFill>
                  <a:srgbClr val="AA0D91"/>
                </a:solidFill>
                <a:effectLst/>
                <a:latin typeface="courier new" charset="0"/>
              </a:rPr>
              <a:t>if</a:t>
            </a:r>
            <a:r>
              <a:rPr lang="en-US" sz="2400" b="0" i="0">
                <a:solidFill>
                  <a:srgbClr val="000000"/>
                </a:solidFill>
                <a:effectLst/>
                <a:latin typeface="courier new" charset="0"/>
              </a:rPr>
              <a:t> </a:t>
            </a:r>
            <a:r>
              <a:rPr lang="en-US" sz="2400" b="0" i="0">
                <a:solidFill>
                  <a:srgbClr val="AA0D91"/>
                </a:solidFill>
                <a:effectLst/>
                <a:latin typeface="courier new" charset="0"/>
              </a:rPr>
              <a:t>let</a:t>
            </a:r>
            <a:r>
              <a:rPr lang="en-US" sz="2400" b="0" i="0">
                <a:solidFill>
                  <a:srgbClr val="000000"/>
                </a:solidFill>
                <a:effectLst/>
                <a:latin typeface="courier new" charset="0"/>
              </a:rPr>
              <a:t> animal = animal </a:t>
            </a:r>
            <a:r>
              <a:rPr lang="en-US" sz="2400" b="0" i="0">
                <a:solidFill>
                  <a:srgbClr val="AA0D91"/>
                </a:solidFill>
                <a:effectLst/>
                <a:latin typeface="courier new" charset="0"/>
              </a:rPr>
              <a:t>as</a:t>
            </a:r>
            <a:r>
              <a:rPr lang="en-US" sz="2400" b="0" i="0">
                <a:solidFill>
                  <a:srgbClr val="000000"/>
                </a:solidFill>
                <a:effectLst/>
                <a:latin typeface="courier new" charset="0"/>
              </a:rPr>
              <a:t>? </a:t>
            </a:r>
            <a:r>
              <a:rPr lang="en-US" sz="2400" b="0" i="0">
                <a:solidFill>
                  <a:srgbClr val="3F6E74"/>
                </a:solidFill>
                <a:effectLst/>
                <a:latin typeface="courier new" charset="0"/>
              </a:rPr>
              <a:t>AirAnimal</a:t>
            </a:r>
            <a:r>
              <a:rPr lang="en-US" sz="2400" b="0" i="0">
                <a:solidFill>
                  <a:srgbClr val="000000"/>
                </a:solidFill>
                <a:effectLst/>
                <a:latin typeface="courier new" charset="0"/>
              </a:rPr>
              <a:t> {</a:t>
            </a:r>
            <a:endParaRPr lang="en-US" sz="2400" b="0" i="0">
              <a:solidFill>
                <a:srgbClr val="222222"/>
              </a:solidFill>
              <a:effectLst/>
              <a:latin typeface="Arial" charset="0"/>
            </a:endParaRPr>
          </a:p>
          <a:p>
            <a:r>
              <a:rPr lang="en-US" sz="2400" b="0" i="0">
                <a:solidFill>
                  <a:srgbClr val="000000"/>
                </a:solidFill>
                <a:effectLst/>
                <a:latin typeface="courier new" charset="0"/>
              </a:rPr>
              <a:t>   </a:t>
            </a:r>
            <a:r>
              <a:rPr lang="en-US" sz="2400" b="0" i="0">
                <a:solidFill>
                  <a:srgbClr val="2E0D6E"/>
                </a:solidFill>
                <a:effectLst/>
                <a:latin typeface="courier new" charset="0"/>
              </a:rPr>
              <a:t>print</a:t>
            </a:r>
            <a:r>
              <a:rPr lang="en-US" sz="2400" b="0" i="0">
                <a:solidFill>
                  <a:srgbClr val="000000"/>
                </a:solidFill>
                <a:effectLst/>
                <a:latin typeface="courier new" charset="0"/>
              </a:rPr>
              <a:t>(</a:t>
            </a:r>
            <a:r>
              <a:rPr lang="en-US" sz="2400" b="0" i="0">
                <a:solidFill>
                  <a:srgbClr val="C41A16"/>
                </a:solidFill>
                <a:effectLst/>
                <a:latin typeface="courier new" charset="0"/>
              </a:rPr>
              <a:t>"Animal at </a:t>
            </a:r>
            <a:r>
              <a:rPr lang="en-US" sz="2400" b="0" i="0">
                <a:solidFill>
                  <a:srgbClr val="000000"/>
                </a:solidFill>
                <a:effectLst/>
                <a:latin typeface="courier new" charset="0"/>
              </a:rPr>
              <a:t>\</a:t>
            </a:r>
            <a:r>
              <a:rPr lang="en-US" sz="2400" b="0" i="0">
                <a:solidFill>
                  <a:srgbClr val="C41A16"/>
                </a:solidFill>
                <a:effectLst/>
                <a:latin typeface="courier new" charset="0"/>
              </a:rPr>
              <a:t>(</a:t>
            </a:r>
            <a:r>
              <a:rPr lang="en-US" sz="2400" b="0" i="0">
                <a:solidFill>
                  <a:srgbClr val="000000"/>
                </a:solidFill>
                <a:effectLst/>
                <a:latin typeface="courier new" charset="0"/>
              </a:rPr>
              <a:t>index</a:t>
            </a:r>
            <a:r>
              <a:rPr lang="en-US" sz="2400" b="0" i="0">
                <a:solidFill>
                  <a:srgbClr val="C41A16"/>
                </a:solidFill>
                <a:effectLst/>
                <a:latin typeface="courier new" charset="0"/>
              </a:rPr>
              <a:t>) is Air"</a:t>
            </a:r>
            <a:r>
              <a:rPr lang="en-US" sz="2400" b="0" i="0">
                <a:solidFill>
                  <a:srgbClr val="000000"/>
                </a:solidFill>
                <a:effectLst/>
                <a:latin typeface="courier new" charset="0"/>
              </a:rPr>
              <a:t>)</a:t>
            </a:r>
            <a:endParaRPr lang="en-US" sz="2400" b="0" i="0">
              <a:solidFill>
                <a:srgbClr val="222222"/>
              </a:solidFill>
              <a:effectLst/>
              <a:latin typeface="Arial" charset="0"/>
            </a:endParaRPr>
          </a:p>
          <a:p>
            <a:r>
              <a:rPr lang="en-US" sz="2400" b="0" i="0">
                <a:solidFill>
                  <a:srgbClr val="000000"/>
                </a:solidFill>
                <a:effectLst/>
                <a:latin typeface="courier new" charset="0"/>
              </a:rPr>
              <a:t>}</a:t>
            </a:r>
            <a:endParaRPr lang="en-US" sz="2400" b="0" i="0">
              <a:solidFill>
                <a:srgbClr val="222222"/>
              </a:solidFill>
              <a:effectLst/>
              <a:latin typeface="Arial" charset="0"/>
            </a:endParaRPr>
          </a:p>
        </p:txBody>
      </p:sp>
    </p:spTree>
    <p:extLst>
      <p:ext uri="{BB962C8B-B14F-4D97-AF65-F5344CB8AC3E}">
        <p14:creationId xmlns:p14="http://schemas.microsoft.com/office/powerpoint/2010/main" val="2007422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Protocol Extensions</a:t>
            </a:r>
            <a:endParaRPr lang="en-US" dirty="0"/>
          </a:p>
        </p:txBody>
      </p:sp>
      <p:sp>
        <p:nvSpPr>
          <p:cNvPr id="3" name="Content Placeholder 2"/>
          <p:cNvSpPr>
            <a:spLocks noGrp="1"/>
          </p:cNvSpPr>
          <p:nvPr>
            <p:ph idx="1"/>
          </p:nvPr>
        </p:nvSpPr>
        <p:spPr/>
        <p:txBody>
          <a:bodyPr/>
          <a:lstStyle/>
          <a:p>
            <a:r>
              <a:rPr lang="en-US"/>
              <a:t>one of the most important parts of the protocol-oriented programming paradigm.</a:t>
            </a:r>
            <a:endParaRPr lang="en-US" dirty="0"/>
          </a:p>
          <a:p>
            <a:r>
              <a:rPr lang="en-US"/>
              <a:t>They allow us to add functionality to all types that conform to a given protocol.</a:t>
            </a:r>
          </a:p>
          <a:p>
            <a:r>
              <a:rPr lang="en-US" dirty="0" smtClean="0"/>
              <a:t>Without extension no pop.</a:t>
            </a:r>
          </a:p>
          <a:p>
            <a:endParaRPr lang="en-US" dirty="0"/>
          </a:p>
        </p:txBody>
      </p:sp>
    </p:spTree>
    <p:extLst>
      <p:ext uri="{BB962C8B-B14F-4D97-AF65-F5344CB8AC3E}">
        <p14:creationId xmlns:p14="http://schemas.microsoft.com/office/powerpoint/2010/main" val="1902351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Extensions</a:t>
            </a:r>
            <a:endParaRPr lang="en-US"/>
          </a:p>
        </p:txBody>
      </p:sp>
      <p:sp>
        <p:nvSpPr>
          <p:cNvPr id="6" name="Rectangle 5"/>
          <p:cNvSpPr/>
          <p:nvPr/>
        </p:nvSpPr>
        <p:spPr>
          <a:xfrm>
            <a:off x="300037" y="1582341"/>
            <a:ext cx="12201525" cy="3139321"/>
          </a:xfrm>
          <a:prstGeom prst="rect">
            <a:avLst/>
          </a:prstGeom>
        </p:spPr>
        <p:txBody>
          <a:bodyPr wrap="square">
            <a:spAutoFit/>
          </a:bodyPr>
          <a:lstStyle/>
          <a:p>
            <a:r>
              <a:rPr lang="en-US">
                <a:solidFill>
                  <a:srgbClr val="B40062"/>
                </a:solidFill>
                <a:latin typeface="Menlo-Regular" charset="0"/>
              </a:rPr>
              <a:t>extension</a:t>
            </a:r>
            <a:r>
              <a:rPr lang="en-US">
                <a:solidFill>
                  <a:srgbClr val="000000"/>
                </a:solidFill>
                <a:latin typeface="Menlo-Regular" charset="0"/>
              </a:rPr>
              <a:t> </a:t>
            </a:r>
            <a:r>
              <a:rPr lang="en-US">
                <a:solidFill>
                  <a:srgbClr val="306F79"/>
                </a:solidFill>
                <a:latin typeface="Menlo-Regular" charset="0"/>
              </a:rPr>
              <a:t>JSONResource</a:t>
            </a:r>
            <a:r>
              <a:rPr lang="en-US">
                <a:solidFill>
                  <a:srgbClr val="000000"/>
                </a:solidFill>
                <a:latin typeface="Menlo-Regular" charset="0"/>
              </a:rPr>
              <a:t> {</a:t>
            </a:r>
          </a:p>
          <a:p>
            <a:r>
              <a:rPr lang="en-US">
                <a:solidFill>
                  <a:srgbClr val="000000"/>
                </a:solidFill>
                <a:latin typeface="Menlo-Regular" charset="0"/>
              </a:rPr>
              <a:t>    </a:t>
            </a:r>
            <a:r>
              <a:rPr lang="en-US">
                <a:solidFill>
                  <a:srgbClr val="1D8519"/>
                </a:solidFill>
                <a:latin typeface="Menlo-Regular" charset="0"/>
              </a:rPr>
              <a:t>// Default host value for REST resources</a:t>
            </a:r>
          </a:p>
          <a:p>
            <a:r>
              <a:rPr lang="en-US">
                <a:solidFill>
                  <a:srgbClr val="000000"/>
                </a:solidFill>
                <a:latin typeface="Menlo-Regular" charset="0"/>
              </a:rPr>
              <a:t>    </a:t>
            </a:r>
            <a:r>
              <a:rPr lang="en-US">
                <a:solidFill>
                  <a:srgbClr val="B40062"/>
                </a:solidFill>
                <a:latin typeface="Menlo-Regular" charset="0"/>
              </a:rPr>
              <a:t>var</a:t>
            </a:r>
            <a:r>
              <a:rPr lang="en-US">
                <a:solidFill>
                  <a:srgbClr val="000000"/>
                </a:solidFill>
                <a:latin typeface="Menlo-Regular" charset="0"/>
              </a:rPr>
              <a:t> jsonHost: </a:t>
            </a:r>
            <a:r>
              <a:rPr lang="en-US">
                <a:solidFill>
                  <a:srgbClr val="5C2699"/>
                </a:solidFill>
                <a:latin typeface="Menlo-Regular" charset="0"/>
              </a:rPr>
              <a:t>String</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return</a:t>
            </a:r>
            <a:r>
              <a:rPr lang="en-US">
                <a:solidFill>
                  <a:srgbClr val="000000"/>
                </a:solidFill>
                <a:latin typeface="Menlo-Regular" charset="0"/>
              </a:rPr>
              <a:t> </a:t>
            </a:r>
            <a:r>
              <a:rPr lang="en-US">
                <a:solidFill>
                  <a:srgbClr val="BA0011"/>
                </a:solidFill>
                <a:latin typeface="Menlo-Regular" charset="0"/>
              </a:rPr>
              <a:t>"itunes.apple.com"</a:t>
            </a:r>
            <a:endParaRPr lang="en-US">
              <a:solidFill>
                <a:srgbClr val="000000"/>
              </a:solidFill>
              <a:latin typeface="Menlo-Regular" charset="0"/>
            </a:endParaRPr>
          </a:p>
          <a:p>
            <a:r>
              <a:rPr lang="mr-IN">
                <a:solidFill>
                  <a:srgbClr val="000000"/>
                </a:solidFill>
                <a:latin typeface="Menlo-Regular" charset="0"/>
              </a:rPr>
              <a:t>    </a:t>
            </a:r>
            <a:r>
              <a:rPr lang="en-US">
                <a:solidFill>
                  <a:srgbClr val="000000"/>
                </a:solidFill>
                <a:latin typeface="Menlo-Regular" charset="0"/>
              </a:rPr>
              <a:t>   }</a:t>
            </a:r>
            <a:endParaRPr lang="mr-IN">
              <a:solidFill>
                <a:srgbClr val="000000"/>
              </a:solidFill>
              <a:latin typeface="Menlo-Regular" charset="0"/>
            </a:endParaRPr>
          </a:p>
          <a:p>
            <a:r>
              <a:rPr lang="mr-IN">
                <a:solidFill>
                  <a:srgbClr val="000000"/>
                </a:solidFill>
                <a:latin typeface="Menlo-Regular" charset="0"/>
              </a:rPr>
              <a:t>    </a:t>
            </a:r>
          </a:p>
          <a:p>
            <a:r>
              <a:rPr lang="en-US">
                <a:solidFill>
                  <a:srgbClr val="000000"/>
                </a:solidFill>
                <a:latin typeface="Menlo-Regular" charset="0"/>
              </a:rPr>
              <a:t>    </a:t>
            </a:r>
            <a:r>
              <a:rPr lang="en-US">
                <a:solidFill>
                  <a:srgbClr val="1D8519"/>
                </a:solidFill>
                <a:latin typeface="Menlo-Regular" charset="0"/>
              </a:rPr>
              <a:t>// Generate the fully qualified URL</a:t>
            </a:r>
          </a:p>
          <a:p>
            <a:r>
              <a:rPr lang="en-US">
                <a:solidFill>
                  <a:srgbClr val="000000"/>
                </a:solidFill>
                <a:latin typeface="Menlo-Regular" charset="0"/>
              </a:rPr>
              <a:t>    </a:t>
            </a:r>
            <a:r>
              <a:rPr lang="en-US">
                <a:solidFill>
                  <a:srgbClr val="B40062"/>
                </a:solidFill>
                <a:latin typeface="Menlo-Regular" charset="0"/>
              </a:rPr>
              <a:t>var</a:t>
            </a:r>
            <a:r>
              <a:rPr lang="en-US">
                <a:solidFill>
                  <a:srgbClr val="000000"/>
                </a:solidFill>
                <a:latin typeface="Menlo-Regular" charset="0"/>
              </a:rPr>
              <a:t> jsonURL: </a:t>
            </a:r>
            <a:r>
              <a:rPr lang="en-US">
                <a:solidFill>
                  <a:srgbClr val="5C2699"/>
                </a:solidFill>
                <a:latin typeface="Menlo-Regular" charset="0"/>
              </a:rPr>
              <a:t>String</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return</a:t>
            </a:r>
            <a:r>
              <a:rPr lang="en-US">
                <a:solidFill>
                  <a:srgbClr val="000000"/>
                </a:solidFill>
                <a:latin typeface="Menlo-Regular" charset="0"/>
              </a:rPr>
              <a:t> </a:t>
            </a:r>
            <a:r>
              <a:rPr lang="en-US">
                <a:solidFill>
                  <a:srgbClr val="5C2699"/>
                </a:solidFill>
                <a:latin typeface="Menlo-Regular" charset="0"/>
              </a:rPr>
              <a:t>String</a:t>
            </a:r>
            <a:r>
              <a:rPr lang="en-US">
                <a:solidFill>
                  <a:srgbClr val="000000"/>
                </a:solidFill>
                <a:latin typeface="Menlo-Regular" charset="0"/>
              </a:rPr>
              <a:t>(format: </a:t>
            </a:r>
            <a:r>
              <a:rPr lang="en-US">
                <a:solidFill>
                  <a:srgbClr val="BA0011"/>
                </a:solidFill>
                <a:latin typeface="Menlo-Regular" charset="0"/>
              </a:rPr>
              <a:t>"https://%@%@"</a:t>
            </a:r>
            <a:r>
              <a:rPr lang="en-US">
                <a:solidFill>
                  <a:srgbClr val="000000"/>
                </a:solidFill>
                <a:latin typeface="Menlo-Regular" charset="0"/>
              </a:rPr>
              <a:t>, </a:t>
            </a:r>
            <a:r>
              <a:rPr lang="en-US">
                <a:solidFill>
                  <a:srgbClr val="B40062"/>
                </a:solidFill>
                <a:latin typeface="Menlo-Regular" charset="0"/>
              </a:rPr>
              <a:t>self</a:t>
            </a:r>
            <a:r>
              <a:rPr lang="en-US">
                <a:solidFill>
                  <a:srgbClr val="000000"/>
                </a:solidFill>
                <a:latin typeface="Menlo-Regular" charset="0"/>
              </a:rPr>
              <a:t>.</a:t>
            </a:r>
            <a:r>
              <a:rPr lang="en-US">
                <a:solidFill>
                  <a:srgbClr val="448993"/>
                </a:solidFill>
                <a:latin typeface="Menlo-Regular" charset="0"/>
              </a:rPr>
              <a:t>jsonHost</a:t>
            </a:r>
            <a:r>
              <a:rPr lang="en-US">
                <a:solidFill>
                  <a:srgbClr val="000000"/>
                </a:solidFill>
                <a:latin typeface="Menlo-Regular" charset="0"/>
              </a:rPr>
              <a:t>, </a:t>
            </a:r>
            <a:r>
              <a:rPr lang="en-US">
                <a:solidFill>
                  <a:srgbClr val="B40062"/>
                </a:solidFill>
                <a:latin typeface="Menlo-Regular" charset="0"/>
              </a:rPr>
              <a:t>self</a:t>
            </a:r>
            <a:r>
              <a:rPr lang="en-US">
                <a:solidFill>
                  <a:srgbClr val="000000"/>
                </a:solidFill>
                <a:latin typeface="Menlo-Regular" charset="0"/>
              </a:rPr>
              <a:t>.</a:t>
            </a:r>
            <a:r>
              <a:rPr lang="en-US">
                <a:solidFill>
                  <a:srgbClr val="448993"/>
                </a:solidFill>
                <a:latin typeface="Menlo-Regular" charset="0"/>
              </a:rPr>
              <a:t>jsonPath</a:t>
            </a:r>
            <a:r>
              <a:rPr lang="en-US">
                <a:solidFill>
                  <a:srgbClr val="000000"/>
                </a:solidFill>
                <a:latin typeface="Menlo-Regular" charset="0"/>
              </a:rPr>
              <a:t>)</a:t>
            </a:r>
          </a:p>
          <a:p>
            <a:r>
              <a:rPr lang="mr-IN">
                <a:solidFill>
                  <a:srgbClr val="000000"/>
                </a:solidFill>
                <a:latin typeface="Menlo-Regular" charset="0"/>
              </a:rPr>
              <a:t>    </a:t>
            </a:r>
            <a:r>
              <a:rPr lang="en-US">
                <a:solidFill>
                  <a:srgbClr val="000000"/>
                </a:solidFill>
                <a:latin typeface="Menlo-Regular" charset="0"/>
              </a:rPr>
              <a:t>   }</a:t>
            </a:r>
          </a:p>
          <a:p>
            <a:r>
              <a:rPr lang="en-US">
                <a:solidFill>
                  <a:srgbClr val="000000"/>
                </a:solidFill>
                <a:latin typeface="Menlo-Regular" charset="0"/>
              </a:rPr>
              <a:t>}</a:t>
            </a:r>
            <a:endParaRPr lang="en-US"/>
          </a:p>
        </p:txBody>
      </p:sp>
    </p:spTree>
    <p:extLst>
      <p:ext uri="{BB962C8B-B14F-4D97-AF65-F5344CB8AC3E}">
        <p14:creationId xmlns:p14="http://schemas.microsoft.com/office/powerpoint/2010/main" val="1707626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Extension </a:t>
            </a:r>
            <a:r>
              <a:rPr lang="en-US" dirty="0" smtClean="0"/>
              <a:t>Limitations</a:t>
            </a:r>
            <a:endParaRPr lang="en-US" dirty="0"/>
          </a:p>
        </p:txBody>
      </p:sp>
      <p:sp>
        <p:nvSpPr>
          <p:cNvPr id="3" name="Content Placeholder 2"/>
          <p:cNvSpPr>
            <a:spLocks noGrp="1"/>
          </p:cNvSpPr>
          <p:nvPr>
            <p:ph idx="1"/>
          </p:nvPr>
        </p:nvSpPr>
        <p:spPr/>
        <p:txBody>
          <a:bodyPr/>
          <a:lstStyle/>
          <a:p>
            <a:r>
              <a:rPr lang="en-US" dirty="0"/>
              <a:t>Cannot store dynamic variables inside a protocol </a:t>
            </a:r>
            <a:r>
              <a:rPr lang="en-US" dirty="0" smtClean="0"/>
              <a:t>extension.</a:t>
            </a:r>
          </a:p>
          <a:p>
            <a:r>
              <a:rPr lang="en-US" dirty="0"/>
              <a:t>Cannot adopt multiple protocol extensions with duplicate </a:t>
            </a:r>
            <a:r>
              <a:rPr lang="en-US" dirty="0" smtClean="0"/>
              <a:t>members.</a:t>
            </a:r>
          </a:p>
          <a:p>
            <a:pPr lvl="1"/>
            <a:r>
              <a:rPr lang="en-US" dirty="0"/>
              <a:t>For example, if we have 2 protocol extensions which implement the same methods, only the last one we've adopted will be used when the method is invoked.</a:t>
            </a:r>
          </a:p>
          <a:p>
            <a:endParaRPr lang="en-US" dirty="0"/>
          </a:p>
        </p:txBody>
      </p:sp>
    </p:spTree>
    <p:extLst>
      <p:ext uri="{BB962C8B-B14F-4D97-AF65-F5344CB8AC3E}">
        <p14:creationId xmlns:p14="http://schemas.microsoft.com/office/powerpoint/2010/main" val="996900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Constraints to Protocol </a:t>
            </a:r>
            <a:r>
              <a:rPr lang="en-US" b="1" dirty="0" smtClean="0"/>
              <a:t>Extensions</a:t>
            </a:r>
            <a:endParaRPr lang="en-US" dirty="0"/>
          </a:p>
        </p:txBody>
      </p:sp>
      <p:sp>
        <p:nvSpPr>
          <p:cNvPr id="3" name="Content Placeholder 2"/>
          <p:cNvSpPr>
            <a:spLocks noGrp="1"/>
          </p:cNvSpPr>
          <p:nvPr>
            <p:ph idx="1"/>
          </p:nvPr>
        </p:nvSpPr>
        <p:spPr/>
        <p:txBody>
          <a:bodyPr/>
          <a:lstStyle/>
          <a:p>
            <a:r>
              <a:rPr lang="en-US" dirty="0"/>
              <a:t>When you define a protocol extension, you can specify constraints that conforming types must satisfy before the methods and properties of the extension are available. You write these constraints after the name of the protocol you’re extending using a generic where </a:t>
            </a:r>
            <a:r>
              <a:rPr lang="en-US" dirty="0" smtClean="0"/>
              <a:t>clause.</a:t>
            </a:r>
          </a:p>
          <a:p>
            <a:endParaRPr lang="en-US" dirty="0"/>
          </a:p>
        </p:txBody>
      </p:sp>
    </p:spTree>
    <p:extLst>
      <p:ext uri="{BB962C8B-B14F-4D97-AF65-F5344CB8AC3E}">
        <p14:creationId xmlns:p14="http://schemas.microsoft.com/office/powerpoint/2010/main" val="1810456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014" y="576412"/>
            <a:ext cx="10872786" cy="5909310"/>
          </a:xfrm>
          <a:prstGeom prst="rect">
            <a:avLst/>
          </a:prstGeom>
        </p:spPr>
        <p:txBody>
          <a:bodyPr wrap="square">
            <a:spAutoFit/>
          </a:bodyPr>
          <a:lstStyle/>
          <a:p>
            <a:r>
              <a:rPr lang="en-US">
                <a:solidFill>
                  <a:srgbClr val="B40062"/>
                </a:solidFill>
                <a:latin typeface="Menlo-Regular" charset="0"/>
              </a:rPr>
              <a:t>extension</a:t>
            </a:r>
            <a:r>
              <a:rPr lang="en-US">
                <a:solidFill>
                  <a:srgbClr val="000000"/>
                </a:solidFill>
                <a:latin typeface="Menlo-Regular" charset="0"/>
              </a:rPr>
              <a:t> </a:t>
            </a:r>
            <a:r>
              <a:rPr lang="en-US">
                <a:solidFill>
                  <a:srgbClr val="306F79"/>
                </a:solidFill>
                <a:latin typeface="Menlo-Regular" charset="0"/>
              </a:rPr>
              <a:t>MediaResource</a:t>
            </a:r>
            <a:r>
              <a:rPr lang="en-US">
                <a:solidFill>
                  <a:srgbClr val="000000"/>
                </a:solidFill>
                <a:latin typeface="Menlo-Regular" charset="0"/>
              </a:rPr>
              <a:t> </a:t>
            </a:r>
            <a:r>
              <a:rPr lang="en-US">
                <a:solidFill>
                  <a:srgbClr val="B40062"/>
                </a:solidFill>
                <a:latin typeface="Menlo-Regular" charset="0"/>
              </a:rPr>
              <a:t>where</a:t>
            </a:r>
            <a:r>
              <a:rPr lang="en-US">
                <a:solidFill>
                  <a:srgbClr val="000000"/>
                </a:solidFill>
                <a:latin typeface="Menlo-Regular" charset="0"/>
              </a:rPr>
              <a:t> </a:t>
            </a:r>
            <a:r>
              <a:rPr lang="en-US">
                <a:solidFill>
                  <a:srgbClr val="B40062"/>
                </a:solidFill>
                <a:latin typeface="Menlo-Regular" charset="0"/>
              </a:rPr>
              <a:t>Self</a:t>
            </a:r>
            <a:r>
              <a:rPr lang="en-US">
                <a:solidFill>
                  <a:srgbClr val="000000"/>
                </a:solidFill>
                <a:latin typeface="Menlo-Regular" charset="0"/>
              </a:rPr>
              <a:t>: Album {</a:t>
            </a:r>
          </a:p>
          <a:p>
            <a:r>
              <a:rPr lang="en-US">
                <a:solidFill>
                  <a:srgbClr val="000000"/>
                </a:solidFill>
                <a:latin typeface="Menlo-Regular" charset="0"/>
              </a:rPr>
              <a:t>    </a:t>
            </a:r>
            <a:r>
              <a:rPr lang="en-US">
                <a:solidFill>
                  <a:srgbClr val="B40062"/>
                </a:solidFill>
                <a:latin typeface="Menlo-Regular" charset="0"/>
              </a:rPr>
              <a:t>var</a:t>
            </a:r>
            <a:r>
              <a:rPr lang="en-US">
                <a:solidFill>
                  <a:srgbClr val="000000"/>
                </a:solidFill>
                <a:latin typeface="Menlo-Regular" charset="0"/>
              </a:rPr>
              <a:t> mediaURL: </a:t>
            </a:r>
            <a:r>
              <a:rPr lang="en-US">
                <a:solidFill>
                  <a:srgbClr val="5C2699"/>
                </a:solidFill>
                <a:latin typeface="Menlo-Regular" charset="0"/>
              </a:rPr>
              <a:t>String</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return</a:t>
            </a:r>
            <a:r>
              <a:rPr lang="en-US">
                <a:solidFill>
                  <a:srgbClr val="000000"/>
                </a:solidFill>
                <a:latin typeface="Menlo-Regular" charset="0"/>
              </a:rPr>
              <a:t> </a:t>
            </a:r>
            <a:r>
              <a:rPr lang="en-US">
                <a:solidFill>
                  <a:srgbClr val="B40062"/>
                </a:solidFill>
                <a:latin typeface="Menlo-Regular" charset="0"/>
              </a:rPr>
              <a:t>self</a:t>
            </a:r>
            <a:r>
              <a:rPr lang="en-US">
                <a:solidFill>
                  <a:srgbClr val="000000"/>
                </a:solidFill>
                <a:latin typeface="Menlo-Regular" charset="0"/>
              </a:rPr>
              <a:t>.</a:t>
            </a:r>
            <a:r>
              <a:rPr lang="en-US">
                <a:solidFill>
                  <a:srgbClr val="448993"/>
                </a:solidFill>
                <a:latin typeface="Menlo-Regular" charset="0"/>
              </a:rPr>
              <a:t>albumUrlImage</a:t>
            </a:r>
            <a:r>
              <a:rPr lang="en-US">
                <a:solidFill>
                  <a:srgbClr val="000000"/>
                </a:solidFill>
                <a:latin typeface="Menlo-Regular" charset="0"/>
              </a:rPr>
              <a:t> ?? </a:t>
            </a:r>
            <a:r>
              <a:rPr lang="en-US">
                <a:solidFill>
                  <a:srgbClr val="BA0011"/>
                </a:solidFill>
                <a:latin typeface="Menlo-Regular" charset="0"/>
              </a:rPr>
              <a:t>""</a:t>
            </a:r>
            <a:endParaRPr lang="en-US">
              <a:solidFill>
                <a:srgbClr val="000000"/>
              </a:solidFill>
              <a:latin typeface="Menlo-Regular" charset="0"/>
            </a:endParaRPr>
          </a:p>
          <a:p>
            <a:r>
              <a:rPr lang="mr-IN">
                <a:solidFill>
                  <a:srgbClr val="000000"/>
                </a:solidFill>
                <a:latin typeface="Menlo-Regular" charset="0"/>
              </a:rPr>
              <a:t>    }</a:t>
            </a:r>
          </a:p>
          <a:p>
            <a:r>
              <a:rPr lang="mr-IN">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var</a:t>
            </a:r>
            <a:r>
              <a:rPr lang="en-US">
                <a:solidFill>
                  <a:srgbClr val="000000"/>
                </a:solidFill>
                <a:latin typeface="Menlo-Regular" charset="0"/>
              </a:rPr>
              <a:t> imageValue: </a:t>
            </a:r>
            <a:r>
              <a:rPr lang="en-US">
                <a:solidFill>
                  <a:srgbClr val="4D009E"/>
                </a:solidFill>
                <a:latin typeface="Menlo-Regular" charset="0"/>
              </a:rPr>
              <a:t>UIImage</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if</a:t>
            </a:r>
            <a:r>
              <a:rPr lang="en-US">
                <a:solidFill>
                  <a:srgbClr val="000000"/>
                </a:solidFill>
                <a:latin typeface="Menlo-Regular" charset="0"/>
              </a:rPr>
              <a:t> </a:t>
            </a:r>
            <a:r>
              <a:rPr lang="en-US">
                <a:solidFill>
                  <a:srgbClr val="B40062"/>
                </a:solidFill>
                <a:latin typeface="Menlo-Regular" charset="0"/>
              </a:rPr>
              <a:t>let</a:t>
            </a:r>
            <a:r>
              <a:rPr lang="en-US">
                <a:solidFill>
                  <a:srgbClr val="000000"/>
                </a:solidFill>
                <a:latin typeface="Menlo-Regular" charset="0"/>
              </a:rPr>
              <a:t> imageData = </a:t>
            </a:r>
            <a:r>
              <a:rPr lang="en-US">
                <a:solidFill>
                  <a:srgbClr val="B40062"/>
                </a:solidFill>
                <a:latin typeface="Menlo-Regular" charset="0"/>
              </a:rPr>
              <a:t>self</a:t>
            </a:r>
            <a:r>
              <a:rPr lang="en-US">
                <a:solidFill>
                  <a:srgbClr val="000000"/>
                </a:solidFill>
                <a:latin typeface="Menlo-Regular" charset="0"/>
              </a:rPr>
              <a:t>.</a:t>
            </a:r>
            <a:r>
              <a:rPr lang="en-US">
                <a:solidFill>
                  <a:srgbClr val="203C3F"/>
                </a:solidFill>
                <a:latin typeface="Menlo-Regular" charset="0"/>
              </a:rPr>
              <a:t>dataForURL</a:t>
            </a:r>
            <a:r>
              <a:rPr lang="en-US">
                <a:solidFill>
                  <a:srgbClr val="000000"/>
                </a:solidFill>
                <a:latin typeface="Menlo-Regular" charset="0"/>
              </a:rPr>
              <a:t>(url: </a:t>
            </a:r>
            <a:r>
              <a:rPr lang="en-US">
                <a:solidFill>
                  <a:srgbClr val="B40062"/>
                </a:solidFill>
                <a:latin typeface="Menlo-Regular" charset="0"/>
              </a:rPr>
              <a:t>self</a:t>
            </a:r>
            <a:r>
              <a:rPr lang="en-US">
                <a:solidFill>
                  <a:srgbClr val="000000"/>
                </a:solidFill>
                <a:latin typeface="Menlo-Regular" charset="0"/>
              </a:rPr>
              <a:t>.</a:t>
            </a:r>
            <a:r>
              <a:rPr lang="en-US">
                <a:solidFill>
                  <a:srgbClr val="448993"/>
                </a:solidFill>
                <a:latin typeface="Menlo-Regular" charset="0"/>
              </a:rPr>
              <a:t>mediaURL</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return</a:t>
            </a:r>
            <a:r>
              <a:rPr lang="en-US">
                <a:solidFill>
                  <a:srgbClr val="000000"/>
                </a:solidFill>
                <a:latin typeface="Menlo-Regular" charset="0"/>
              </a:rPr>
              <a:t> </a:t>
            </a:r>
            <a:r>
              <a:rPr lang="en-US">
                <a:solidFill>
                  <a:srgbClr val="4D009E"/>
                </a:solidFill>
                <a:latin typeface="Menlo-Regular" charset="0"/>
              </a:rPr>
              <a:t>UIImage</a:t>
            </a:r>
            <a:r>
              <a:rPr lang="en-US">
                <a:solidFill>
                  <a:srgbClr val="000000"/>
                </a:solidFill>
                <a:latin typeface="Menlo-Regular" charset="0"/>
              </a:rPr>
              <a:t>(data: imageData </a:t>
            </a:r>
            <a:r>
              <a:rPr lang="en-US">
                <a:solidFill>
                  <a:srgbClr val="B40062"/>
                </a:solidFill>
                <a:latin typeface="Menlo-Regular" charset="0"/>
              </a:rPr>
              <a:t>as</a:t>
            </a:r>
            <a:r>
              <a:rPr lang="en-US">
                <a:solidFill>
                  <a:srgbClr val="000000"/>
                </a:solidFill>
                <a:latin typeface="Menlo-Regular" charset="0"/>
              </a:rPr>
              <a:t> </a:t>
            </a:r>
            <a:r>
              <a:rPr lang="en-US">
                <a:solidFill>
                  <a:srgbClr val="5C2699"/>
                </a:solidFill>
                <a:latin typeface="Menlo-Regular" charset="0"/>
              </a:rPr>
              <a:t>Data</a:t>
            </a:r>
            <a:r>
              <a:rPr lang="en-US">
                <a:solidFill>
                  <a:srgbClr val="000000"/>
                </a:solidFill>
                <a:latin typeface="Menlo-Regular" charset="0"/>
              </a:rPr>
              <a:t>)</a:t>
            </a:r>
          </a:p>
          <a:p>
            <a:r>
              <a:rPr lang="mr-IN">
                <a:solidFill>
                  <a:srgbClr val="000000"/>
                </a:solidFill>
                <a:latin typeface="Menlo-Regular" charset="0"/>
              </a:rPr>
              <a:t>        }</a:t>
            </a:r>
          </a:p>
          <a:p>
            <a:r>
              <a:rPr lang="mr-IN">
                <a:solidFill>
                  <a:srgbClr val="000000"/>
                </a:solidFill>
                <a:latin typeface="Menlo-Regular" charset="0"/>
              </a:rPr>
              <a:t>        </a:t>
            </a:r>
          </a:p>
          <a:p>
            <a:r>
              <a:rPr lang="mr-IN">
                <a:solidFill>
                  <a:srgbClr val="000000"/>
                </a:solidFill>
                <a:latin typeface="Menlo-Regular" charset="0"/>
              </a:rPr>
              <a:t>        </a:t>
            </a:r>
            <a:r>
              <a:rPr lang="mr-IN">
                <a:solidFill>
                  <a:srgbClr val="B40062"/>
                </a:solidFill>
                <a:latin typeface="Menlo-Regular" charset="0"/>
              </a:rPr>
              <a:t>return</a:t>
            </a:r>
            <a:r>
              <a:rPr lang="mr-IN">
                <a:solidFill>
                  <a:srgbClr val="000000"/>
                </a:solidFill>
                <a:latin typeface="Menlo-Regular" charset="0"/>
              </a:rPr>
              <a:t> </a:t>
            </a:r>
            <a:r>
              <a:rPr lang="mr-IN">
                <a:solidFill>
                  <a:srgbClr val="B40062"/>
                </a:solidFill>
                <a:latin typeface="Menlo-Regular" charset="0"/>
              </a:rPr>
              <a:t>nil</a:t>
            </a:r>
            <a:endParaRPr lang="mr-IN">
              <a:solidFill>
                <a:srgbClr val="000000"/>
              </a:solidFill>
              <a:latin typeface="Menlo-Regular" charset="0"/>
            </a:endParaRPr>
          </a:p>
          <a:p>
            <a:r>
              <a:rPr lang="mr-IN">
                <a:solidFill>
                  <a:srgbClr val="000000"/>
                </a:solidFill>
                <a:latin typeface="Menlo-Regular" charset="0"/>
              </a:rPr>
              <a:t>    }</a:t>
            </a:r>
          </a:p>
          <a:p>
            <a:r>
              <a:rPr lang="mr-IN">
                <a:solidFill>
                  <a:srgbClr val="000000"/>
                </a:solidFill>
                <a:latin typeface="Menlo-Regular" charset="0"/>
              </a:rPr>
              <a:t>    </a:t>
            </a:r>
          </a:p>
          <a:p>
            <a:r>
              <a:rPr lang="mr-IN">
                <a:solidFill>
                  <a:srgbClr val="000000"/>
                </a:solidFill>
                <a:latin typeface="Menlo-Regular" charset="0"/>
              </a:rPr>
              <a:t>    </a:t>
            </a:r>
            <a:r>
              <a:rPr lang="mr-IN">
                <a:solidFill>
                  <a:srgbClr val="B40062"/>
                </a:solidFill>
                <a:latin typeface="Menlo-Regular" charset="0"/>
              </a:rPr>
              <a:t>func</a:t>
            </a:r>
            <a:r>
              <a:rPr lang="mr-IN">
                <a:solidFill>
                  <a:srgbClr val="000000"/>
                </a:solidFill>
                <a:latin typeface="Menlo-Regular" charset="0"/>
              </a:rPr>
              <a:t> loadMedia(completion: (() -&gt; ())?) {</a:t>
            </a:r>
          </a:p>
          <a:p>
            <a:r>
              <a:rPr lang="en-US">
                <a:solidFill>
                  <a:srgbClr val="000000"/>
                </a:solidFill>
                <a:latin typeface="Menlo-Regular" charset="0"/>
              </a:rPr>
              <a:t>        </a:t>
            </a:r>
            <a:r>
              <a:rPr lang="en-US">
                <a:solidFill>
                  <a:srgbClr val="203C3F"/>
                </a:solidFill>
                <a:latin typeface="Menlo-Regular" charset="0"/>
              </a:rPr>
              <a:t>load</a:t>
            </a:r>
            <a:r>
              <a:rPr lang="en-US">
                <a:solidFill>
                  <a:srgbClr val="000000"/>
                </a:solidFill>
                <a:latin typeface="Menlo-Regular" charset="0"/>
              </a:rPr>
              <a:t>(url: </a:t>
            </a:r>
            <a:r>
              <a:rPr lang="en-US">
                <a:solidFill>
                  <a:srgbClr val="B40062"/>
                </a:solidFill>
                <a:latin typeface="Menlo-Regular" charset="0"/>
              </a:rPr>
              <a:t>self</a:t>
            </a:r>
            <a:r>
              <a:rPr lang="en-US">
                <a:solidFill>
                  <a:srgbClr val="000000"/>
                </a:solidFill>
                <a:latin typeface="Menlo-Regular" charset="0"/>
              </a:rPr>
              <a:t>.</a:t>
            </a:r>
            <a:r>
              <a:rPr lang="en-US">
                <a:solidFill>
                  <a:srgbClr val="448993"/>
                </a:solidFill>
                <a:latin typeface="Menlo-Regular" charset="0"/>
              </a:rPr>
              <a:t>mediaURL</a:t>
            </a:r>
            <a:r>
              <a:rPr lang="en-US">
                <a:solidFill>
                  <a:srgbClr val="000000"/>
                </a:solidFill>
                <a:latin typeface="Menlo-Regular" charset="0"/>
              </a:rPr>
              <a:t>) { success </a:t>
            </a:r>
            <a:r>
              <a:rPr lang="en-US">
                <a:solidFill>
                  <a:srgbClr val="B40062"/>
                </a:solidFill>
                <a:latin typeface="Menlo-Regular" charset="0"/>
              </a:rPr>
              <a:t>in</a:t>
            </a:r>
            <a:endParaRPr lang="en-US">
              <a:solidFill>
                <a:srgbClr val="000000"/>
              </a:solidFill>
              <a:latin typeface="Menlo-Regular" charset="0"/>
            </a:endParaRPr>
          </a:p>
          <a:p>
            <a:r>
              <a:rPr lang="en-US">
                <a:solidFill>
                  <a:srgbClr val="000000"/>
                </a:solidFill>
                <a:latin typeface="Menlo-Regular" charset="0"/>
              </a:rPr>
              <a:t>            </a:t>
            </a:r>
            <a:r>
              <a:rPr lang="en-US">
                <a:solidFill>
                  <a:srgbClr val="B40062"/>
                </a:solidFill>
                <a:latin typeface="Menlo-Regular" charset="0"/>
              </a:rPr>
              <a:t>if</a:t>
            </a:r>
            <a:r>
              <a:rPr lang="en-US">
                <a:solidFill>
                  <a:srgbClr val="000000"/>
                </a:solidFill>
                <a:latin typeface="Menlo-Regular" charset="0"/>
              </a:rPr>
              <a:t> </a:t>
            </a:r>
            <a:r>
              <a:rPr lang="en-US">
                <a:solidFill>
                  <a:srgbClr val="B40062"/>
                </a:solidFill>
                <a:latin typeface="Menlo-Regular" charset="0"/>
              </a:rPr>
              <a:t>let</a:t>
            </a:r>
            <a:r>
              <a:rPr lang="en-US">
                <a:solidFill>
                  <a:srgbClr val="000000"/>
                </a:solidFill>
                <a:latin typeface="Menlo-Regular" charset="0"/>
              </a:rPr>
              <a:t> completion = completion {</a:t>
            </a:r>
          </a:p>
          <a:p>
            <a:r>
              <a:rPr lang="en-US">
                <a:solidFill>
                  <a:srgbClr val="000000"/>
                </a:solidFill>
                <a:latin typeface="Menlo-Regular" charset="0"/>
              </a:rPr>
              <a:t>                </a:t>
            </a:r>
            <a:r>
              <a:rPr lang="en-US">
                <a:solidFill>
                  <a:srgbClr val="4D009E"/>
                </a:solidFill>
                <a:latin typeface="Menlo-Regular" charset="0"/>
              </a:rPr>
              <a:t>DispatchQueue</a:t>
            </a:r>
            <a:r>
              <a:rPr lang="en-US">
                <a:solidFill>
                  <a:srgbClr val="000000"/>
                </a:solidFill>
                <a:latin typeface="Menlo-Regular" charset="0"/>
              </a:rPr>
              <a:t>.</a:t>
            </a:r>
            <a:r>
              <a:rPr lang="en-US">
                <a:solidFill>
                  <a:srgbClr val="5C2699"/>
                </a:solidFill>
                <a:latin typeface="Menlo-Regular" charset="0"/>
              </a:rPr>
              <a:t>main</a:t>
            </a:r>
            <a:r>
              <a:rPr lang="en-US">
                <a:solidFill>
                  <a:srgbClr val="000000"/>
                </a:solidFill>
                <a:latin typeface="Menlo-Regular" charset="0"/>
              </a:rPr>
              <a:t>.</a:t>
            </a:r>
            <a:r>
              <a:rPr lang="en-US">
                <a:solidFill>
                  <a:srgbClr val="2E0D6E"/>
                </a:solidFill>
                <a:latin typeface="Menlo-Regular" charset="0"/>
              </a:rPr>
              <a:t>async</a:t>
            </a:r>
            <a:r>
              <a:rPr lang="en-US">
                <a:solidFill>
                  <a:srgbClr val="000000"/>
                </a:solidFill>
                <a:latin typeface="Menlo-Regular" charset="0"/>
              </a:rPr>
              <a:t>(execute: completion)</a:t>
            </a:r>
          </a:p>
          <a:p>
            <a:r>
              <a:rPr lang="mr-IN">
                <a:solidFill>
                  <a:srgbClr val="000000"/>
                </a:solidFill>
                <a:latin typeface="Menlo-Regular" charset="0"/>
              </a:rPr>
              <a:t>            }</a:t>
            </a:r>
          </a:p>
          <a:p>
            <a:r>
              <a:rPr lang="mr-IN">
                <a:solidFill>
                  <a:srgbClr val="000000"/>
                </a:solidFill>
                <a:latin typeface="Menlo-Regular" charset="0"/>
              </a:rPr>
              <a:t>        }</a:t>
            </a:r>
          </a:p>
          <a:p>
            <a:r>
              <a:rPr lang="mr-IN">
                <a:solidFill>
                  <a:srgbClr val="000000"/>
                </a:solidFill>
                <a:latin typeface="Menlo-Regular" charset="0"/>
              </a:rPr>
              <a:t>    }</a:t>
            </a:r>
          </a:p>
          <a:p>
            <a:r>
              <a:rPr lang="mr-IN">
                <a:solidFill>
                  <a:srgbClr val="000000"/>
                </a:solidFill>
                <a:latin typeface="Menlo-Regular" charset="0"/>
              </a:rPr>
              <a:t>}</a:t>
            </a:r>
            <a:endParaRPr lang="en-US"/>
          </a:p>
        </p:txBody>
      </p:sp>
    </p:spTree>
    <p:extLst>
      <p:ext uri="{BB962C8B-B14F-4D97-AF65-F5344CB8AC3E}">
        <p14:creationId xmlns:p14="http://schemas.microsoft.com/office/powerpoint/2010/main" val="116513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t>
            </a:r>
            <a:r>
              <a:rPr lang="en-US" dirty="0"/>
              <a:t>Programming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0" y="1690688"/>
            <a:ext cx="2794000" cy="2616200"/>
          </a:xfrm>
        </p:spPr>
      </p:pic>
      <p:sp>
        <p:nvSpPr>
          <p:cNvPr id="9" name="TextBox 8"/>
          <p:cNvSpPr txBox="1"/>
          <p:nvPr/>
        </p:nvSpPr>
        <p:spPr>
          <a:xfrm>
            <a:off x="838200" y="4745255"/>
            <a:ext cx="10673615" cy="646331"/>
          </a:xfrm>
          <a:prstGeom prst="rect">
            <a:avLst/>
          </a:prstGeom>
          <a:noFill/>
        </p:spPr>
        <p:txBody>
          <a:bodyPr wrap="square" rtlCol="0">
            <a:spAutoFit/>
          </a:bodyPr>
          <a:lstStyle/>
          <a:p>
            <a:pPr marL="285750" indent="-285750">
              <a:buFont typeface="Arial" charset="0"/>
              <a:buChar char="•"/>
            </a:pPr>
            <a:r>
              <a:rPr lang="en-US" dirty="0"/>
              <a:t>start with a </a:t>
            </a:r>
            <a:r>
              <a:rPr lang="en-US" dirty="0" smtClean="0"/>
              <a:t>superclass</a:t>
            </a:r>
          </a:p>
          <a:p>
            <a:pPr marL="285750" indent="-285750">
              <a:buFont typeface="Arial" charset="0"/>
              <a:buChar char="•"/>
            </a:pPr>
            <a:r>
              <a:rPr lang="en-US" dirty="0" smtClean="0"/>
              <a:t>model </a:t>
            </a:r>
            <a:r>
              <a:rPr lang="en-US" dirty="0"/>
              <a:t>its relationships through </a:t>
            </a:r>
            <a:r>
              <a:rPr lang="en-US" dirty="0" smtClean="0"/>
              <a:t>inheritance</a:t>
            </a:r>
          </a:p>
        </p:txBody>
      </p:sp>
    </p:spTree>
    <p:extLst>
      <p:ext uri="{BB962C8B-B14F-4D97-AF65-F5344CB8AC3E}">
        <p14:creationId xmlns:p14="http://schemas.microsoft.com/office/powerpoint/2010/main" val="1370645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Oriented Programming</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serve as blueprints rather than </a:t>
            </a:r>
            <a:r>
              <a:rPr lang="en-US" dirty="0" smtClean="0"/>
              <a:t>parents</a:t>
            </a:r>
          </a:p>
          <a:p>
            <a:r>
              <a:rPr lang="en-US" dirty="0"/>
              <a:t>separate the concerns by creating as many protocols and protocol extensions as </a:t>
            </a:r>
            <a:r>
              <a:rPr lang="en-US" dirty="0" smtClean="0"/>
              <a:t>needed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0" y="1825625"/>
            <a:ext cx="4000500" cy="1828800"/>
          </a:xfrm>
          <a:prstGeom prst="rect">
            <a:avLst/>
          </a:prstGeom>
        </p:spPr>
      </p:pic>
    </p:spTree>
    <p:extLst>
      <p:ext uri="{BB962C8B-B14F-4D97-AF65-F5344CB8AC3E}">
        <p14:creationId xmlns:p14="http://schemas.microsoft.com/office/powerpoint/2010/main" val="1381759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Protocol oriented programming</a:t>
            </a:r>
          </a:p>
          <a:p>
            <a:r>
              <a:rPr lang="en-US" dirty="0" smtClean="0"/>
              <a:t>Protocol</a:t>
            </a:r>
          </a:p>
          <a:p>
            <a:r>
              <a:rPr lang="en-US" dirty="0" smtClean="0"/>
              <a:t>Protocol </a:t>
            </a:r>
            <a:r>
              <a:rPr lang="en-US" dirty="0"/>
              <a:t>extensions, </a:t>
            </a:r>
            <a:r>
              <a:rPr lang="en-US" dirty="0" smtClean="0"/>
              <a:t>inheritance </a:t>
            </a:r>
            <a:r>
              <a:rPr lang="en-US" dirty="0"/>
              <a:t>and </a:t>
            </a:r>
            <a:r>
              <a:rPr lang="en-US" dirty="0" smtClean="0"/>
              <a:t>compositions.</a:t>
            </a:r>
          </a:p>
          <a:p>
            <a:r>
              <a:rPr lang="en-US" dirty="0" smtClean="0"/>
              <a:t>POP vs OOP</a:t>
            </a:r>
          </a:p>
          <a:p>
            <a:r>
              <a:rPr lang="en-US" dirty="0"/>
              <a:t>Unit</a:t>
            </a:r>
            <a:endParaRPr lang="en-US" dirty="0" smtClean="0"/>
          </a:p>
          <a:p>
            <a:r>
              <a:rPr lang="en-US" dirty="0" smtClean="0"/>
              <a:t>Demo</a:t>
            </a:r>
          </a:p>
        </p:txBody>
      </p:sp>
    </p:spTree>
    <p:extLst>
      <p:ext uri="{BB962C8B-B14F-4D97-AF65-F5344CB8AC3E}">
        <p14:creationId xmlns:p14="http://schemas.microsoft.com/office/powerpoint/2010/main" val="769515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Object-Oriented Design</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7300" y="2572544"/>
            <a:ext cx="4597400" cy="2857500"/>
          </a:xfrm>
        </p:spPr>
      </p:pic>
    </p:spTree>
    <p:extLst>
      <p:ext uri="{BB962C8B-B14F-4D97-AF65-F5344CB8AC3E}">
        <p14:creationId xmlns:p14="http://schemas.microsoft.com/office/powerpoint/2010/main" val="1982817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Protocol-Oriented Design</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001044"/>
            <a:ext cx="6121400" cy="4000500"/>
          </a:xfrm>
        </p:spPr>
      </p:pic>
    </p:spTree>
    <p:extLst>
      <p:ext uri="{BB962C8B-B14F-4D97-AF65-F5344CB8AC3E}">
        <p14:creationId xmlns:p14="http://schemas.microsoft.com/office/powerpoint/2010/main" val="2045716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 vs OOP</a:t>
            </a:r>
          </a:p>
        </p:txBody>
      </p:sp>
      <p:sp>
        <p:nvSpPr>
          <p:cNvPr id="3" name="Content Placeholder 2"/>
          <p:cNvSpPr>
            <a:spLocks noGrp="1"/>
          </p:cNvSpPr>
          <p:nvPr>
            <p:ph idx="1"/>
          </p:nvPr>
        </p:nvSpPr>
        <p:spPr/>
        <p:txBody>
          <a:bodyPr/>
          <a:lstStyle/>
          <a:p>
            <a:r>
              <a:rPr lang="en-US"/>
              <a:t>Pros:</a:t>
            </a:r>
          </a:p>
          <a:p>
            <a:pPr lvl="1"/>
            <a:r>
              <a:rPr lang="en-US"/>
              <a:t>POP works with all Swift types. Including value types, which are preferred over classes.</a:t>
            </a:r>
          </a:p>
          <a:p>
            <a:pPr lvl="1"/>
            <a:r>
              <a:rPr lang="en-US"/>
              <a:t>Why should we love value types you may ask. Mostly because they don't automatically share mutable state.</a:t>
            </a:r>
          </a:p>
          <a:p>
            <a:pPr lvl="1"/>
            <a:r>
              <a:rPr lang="en-US" dirty="0"/>
              <a:t>Implement multiple protocols, multiple abstractions -&gt; huge benefit over class inheritance.</a:t>
            </a:r>
            <a:endParaRPr lang="en-US"/>
          </a:p>
          <a:p>
            <a:r>
              <a:rPr lang="en-US"/>
              <a:t>Cons:</a:t>
            </a:r>
          </a:p>
          <a:p>
            <a:pPr lvl="1"/>
            <a:r>
              <a:rPr lang="en-US"/>
              <a:t>provide a complete brand new implementation</a:t>
            </a:r>
          </a:p>
          <a:p>
            <a:pPr lvl="1"/>
            <a:r>
              <a:rPr lang="en-US" dirty="0"/>
              <a:t>Cannot store dynamic variables inside a protocol extension.</a:t>
            </a:r>
          </a:p>
        </p:txBody>
      </p:sp>
    </p:spTree>
    <p:extLst>
      <p:ext uri="{BB962C8B-B14F-4D97-AF65-F5344CB8AC3E}">
        <p14:creationId xmlns:p14="http://schemas.microsoft.com/office/powerpoint/2010/main" val="1753623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a:t>
            </a:r>
          </a:p>
        </p:txBody>
      </p:sp>
      <p:sp>
        <p:nvSpPr>
          <p:cNvPr id="5" name="Rectangle 4"/>
          <p:cNvSpPr/>
          <p:nvPr/>
        </p:nvSpPr>
        <p:spPr>
          <a:xfrm>
            <a:off x="838200" y="1539051"/>
            <a:ext cx="6096000" cy="1200329"/>
          </a:xfrm>
          <a:prstGeom prst="rect">
            <a:avLst/>
          </a:prstGeom>
        </p:spPr>
        <p:txBody>
          <a:bodyPr>
            <a:spAutoFit/>
          </a:bodyPr>
          <a:lstStyle/>
          <a:p>
            <a:r>
              <a:rPr lang="en-US">
                <a:solidFill>
                  <a:srgbClr val="B40062"/>
                </a:solidFill>
                <a:latin typeface="Menlo-Regular" charset="0"/>
              </a:rPr>
              <a:t>protocol</a:t>
            </a:r>
            <a:r>
              <a:rPr lang="en-US">
                <a:solidFill>
                  <a:srgbClr val="000000"/>
                </a:solidFill>
                <a:latin typeface="Menlo-Regular" charset="0"/>
              </a:rPr>
              <a:t> FoodService {</a:t>
            </a:r>
          </a:p>
          <a:p>
            <a:r>
              <a:rPr lang="en-US">
                <a:solidFill>
                  <a:srgbClr val="000000"/>
                </a:solidFill>
                <a:latin typeface="Menlo-Regular" charset="0"/>
              </a:rPr>
              <a:t>  </a:t>
            </a:r>
            <a:r>
              <a:rPr lang="mr-IN">
                <a:solidFill>
                  <a:srgbClr val="B40062"/>
                </a:solidFill>
                <a:latin typeface="Menlo-Regular" charset="0"/>
              </a:rPr>
              <a:t>func</a:t>
            </a:r>
            <a:r>
              <a:rPr lang="mr-IN">
                <a:solidFill>
                  <a:srgbClr val="000000"/>
                </a:solidFill>
                <a:latin typeface="Menlo-Regular" charset="0"/>
              </a:rPr>
              <a:t> cook()</a:t>
            </a:r>
          </a:p>
          <a:p>
            <a:r>
              <a:rPr lang="en-US">
                <a:solidFill>
                  <a:srgbClr val="000000"/>
                </a:solidFill>
                <a:latin typeface="Menlo-Regular" charset="0"/>
              </a:rPr>
              <a:t>  </a:t>
            </a:r>
            <a:r>
              <a:rPr lang="en-US">
                <a:solidFill>
                  <a:srgbClr val="B40062"/>
                </a:solidFill>
                <a:latin typeface="Menlo-Regular" charset="0"/>
              </a:rPr>
              <a:t>func</a:t>
            </a:r>
            <a:r>
              <a:rPr lang="en-US">
                <a:solidFill>
                  <a:srgbClr val="000000"/>
                </a:solidFill>
                <a:latin typeface="Menlo-Regular" charset="0"/>
              </a:rPr>
              <a:t> makeFood()</a:t>
            </a:r>
          </a:p>
          <a:p>
            <a:r>
              <a:rPr lang="en-US">
                <a:solidFill>
                  <a:srgbClr val="000000"/>
                </a:solidFill>
                <a:latin typeface="Menlo-Regular" charset="0"/>
              </a:rPr>
              <a:t>}</a:t>
            </a:r>
            <a:endParaRPr lang="en-US"/>
          </a:p>
        </p:txBody>
      </p:sp>
      <p:sp>
        <p:nvSpPr>
          <p:cNvPr id="6" name="Rectangle 5"/>
          <p:cNvSpPr/>
          <p:nvPr/>
        </p:nvSpPr>
        <p:spPr>
          <a:xfrm>
            <a:off x="838200" y="3214368"/>
            <a:ext cx="6096000" cy="2585323"/>
          </a:xfrm>
          <a:prstGeom prst="rect">
            <a:avLst/>
          </a:prstGeom>
        </p:spPr>
        <p:txBody>
          <a:bodyPr>
            <a:spAutoFit/>
          </a:bodyPr>
          <a:lstStyle/>
          <a:p>
            <a:r>
              <a:rPr lang="en-US">
                <a:solidFill>
                  <a:srgbClr val="B40062"/>
                </a:solidFill>
                <a:latin typeface="Menlo-Regular" charset="0"/>
              </a:rPr>
              <a:t>extension</a:t>
            </a:r>
            <a:r>
              <a:rPr lang="en-US">
                <a:solidFill>
                  <a:srgbClr val="000000"/>
                </a:solidFill>
                <a:latin typeface="Menlo-Regular" charset="0"/>
              </a:rPr>
              <a:t> </a:t>
            </a:r>
            <a:r>
              <a:rPr lang="en-US">
                <a:solidFill>
                  <a:srgbClr val="306F79"/>
                </a:solidFill>
                <a:latin typeface="Menlo-Regular" charset="0"/>
              </a:rPr>
              <a:t>FoodService</a:t>
            </a:r>
            <a:r>
              <a:rPr lang="en-US">
                <a:solidFill>
                  <a:srgbClr val="000000"/>
                </a:solidFill>
                <a:latin typeface="Menlo-Regular" charset="0"/>
              </a:rPr>
              <a:t> {</a:t>
            </a:r>
          </a:p>
          <a:p>
            <a:r>
              <a:rPr lang="mr-IN">
                <a:solidFill>
                  <a:srgbClr val="000000"/>
                </a:solidFill>
                <a:latin typeface="Menlo-Regular" charset="0"/>
              </a:rPr>
              <a:t>    </a:t>
            </a:r>
            <a:r>
              <a:rPr lang="mr-IN">
                <a:solidFill>
                  <a:srgbClr val="B40062"/>
                </a:solidFill>
                <a:latin typeface="Menlo-Regular" charset="0"/>
              </a:rPr>
              <a:t>func</a:t>
            </a:r>
            <a:r>
              <a:rPr lang="mr-IN">
                <a:solidFill>
                  <a:srgbClr val="000000"/>
                </a:solidFill>
                <a:latin typeface="Menlo-Regular" charset="0"/>
              </a:rPr>
              <a:t> cook() {</a:t>
            </a:r>
          </a:p>
          <a:p>
            <a:r>
              <a:rPr lang="mr-IN">
                <a:solidFill>
                  <a:srgbClr val="000000"/>
                </a:solidFill>
                <a:latin typeface="Menlo-Regular" charset="0"/>
              </a:rPr>
              <a:t>        </a:t>
            </a:r>
            <a:r>
              <a:rPr lang="mr-IN">
                <a:solidFill>
                  <a:srgbClr val="203C3F"/>
                </a:solidFill>
                <a:latin typeface="Menlo-Regular" charset="0"/>
              </a:rPr>
              <a:t>makeFood</a:t>
            </a:r>
            <a:r>
              <a:rPr lang="mr-IN">
                <a:solidFill>
                  <a:srgbClr val="000000"/>
                </a:solidFill>
                <a:latin typeface="Menlo-Regular" charset="0"/>
              </a:rPr>
              <a:t>()</a:t>
            </a:r>
          </a:p>
          <a:p>
            <a:r>
              <a:rPr lang="mr-IN">
                <a:solidFill>
                  <a:srgbClr val="000000"/>
                </a:solidFill>
                <a:latin typeface="Menlo-Regular" charset="0"/>
              </a:rPr>
              <a:t>    }</a:t>
            </a:r>
          </a:p>
          <a:p>
            <a:r>
              <a:rPr lang="mr-IN">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func</a:t>
            </a:r>
            <a:r>
              <a:rPr lang="en-US">
                <a:solidFill>
                  <a:srgbClr val="000000"/>
                </a:solidFill>
                <a:latin typeface="Menlo-Regular" charset="0"/>
              </a:rPr>
              <a:t> makeFood() {</a:t>
            </a:r>
          </a:p>
          <a:p>
            <a:r>
              <a:rPr lang="mr-IN">
                <a:solidFill>
                  <a:srgbClr val="000000"/>
                </a:solidFill>
                <a:latin typeface="Menlo-Regular" charset="0"/>
              </a:rPr>
              <a:t>        </a:t>
            </a:r>
            <a:r>
              <a:rPr lang="mr-IN">
                <a:solidFill>
                  <a:srgbClr val="2E0D6E"/>
                </a:solidFill>
                <a:latin typeface="Menlo-Regular" charset="0"/>
              </a:rPr>
              <a:t>print</a:t>
            </a:r>
            <a:r>
              <a:rPr lang="mr-IN">
                <a:solidFill>
                  <a:srgbClr val="000000"/>
                </a:solidFill>
                <a:latin typeface="Menlo-Regular" charset="0"/>
              </a:rPr>
              <a:t>(</a:t>
            </a:r>
            <a:r>
              <a:rPr lang="mr-IN">
                <a:solidFill>
                  <a:srgbClr val="BA0011"/>
                </a:solidFill>
                <a:latin typeface="Menlo-Regular" charset="0"/>
              </a:rPr>
              <a:t>"Makeing food..."</a:t>
            </a:r>
            <a:r>
              <a:rPr lang="mr-IN">
                <a:solidFill>
                  <a:srgbClr val="000000"/>
                </a:solidFill>
                <a:latin typeface="Menlo-Regular" charset="0"/>
              </a:rPr>
              <a:t>)</a:t>
            </a:r>
          </a:p>
          <a:p>
            <a:r>
              <a:rPr lang="mr-IN">
                <a:solidFill>
                  <a:srgbClr val="000000"/>
                </a:solidFill>
                <a:latin typeface="Menlo-Regular" charset="0"/>
              </a:rPr>
              <a:t>    }</a:t>
            </a:r>
          </a:p>
          <a:p>
            <a:r>
              <a:rPr lang="mr-IN">
                <a:solidFill>
                  <a:srgbClr val="000000"/>
                </a:solidFill>
                <a:latin typeface="Menlo-Regular" charset="0"/>
              </a:rPr>
              <a:t>}</a:t>
            </a:r>
            <a:endParaRPr lang="en-US"/>
          </a:p>
        </p:txBody>
      </p:sp>
    </p:spTree>
    <p:extLst>
      <p:ext uri="{BB962C8B-B14F-4D97-AF65-F5344CB8AC3E}">
        <p14:creationId xmlns:p14="http://schemas.microsoft.com/office/powerpoint/2010/main" val="1939351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a:t>
            </a:r>
          </a:p>
        </p:txBody>
      </p:sp>
      <p:sp>
        <p:nvSpPr>
          <p:cNvPr id="4" name="Rectangle 3"/>
          <p:cNvSpPr/>
          <p:nvPr/>
        </p:nvSpPr>
        <p:spPr>
          <a:xfrm>
            <a:off x="838200" y="1690688"/>
            <a:ext cx="6096000" cy="2031325"/>
          </a:xfrm>
          <a:prstGeom prst="rect">
            <a:avLst/>
          </a:prstGeom>
        </p:spPr>
        <p:txBody>
          <a:bodyPr>
            <a:spAutoFit/>
          </a:bodyPr>
          <a:lstStyle/>
          <a:p>
            <a:r>
              <a:rPr lang="en-US">
                <a:solidFill>
                  <a:srgbClr val="B40062"/>
                </a:solidFill>
                <a:latin typeface="Menlo-Regular" charset="0"/>
              </a:rPr>
              <a:t>class</a:t>
            </a:r>
            <a:r>
              <a:rPr lang="en-US">
                <a:solidFill>
                  <a:srgbClr val="000000"/>
                </a:solidFill>
                <a:latin typeface="Menlo-Regular" charset="0"/>
              </a:rPr>
              <a:t> MockFoodService: </a:t>
            </a:r>
            <a:r>
              <a:rPr lang="en-US">
                <a:solidFill>
                  <a:srgbClr val="306F79"/>
                </a:solidFill>
                <a:latin typeface="Menlo-Regular" charset="0"/>
              </a:rPr>
              <a:t>FoodService</a:t>
            </a:r>
            <a:r>
              <a:rPr lang="en-US">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var</a:t>
            </a:r>
            <a:r>
              <a:rPr lang="en-US">
                <a:solidFill>
                  <a:srgbClr val="000000"/>
                </a:solidFill>
                <a:latin typeface="Menlo-Regular" charset="0"/>
              </a:rPr>
              <a:t> foodWasCook = </a:t>
            </a:r>
            <a:r>
              <a:rPr lang="en-US">
                <a:solidFill>
                  <a:srgbClr val="B40062"/>
                </a:solidFill>
                <a:latin typeface="Menlo-Regular" charset="0"/>
              </a:rPr>
              <a:t>false</a:t>
            </a:r>
            <a:endParaRPr lang="en-US">
              <a:solidFill>
                <a:srgbClr val="000000"/>
              </a:solidFill>
              <a:latin typeface="Menlo-Regular" charset="0"/>
            </a:endParaRPr>
          </a:p>
          <a:p>
            <a:r>
              <a:rPr lang="mr-IN">
                <a:solidFill>
                  <a:srgbClr val="000000"/>
                </a:solidFill>
                <a:latin typeface="Menlo-Regular" charset="0"/>
              </a:rPr>
              <a:t>    </a:t>
            </a:r>
          </a:p>
          <a:p>
            <a:r>
              <a:rPr lang="en-US">
                <a:solidFill>
                  <a:srgbClr val="000000"/>
                </a:solidFill>
                <a:latin typeface="Menlo-Regular" charset="0"/>
              </a:rPr>
              <a:t>    </a:t>
            </a:r>
            <a:r>
              <a:rPr lang="en-US">
                <a:solidFill>
                  <a:srgbClr val="B40062"/>
                </a:solidFill>
                <a:latin typeface="Menlo-Regular" charset="0"/>
              </a:rPr>
              <a:t>func</a:t>
            </a:r>
            <a:r>
              <a:rPr lang="en-US">
                <a:solidFill>
                  <a:srgbClr val="000000"/>
                </a:solidFill>
                <a:latin typeface="Menlo-Regular" charset="0"/>
              </a:rPr>
              <a:t> makeFood() {</a:t>
            </a:r>
          </a:p>
          <a:p>
            <a:r>
              <a:rPr lang="en-US">
                <a:solidFill>
                  <a:srgbClr val="000000"/>
                </a:solidFill>
                <a:latin typeface="Menlo-Regular" charset="0"/>
              </a:rPr>
              <a:t>        </a:t>
            </a:r>
            <a:r>
              <a:rPr lang="en-US">
                <a:solidFill>
                  <a:srgbClr val="448993"/>
                </a:solidFill>
                <a:latin typeface="Menlo-Regular" charset="0"/>
              </a:rPr>
              <a:t>foodWasCook</a:t>
            </a:r>
            <a:r>
              <a:rPr lang="en-US">
                <a:solidFill>
                  <a:srgbClr val="000000"/>
                </a:solidFill>
                <a:latin typeface="Menlo-Regular" charset="0"/>
              </a:rPr>
              <a:t> = </a:t>
            </a:r>
            <a:r>
              <a:rPr lang="en-US">
                <a:solidFill>
                  <a:srgbClr val="B40062"/>
                </a:solidFill>
                <a:latin typeface="Menlo-Regular" charset="0"/>
              </a:rPr>
              <a:t>true</a:t>
            </a:r>
            <a:endParaRPr lang="en-US">
              <a:solidFill>
                <a:srgbClr val="000000"/>
              </a:solidFill>
              <a:latin typeface="Menlo-Regular" charset="0"/>
            </a:endParaRPr>
          </a:p>
          <a:p>
            <a:r>
              <a:rPr lang="mr-IN">
                <a:solidFill>
                  <a:srgbClr val="000000"/>
                </a:solidFill>
                <a:latin typeface="Menlo-Regular" charset="0"/>
              </a:rPr>
              <a:t>    }</a:t>
            </a:r>
          </a:p>
          <a:p>
            <a:r>
              <a:rPr lang="mr-IN">
                <a:solidFill>
                  <a:srgbClr val="000000"/>
                </a:solidFill>
                <a:latin typeface="Menlo-Regular" charset="0"/>
              </a:rPr>
              <a:t>}</a:t>
            </a:r>
            <a:endParaRPr lang="en-US"/>
          </a:p>
        </p:txBody>
      </p:sp>
      <p:sp>
        <p:nvSpPr>
          <p:cNvPr id="5" name="Rectangle 4"/>
          <p:cNvSpPr/>
          <p:nvPr/>
        </p:nvSpPr>
        <p:spPr>
          <a:xfrm>
            <a:off x="838200" y="3988134"/>
            <a:ext cx="8094044" cy="1754326"/>
          </a:xfrm>
          <a:prstGeom prst="rect">
            <a:avLst/>
          </a:prstGeom>
        </p:spPr>
        <p:txBody>
          <a:bodyPr wrap="square">
            <a:spAutoFit/>
          </a:bodyPr>
          <a:lstStyle/>
          <a:p>
            <a:r>
              <a:rPr lang="en-US">
                <a:solidFill>
                  <a:srgbClr val="B40062"/>
                </a:solidFill>
                <a:latin typeface="Menlo-Regular" charset="0"/>
              </a:rPr>
              <a:t>func</a:t>
            </a:r>
            <a:r>
              <a:rPr lang="en-US">
                <a:solidFill>
                  <a:srgbClr val="000000"/>
                </a:solidFill>
                <a:latin typeface="Menlo-Regular" charset="0"/>
              </a:rPr>
              <a:t> testFoodService() {</a:t>
            </a:r>
          </a:p>
          <a:p>
            <a:r>
              <a:rPr lang="en-US">
                <a:solidFill>
                  <a:srgbClr val="000000"/>
                </a:solidFill>
                <a:latin typeface="Menlo-Regular" charset="0"/>
              </a:rPr>
              <a:t>        </a:t>
            </a:r>
            <a:r>
              <a:rPr lang="en-US">
                <a:solidFill>
                  <a:srgbClr val="B40062"/>
                </a:solidFill>
                <a:latin typeface="Menlo-Regular" charset="0"/>
              </a:rPr>
              <a:t>let</a:t>
            </a:r>
            <a:r>
              <a:rPr lang="en-US">
                <a:solidFill>
                  <a:srgbClr val="000000"/>
                </a:solidFill>
                <a:latin typeface="Menlo-Regular" charset="0"/>
              </a:rPr>
              <a:t> mockFoodService = </a:t>
            </a:r>
            <a:r>
              <a:rPr lang="en-US">
                <a:solidFill>
                  <a:srgbClr val="306F79"/>
                </a:solidFill>
                <a:latin typeface="Menlo-Regular" charset="0"/>
              </a:rPr>
              <a:t>MockFoodService</a:t>
            </a:r>
            <a:r>
              <a:rPr lang="en-US">
                <a:solidFill>
                  <a:srgbClr val="000000"/>
                </a:solidFill>
                <a:latin typeface="Menlo-Regular" charset="0"/>
              </a:rPr>
              <a:t>()</a:t>
            </a:r>
          </a:p>
          <a:p>
            <a:r>
              <a:rPr lang="en-US">
                <a:solidFill>
                  <a:srgbClr val="000000"/>
                </a:solidFill>
                <a:latin typeface="Menlo-Regular" charset="0"/>
              </a:rPr>
              <a:t>        mockFoodService.</a:t>
            </a:r>
            <a:r>
              <a:rPr lang="en-US">
                <a:solidFill>
                  <a:srgbClr val="203C3F"/>
                </a:solidFill>
                <a:latin typeface="Menlo-Regular" charset="0"/>
              </a:rPr>
              <a:t>cook</a:t>
            </a:r>
            <a:r>
              <a:rPr lang="en-US">
                <a:solidFill>
                  <a:srgbClr val="000000"/>
                </a:solidFill>
                <a:latin typeface="Menlo-Regular" charset="0"/>
              </a:rPr>
              <a:t>()</a:t>
            </a:r>
          </a:p>
          <a:p>
            <a:r>
              <a:rPr lang="mr-IN">
                <a:solidFill>
                  <a:srgbClr val="000000"/>
                </a:solidFill>
                <a:latin typeface="Menlo-Regular" charset="0"/>
              </a:rPr>
              <a:t>        </a:t>
            </a:r>
          </a:p>
          <a:p>
            <a:r>
              <a:rPr lang="en-US">
                <a:solidFill>
                  <a:srgbClr val="000000"/>
                </a:solidFill>
                <a:latin typeface="Menlo-Regular" charset="0"/>
              </a:rPr>
              <a:t>        </a:t>
            </a:r>
            <a:r>
              <a:rPr lang="en-US">
                <a:solidFill>
                  <a:srgbClr val="203C3F"/>
                </a:solidFill>
                <a:latin typeface="Menlo-Regular" charset="0"/>
              </a:rPr>
              <a:t>XCTAssertTrue</a:t>
            </a:r>
            <a:r>
              <a:rPr lang="en-US">
                <a:solidFill>
                  <a:srgbClr val="000000"/>
                </a:solidFill>
                <a:latin typeface="Menlo-Regular" charset="0"/>
              </a:rPr>
              <a:t>(mockFoodService.</a:t>
            </a:r>
            <a:r>
              <a:rPr lang="en-US">
                <a:solidFill>
                  <a:srgbClr val="448993"/>
                </a:solidFill>
                <a:latin typeface="Menlo-Regular" charset="0"/>
              </a:rPr>
              <a:t>foodWasCook</a:t>
            </a:r>
            <a:r>
              <a:rPr lang="en-US">
                <a:solidFill>
                  <a:srgbClr val="000000"/>
                </a:solidFill>
                <a:latin typeface="Menlo-Regular" charset="0"/>
              </a:rPr>
              <a:t>)</a:t>
            </a:r>
          </a:p>
          <a:p>
            <a:r>
              <a:rPr lang="mr-IN">
                <a:solidFill>
                  <a:srgbClr val="000000"/>
                </a:solidFill>
                <a:latin typeface="Menlo-Regular" charset="0"/>
              </a:rPr>
              <a:t>    }</a:t>
            </a:r>
            <a:endParaRPr lang="en-US"/>
          </a:p>
        </p:txBody>
      </p:sp>
    </p:spTree>
    <p:extLst>
      <p:ext uri="{BB962C8B-B14F-4D97-AF65-F5344CB8AC3E}">
        <p14:creationId xmlns:p14="http://schemas.microsoft.com/office/powerpoint/2010/main" val="14513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Oriented </a:t>
            </a:r>
            <a:r>
              <a:rPr lang="en-US" dirty="0" smtClean="0"/>
              <a:t>Programming</a:t>
            </a:r>
            <a:endParaRPr lang="en-US" dirty="0"/>
          </a:p>
        </p:txBody>
      </p:sp>
      <p:sp>
        <p:nvSpPr>
          <p:cNvPr id="3" name="Content Placeholder 2"/>
          <p:cNvSpPr>
            <a:spLocks noGrp="1"/>
          </p:cNvSpPr>
          <p:nvPr>
            <p:ph idx="1"/>
          </p:nvPr>
        </p:nvSpPr>
        <p:spPr/>
        <p:txBody>
          <a:bodyPr/>
          <a:lstStyle/>
          <a:p>
            <a:r>
              <a:rPr lang="en-US" dirty="0"/>
              <a:t>Apple announced that Swift is the world’s first Protocol-Oriented Programming (POP) </a:t>
            </a:r>
            <a:r>
              <a:rPr lang="en-US" dirty="0" smtClean="0"/>
              <a:t>language.</a:t>
            </a:r>
          </a:p>
          <a:p>
            <a:r>
              <a:rPr lang="en-US" dirty="0"/>
              <a:t>Protocol-Oriented Programming is a new programming paradigm ushered in by Swift </a:t>
            </a:r>
            <a:r>
              <a:rPr lang="en-US" dirty="0" smtClean="0"/>
              <a:t>2.0.</a:t>
            </a:r>
          </a:p>
          <a:p>
            <a:r>
              <a:rPr lang="en-US" dirty="0" smtClean="0"/>
              <a:t>In </a:t>
            </a:r>
            <a:r>
              <a:rPr lang="en-US" dirty="0"/>
              <a:t>the Protocol-Oriented approach, we start designing our system by defining protocols</a:t>
            </a:r>
            <a:r>
              <a:rPr lang="en-US" dirty="0" smtClean="0"/>
              <a:t>.</a:t>
            </a:r>
            <a:endParaRPr lang="en-US" dirty="0"/>
          </a:p>
          <a:p>
            <a:r>
              <a:rPr lang="en-US" dirty="0"/>
              <a:t>N</a:t>
            </a:r>
            <a:r>
              <a:rPr lang="en-US" dirty="0" smtClean="0"/>
              <a:t>ew </a:t>
            </a:r>
            <a:r>
              <a:rPr lang="en-US" dirty="0"/>
              <a:t>concepts: protocol extensions, protocol inheritance, and protocol compositions</a:t>
            </a:r>
            <a:r>
              <a:rPr lang="en-US" dirty="0" smtClean="0"/>
              <a:t>.</a:t>
            </a:r>
            <a:endParaRPr lang="en-US" dirty="0"/>
          </a:p>
        </p:txBody>
      </p:sp>
    </p:spTree>
    <p:extLst>
      <p:ext uri="{BB962C8B-B14F-4D97-AF65-F5344CB8AC3E}">
        <p14:creationId xmlns:p14="http://schemas.microsoft.com/office/powerpoint/2010/main" val="1272184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Oriented Programming</a:t>
            </a:r>
          </a:p>
        </p:txBody>
      </p:sp>
      <p:sp>
        <p:nvSpPr>
          <p:cNvPr id="3" name="Content Placeholder 2"/>
          <p:cNvSpPr>
            <a:spLocks noGrp="1"/>
          </p:cNvSpPr>
          <p:nvPr>
            <p:ph idx="1"/>
          </p:nvPr>
        </p:nvSpPr>
        <p:spPr/>
        <p:txBody>
          <a:bodyPr/>
          <a:lstStyle/>
          <a:p>
            <a:r>
              <a:rPr lang="en-US" dirty="0"/>
              <a:t>In Swift, value types are preferred over classes</a:t>
            </a:r>
            <a:r>
              <a:rPr lang="en-US" dirty="0" smtClean="0"/>
              <a:t>.</a:t>
            </a:r>
            <a:endParaRPr lang="en-US" dirty="0"/>
          </a:p>
          <a:p>
            <a:r>
              <a:rPr lang="en-US" dirty="0" smtClean="0"/>
              <a:t>Object-oriented </a:t>
            </a:r>
            <a:r>
              <a:rPr lang="en-US" dirty="0"/>
              <a:t>concepts don’t work well with </a:t>
            </a:r>
            <a:r>
              <a:rPr lang="en-US" dirty="0" err="1"/>
              <a:t>structs</a:t>
            </a:r>
            <a:r>
              <a:rPr lang="en-US" dirty="0"/>
              <a:t> and </a:t>
            </a:r>
            <a:r>
              <a:rPr lang="en-US" dirty="0" err="1" smtClean="0"/>
              <a:t>enums</a:t>
            </a:r>
            <a:r>
              <a:rPr lang="en-US" dirty="0" smtClean="0"/>
              <a:t>. </a:t>
            </a:r>
          </a:p>
          <a:p>
            <a:r>
              <a:rPr lang="en-US" dirty="0" err="1"/>
              <a:t>S</a:t>
            </a:r>
            <a:r>
              <a:rPr lang="en-US" dirty="0" err="1" smtClean="0"/>
              <a:t>truct</a:t>
            </a:r>
            <a:r>
              <a:rPr lang="en-US" dirty="0" smtClean="0"/>
              <a:t> </a:t>
            </a:r>
            <a:r>
              <a:rPr lang="en-US" dirty="0"/>
              <a:t>cannot inherit from another </a:t>
            </a:r>
            <a:r>
              <a:rPr lang="en-US" dirty="0" err="1" smtClean="0"/>
              <a:t>struct</a:t>
            </a:r>
            <a:r>
              <a:rPr lang="en-US" dirty="0" smtClean="0"/>
              <a:t>.</a:t>
            </a:r>
          </a:p>
          <a:p>
            <a:r>
              <a:rPr lang="en-US" dirty="0"/>
              <a:t>Creating as many protocols and protocol extensions as needed.</a:t>
            </a:r>
          </a:p>
          <a:p>
            <a:endParaRPr lang="en-US" dirty="0"/>
          </a:p>
        </p:txBody>
      </p:sp>
    </p:spTree>
    <p:extLst>
      <p:ext uri="{BB962C8B-B14F-4D97-AF65-F5344CB8AC3E}">
        <p14:creationId xmlns:p14="http://schemas.microsoft.com/office/powerpoint/2010/main" val="1898656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idx="1"/>
          </p:nvPr>
        </p:nvSpPr>
        <p:spPr>
          <a:xfrm>
            <a:off x="838200" y="1853761"/>
            <a:ext cx="10515600" cy="2099261"/>
          </a:xfrm>
        </p:spPr>
        <p:txBody>
          <a:bodyPr>
            <a:normAutofit fontScale="92500" lnSpcReduction="10000"/>
          </a:bodyPr>
          <a:lstStyle/>
          <a:p>
            <a:r>
              <a:rPr lang="en-US" dirty="0" smtClean="0"/>
              <a:t>A set of methods, property and other requirement.</a:t>
            </a:r>
          </a:p>
          <a:p>
            <a:r>
              <a:rPr lang="en-US" dirty="0" smtClean="0"/>
              <a:t>Can be adopt by a class, structure, or enumeration.</a:t>
            </a:r>
          </a:p>
          <a:p>
            <a:r>
              <a:rPr lang="en-US" dirty="0"/>
              <a:t>Any type that satisfies the requirements of a protocol is said to </a:t>
            </a:r>
            <a:r>
              <a:rPr lang="en-US" i="1" dirty="0"/>
              <a:t>conform</a:t>
            </a:r>
            <a:r>
              <a:rPr lang="en-US" dirty="0"/>
              <a:t> to that </a:t>
            </a:r>
            <a:r>
              <a:rPr lang="en-US" dirty="0" smtClean="0"/>
              <a:t>protocol.</a:t>
            </a:r>
          </a:p>
          <a:p>
            <a:r>
              <a:rPr lang="en-US" dirty="0" err="1"/>
              <a:t>Familliar</a:t>
            </a:r>
            <a:r>
              <a:rPr lang="en-US" dirty="0"/>
              <a:t> with Java’s Interface.</a:t>
            </a:r>
          </a:p>
          <a:p>
            <a:endParaRPr lang="en-US" dirty="0" smtClean="0"/>
          </a:p>
          <a:p>
            <a:endParaRPr lang="en-US" dirty="0" smtClean="0"/>
          </a:p>
          <a:p>
            <a:endParaRPr lang="en-US" dirty="0"/>
          </a:p>
        </p:txBody>
      </p:sp>
      <p:sp>
        <p:nvSpPr>
          <p:cNvPr id="5" name="Rectangle 4"/>
          <p:cNvSpPr/>
          <p:nvPr/>
        </p:nvSpPr>
        <p:spPr>
          <a:xfrm>
            <a:off x="838200" y="4116095"/>
            <a:ext cx="6096000" cy="1477328"/>
          </a:xfrm>
          <a:prstGeom prst="rect">
            <a:avLst/>
          </a:prstGeom>
        </p:spPr>
        <p:txBody>
          <a:bodyPr>
            <a:spAutoFit/>
          </a:bodyPr>
          <a:lstStyle/>
          <a:p>
            <a:r>
              <a:rPr lang="en-US" sz="3000" dirty="0"/>
              <a:t>protocol </a:t>
            </a:r>
            <a:r>
              <a:rPr lang="en-US" sz="3000" dirty="0" err="1"/>
              <a:t>SomeProtocol</a:t>
            </a:r>
            <a:r>
              <a:rPr lang="en-US" sz="3000" dirty="0"/>
              <a:t> {</a:t>
            </a:r>
          </a:p>
          <a:p>
            <a:r>
              <a:rPr lang="en-US" sz="3000" dirty="0"/>
              <a:t>// protocol definition goes here</a:t>
            </a:r>
          </a:p>
          <a:p>
            <a:r>
              <a:rPr lang="en-US" sz="3000" dirty="0"/>
              <a:t>}</a:t>
            </a:r>
          </a:p>
        </p:txBody>
      </p:sp>
    </p:spTree>
    <p:extLst>
      <p:ext uri="{BB962C8B-B14F-4D97-AF65-F5344CB8AC3E}">
        <p14:creationId xmlns:p14="http://schemas.microsoft.com/office/powerpoint/2010/main" val="265410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example</a:t>
            </a:r>
            <a:endParaRPr lang="en-US" dirty="0"/>
          </a:p>
        </p:txBody>
      </p:sp>
      <p:sp>
        <p:nvSpPr>
          <p:cNvPr id="5" name="Rectangle 4"/>
          <p:cNvSpPr/>
          <p:nvPr/>
        </p:nvSpPr>
        <p:spPr>
          <a:xfrm>
            <a:off x="838200" y="1690688"/>
            <a:ext cx="6096000" cy="2585323"/>
          </a:xfrm>
          <a:prstGeom prst="rect">
            <a:avLst/>
          </a:prstGeom>
        </p:spPr>
        <p:txBody>
          <a:bodyPr>
            <a:spAutoFit/>
          </a:bodyPr>
          <a:lstStyle/>
          <a:p>
            <a:r>
              <a:rPr lang="en-US" dirty="0">
                <a:solidFill>
                  <a:srgbClr val="AA0D91"/>
                </a:solidFill>
                <a:latin typeface="Menlo-Regular" charset="0"/>
              </a:rPr>
              <a:t>protocol</a:t>
            </a:r>
            <a:r>
              <a:rPr lang="en-US" dirty="0">
                <a:solidFill>
                  <a:srgbClr val="000000"/>
                </a:solidFill>
                <a:latin typeface="Menlo-Regular" charset="0"/>
              </a:rPr>
              <a:t> Drink {</a:t>
            </a:r>
          </a:p>
          <a:p>
            <a:r>
              <a:rPr lang="en-US" dirty="0">
                <a:solidFill>
                  <a:srgbClr val="000000"/>
                </a:solidFill>
                <a:latin typeface="Menlo-Regular" charset="0"/>
              </a:rPr>
              <a:t>    //property</a:t>
            </a:r>
          </a:p>
          <a:p>
            <a:r>
              <a:rPr lang="en-US" dirty="0">
                <a:solidFill>
                  <a:srgbClr val="000000"/>
                </a:solidFill>
                <a:latin typeface="Menlo-Regular" charset="0"/>
              </a:rPr>
              <a:t>    </a:t>
            </a:r>
            <a:r>
              <a:rPr lang="en-US" dirty="0" err="1">
                <a:solidFill>
                  <a:srgbClr val="AA0D91"/>
                </a:solidFill>
                <a:latin typeface="Menlo-Regular" charset="0"/>
              </a:rPr>
              <a:t>var</a:t>
            </a:r>
            <a:r>
              <a:rPr lang="en-US" dirty="0">
                <a:solidFill>
                  <a:srgbClr val="000000"/>
                </a:solidFill>
                <a:latin typeface="Menlo-Regular" charset="0"/>
              </a:rPr>
              <a:t> volume: </a:t>
            </a:r>
            <a:r>
              <a:rPr lang="en-US" dirty="0">
                <a:solidFill>
                  <a:srgbClr val="5C2699"/>
                </a:solidFill>
                <a:latin typeface="Menlo-Regular" charset="0"/>
              </a:rPr>
              <a:t>Double</a:t>
            </a:r>
            <a:r>
              <a:rPr lang="en-US" dirty="0">
                <a:solidFill>
                  <a:srgbClr val="000000"/>
                </a:solidFill>
                <a:latin typeface="Menlo-Regular" charset="0"/>
              </a:rPr>
              <a:t> {</a:t>
            </a:r>
            <a:r>
              <a:rPr lang="en-US" dirty="0">
                <a:solidFill>
                  <a:srgbClr val="AA0D91"/>
                </a:solidFill>
                <a:latin typeface="Menlo-Regular" charset="0"/>
              </a:rPr>
              <a:t>get</a:t>
            </a:r>
            <a:r>
              <a:rPr lang="en-US" dirty="0">
                <a:solidFill>
                  <a:srgbClr val="000000"/>
                </a:solidFill>
                <a:latin typeface="Menlo-Regular" charset="0"/>
              </a:rPr>
              <a:t> </a:t>
            </a:r>
            <a:r>
              <a:rPr lang="en-US" dirty="0">
                <a:solidFill>
                  <a:srgbClr val="AA0D91"/>
                </a:solidFill>
                <a:latin typeface="Menlo-Regular" charset="0"/>
              </a:rPr>
              <a:t>set</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AA0D91"/>
                </a:solidFill>
                <a:latin typeface="Menlo-Regular" charset="0"/>
              </a:rPr>
              <a:t>var</a:t>
            </a:r>
            <a:r>
              <a:rPr lang="en-US" dirty="0">
                <a:solidFill>
                  <a:srgbClr val="000000"/>
                </a:solidFill>
                <a:latin typeface="Menlo-Regular" charset="0"/>
              </a:rPr>
              <a:t> sugar: </a:t>
            </a:r>
            <a:r>
              <a:rPr lang="en-US" dirty="0">
                <a:solidFill>
                  <a:srgbClr val="5C2699"/>
                </a:solidFill>
                <a:latin typeface="Menlo-Regular" charset="0"/>
              </a:rPr>
              <a:t>Double</a:t>
            </a:r>
            <a:r>
              <a:rPr lang="en-US" dirty="0">
                <a:solidFill>
                  <a:srgbClr val="000000"/>
                </a:solidFill>
                <a:latin typeface="Menlo-Regular" charset="0"/>
              </a:rPr>
              <a:t> {</a:t>
            </a:r>
            <a:r>
              <a:rPr lang="en-US" dirty="0">
                <a:solidFill>
                  <a:srgbClr val="AA0D91"/>
                </a:solidFill>
                <a:latin typeface="Menlo-Regular" charset="0"/>
              </a:rPr>
              <a:t>get</a:t>
            </a:r>
            <a:r>
              <a:rPr lang="en-US" dirty="0">
                <a:solidFill>
                  <a:srgbClr val="000000"/>
                </a:solidFill>
                <a:latin typeface="Menlo-Regular" charset="0"/>
              </a:rPr>
              <a:t> </a:t>
            </a:r>
            <a:r>
              <a:rPr lang="en-US" dirty="0">
                <a:solidFill>
                  <a:srgbClr val="AA0D91"/>
                </a:solidFill>
                <a:latin typeface="Menlo-Regular" charset="0"/>
              </a:rPr>
              <a:t>set</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AA0D91"/>
                </a:solidFill>
                <a:latin typeface="Menlo-Regular" charset="0"/>
              </a:rPr>
              <a:t>var</a:t>
            </a:r>
            <a:r>
              <a:rPr lang="en-US" dirty="0">
                <a:solidFill>
                  <a:srgbClr val="000000"/>
                </a:solidFill>
                <a:latin typeface="Menlo-Regular" charset="0"/>
              </a:rPr>
              <a:t> temperature: </a:t>
            </a:r>
            <a:r>
              <a:rPr lang="en-US" dirty="0">
                <a:solidFill>
                  <a:srgbClr val="5C2699"/>
                </a:solidFill>
                <a:latin typeface="Menlo-Regular" charset="0"/>
              </a:rPr>
              <a:t>Double</a:t>
            </a:r>
            <a:r>
              <a:rPr lang="en-US" dirty="0">
                <a:solidFill>
                  <a:srgbClr val="000000"/>
                </a:solidFill>
                <a:latin typeface="Menlo-Regular" charset="0"/>
              </a:rPr>
              <a:t> {</a:t>
            </a:r>
            <a:r>
              <a:rPr lang="en-US" dirty="0">
                <a:solidFill>
                  <a:srgbClr val="AA0D91"/>
                </a:solidFill>
                <a:latin typeface="Menlo-Regular" charset="0"/>
              </a:rPr>
              <a:t>get</a:t>
            </a:r>
            <a:r>
              <a:rPr lang="en-US" dirty="0">
                <a:solidFill>
                  <a:srgbClr val="000000"/>
                </a:solidFill>
                <a:latin typeface="Menlo-Regular" charset="0"/>
              </a:rPr>
              <a:t> </a:t>
            </a:r>
            <a:r>
              <a:rPr lang="en-US" dirty="0">
                <a:solidFill>
                  <a:srgbClr val="AA0D91"/>
                </a:solidFill>
                <a:latin typeface="Menlo-Regular" charset="0"/>
              </a:rPr>
              <a:t>set</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AA0D91"/>
                </a:solidFill>
                <a:latin typeface="Menlo-Regular" charset="0"/>
              </a:rPr>
              <a:t>var</a:t>
            </a:r>
            <a:r>
              <a:rPr lang="en-US" dirty="0">
                <a:solidFill>
                  <a:srgbClr val="000000"/>
                </a:solidFill>
                <a:latin typeface="Menlo-Regular" charset="0"/>
              </a:rPr>
              <a:t> </a:t>
            </a:r>
            <a:r>
              <a:rPr lang="en-US" dirty="0" err="1">
                <a:solidFill>
                  <a:srgbClr val="000000"/>
                </a:solidFill>
                <a:latin typeface="Menlo-Regular" charset="0"/>
              </a:rPr>
              <a:t>drinkSize</a:t>
            </a:r>
            <a:r>
              <a:rPr lang="en-US" dirty="0">
                <a:solidFill>
                  <a:srgbClr val="000000"/>
                </a:solidFill>
                <a:latin typeface="Menlo-Regular" charset="0"/>
              </a:rPr>
              <a:t>: </a:t>
            </a:r>
            <a:r>
              <a:rPr lang="en-US" dirty="0" err="1">
                <a:solidFill>
                  <a:srgbClr val="3F6E74"/>
                </a:solidFill>
                <a:latin typeface="Menlo-Regular" charset="0"/>
              </a:rPr>
              <a:t>DrinkSize</a:t>
            </a:r>
            <a:r>
              <a:rPr lang="en-US" dirty="0">
                <a:solidFill>
                  <a:srgbClr val="000000"/>
                </a:solidFill>
                <a:latin typeface="Menlo-Regular" charset="0"/>
              </a:rPr>
              <a:t> {</a:t>
            </a:r>
            <a:r>
              <a:rPr lang="en-US" dirty="0">
                <a:solidFill>
                  <a:srgbClr val="AA0D91"/>
                </a:solidFill>
                <a:latin typeface="Menlo-Regular" charset="0"/>
              </a:rPr>
              <a:t>get</a:t>
            </a:r>
            <a:r>
              <a:rPr lang="en-US" dirty="0">
                <a:solidFill>
                  <a:srgbClr val="000000"/>
                </a:solidFill>
                <a:latin typeface="Menlo-Regular" charset="0"/>
              </a:rPr>
              <a:t> </a:t>
            </a:r>
            <a:r>
              <a:rPr lang="en-US" dirty="0">
                <a:solidFill>
                  <a:srgbClr val="AA0D91"/>
                </a:solidFill>
                <a:latin typeface="Menlo-Regular" charset="0"/>
              </a:rPr>
              <a:t>set</a:t>
            </a:r>
            <a:r>
              <a:rPr lang="en-US" dirty="0">
                <a:solidFill>
                  <a:srgbClr val="000000"/>
                </a:solidFill>
                <a:latin typeface="Menlo-Regular" charset="0"/>
              </a:rPr>
              <a:t>}</a:t>
            </a:r>
          </a:p>
          <a:p>
            <a:r>
              <a:rPr lang="en-US" dirty="0">
                <a:solidFill>
                  <a:srgbClr val="000000"/>
                </a:solidFill>
                <a:latin typeface="Menlo-Regular" charset="0"/>
              </a:rPr>
              <a:t>    // method</a:t>
            </a:r>
          </a:p>
          <a:p>
            <a:r>
              <a:rPr lang="en-US" dirty="0">
                <a:solidFill>
                  <a:srgbClr val="000000"/>
                </a:solidFill>
                <a:latin typeface="Menlo-Regular" charset="0"/>
              </a:rPr>
              <a:t>    </a:t>
            </a:r>
            <a:r>
              <a:rPr lang="en-US" dirty="0" err="1">
                <a:solidFill>
                  <a:srgbClr val="AA0D91"/>
                </a:solidFill>
                <a:latin typeface="Menlo-Regular" charset="0"/>
              </a:rPr>
              <a:t>func</a:t>
            </a:r>
            <a:r>
              <a:rPr lang="en-US" dirty="0">
                <a:solidFill>
                  <a:srgbClr val="000000"/>
                </a:solidFill>
                <a:latin typeface="Menlo-Regular" charset="0"/>
              </a:rPr>
              <a:t> drinking(amount: </a:t>
            </a:r>
            <a:r>
              <a:rPr lang="en-US" dirty="0">
                <a:solidFill>
                  <a:srgbClr val="5C2699"/>
                </a:solidFill>
                <a:latin typeface="Menlo-Regular" charset="0"/>
              </a:rPr>
              <a:t>Double</a:t>
            </a:r>
            <a:r>
              <a:rPr lang="en-US" dirty="0">
                <a:solidFill>
                  <a:srgbClr val="000000"/>
                </a:solidFill>
                <a:latin typeface="Menlo-Regular" charset="0"/>
              </a:rPr>
              <a:t>)</a:t>
            </a:r>
          </a:p>
          <a:p>
            <a:r>
              <a:rPr lang="en-US" dirty="0">
                <a:solidFill>
                  <a:srgbClr val="000000"/>
                </a:solidFill>
                <a:latin typeface="Menlo-Regular" charset="0"/>
              </a:rPr>
              <a:t>}</a:t>
            </a:r>
            <a:endParaRPr lang="en-US" dirty="0"/>
          </a:p>
        </p:txBody>
      </p:sp>
    </p:spTree>
    <p:extLst>
      <p:ext uri="{BB962C8B-B14F-4D97-AF65-F5344CB8AC3E}">
        <p14:creationId xmlns:p14="http://schemas.microsoft.com/office/powerpoint/2010/main" val="45215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a:t>
            </a:r>
            <a:r>
              <a:rPr lang="en-US" b="1" dirty="0" smtClean="0"/>
              <a:t>Syntax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18444"/>
            <a:ext cx="5860597" cy="1667518"/>
          </a:xfrm>
        </p:spPr>
      </p:pic>
      <p:sp>
        <p:nvSpPr>
          <p:cNvPr id="5" name="TextBox 4"/>
          <p:cNvSpPr txBox="1"/>
          <p:nvPr/>
        </p:nvSpPr>
        <p:spPr>
          <a:xfrm>
            <a:off x="838199" y="3272589"/>
            <a:ext cx="9615637" cy="3170099"/>
          </a:xfrm>
          <a:prstGeom prst="rect">
            <a:avLst/>
          </a:prstGeom>
          <a:noFill/>
        </p:spPr>
        <p:txBody>
          <a:bodyPr wrap="square" rtlCol="0">
            <a:spAutoFit/>
          </a:bodyPr>
          <a:lstStyle/>
          <a:p>
            <a:pPr marL="285750" indent="-285750">
              <a:buFont typeface="Arial" charset="0"/>
              <a:buChar char="•"/>
            </a:pPr>
            <a:r>
              <a:rPr lang="en-US" sz="2000" dirty="0"/>
              <a:t>A protocol can have properties as well as methods that a class, </a:t>
            </a:r>
            <a:r>
              <a:rPr lang="en-US" sz="2000" dirty="0" err="1"/>
              <a:t>enum</a:t>
            </a:r>
            <a:r>
              <a:rPr lang="en-US" sz="2000" dirty="0"/>
              <a:t> or </a:t>
            </a:r>
            <a:r>
              <a:rPr lang="en-US" sz="2000" dirty="0" err="1"/>
              <a:t>struct</a:t>
            </a:r>
            <a:r>
              <a:rPr lang="en-US" sz="2000" dirty="0"/>
              <a:t> conforming to this protocol can implement</a:t>
            </a:r>
            <a:r>
              <a:rPr lang="en-US" sz="2000" dirty="0" smtClean="0"/>
              <a:t>.</a:t>
            </a:r>
          </a:p>
          <a:p>
            <a:pPr marL="285750" indent="-285750">
              <a:buFont typeface="Arial" charset="0"/>
              <a:buChar char="•"/>
            </a:pPr>
            <a:r>
              <a:rPr lang="en-US" sz="2000" dirty="0"/>
              <a:t>A protocol declaration only specifies the required property name and type. It doesn’t say anything about whether the property should be a stored one or a computed one.</a:t>
            </a:r>
          </a:p>
          <a:p>
            <a:pPr marL="285750" indent="-285750">
              <a:buFont typeface="Arial" charset="0"/>
              <a:buChar char="•"/>
            </a:pPr>
            <a:r>
              <a:rPr lang="en-US" sz="2000" dirty="0"/>
              <a:t>A protocol also specifies whether each property must be gettable or gettable </a:t>
            </a:r>
            <a:r>
              <a:rPr lang="en-US" sz="2000" i="1" dirty="0"/>
              <a:t>and</a:t>
            </a:r>
            <a:r>
              <a:rPr lang="en-US" sz="2000" dirty="0"/>
              <a:t> </a:t>
            </a:r>
            <a:r>
              <a:rPr lang="en-US" sz="2000" dirty="0" smtClean="0"/>
              <a:t>settable.</a:t>
            </a:r>
          </a:p>
          <a:p>
            <a:pPr marL="285750" indent="-285750">
              <a:buFont typeface="Arial" charset="0"/>
              <a:buChar char="•"/>
            </a:pPr>
            <a:r>
              <a:rPr lang="en-US" sz="2000" dirty="0"/>
              <a:t>Property requirements are always declared as variable properties, prefixed with the </a:t>
            </a:r>
            <a:r>
              <a:rPr lang="en-US" sz="2000" dirty="0" err="1">
                <a:solidFill>
                  <a:srgbClr val="FF0000"/>
                </a:solidFill>
              </a:rPr>
              <a:t>var</a:t>
            </a:r>
            <a:r>
              <a:rPr lang="en-US" sz="2000" dirty="0"/>
              <a:t> </a:t>
            </a:r>
            <a:r>
              <a:rPr lang="en-US" sz="2000" dirty="0" smtClean="0"/>
              <a:t>keyword.</a:t>
            </a:r>
          </a:p>
          <a:p>
            <a:pPr marL="285750" indent="-285750">
              <a:buFont typeface="Arial" charset="0"/>
              <a:buChar char="•"/>
            </a:pPr>
            <a:r>
              <a:rPr lang="en-US" sz="2000" dirty="0"/>
              <a:t>Gettable and settable properties are indicated by writing { get </a:t>
            </a:r>
            <a:r>
              <a:rPr lang="en-US" sz="2000"/>
              <a:t>set </a:t>
            </a:r>
            <a:r>
              <a:rPr lang="en-US" sz="2000" smtClean="0"/>
              <a:t>} after </a:t>
            </a:r>
            <a:r>
              <a:rPr lang="en-US" sz="2000" dirty="0"/>
              <a:t>their type declaration, and gettable properties are indicated by writing { get }</a:t>
            </a:r>
          </a:p>
        </p:txBody>
      </p:sp>
    </p:spTree>
    <p:extLst>
      <p:ext uri="{BB962C8B-B14F-4D97-AF65-F5344CB8AC3E}">
        <p14:creationId xmlns:p14="http://schemas.microsoft.com/office/powerpoint/2010/main" val="161658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Syntax</a:t>
            </a:r>
            <a:endParaRPr lang="en-US" dirty="0"/>
          </a:p>
        </p:txBody>
      </p:sp>
      <p:sp>
        <p:nvSpPr>
          <p:cNvPr id="3" name="Content Placeholder 2"/>
          <p:cNvSpPr>
            <a:spLocks noGrp="1"/>
          </p:cNvSpPr>
          <p:nvPr>
            <p:ph idx="1"/>
          </p:nvPr>
        </p:nvSpPr>
        <p:spPr>
          <a:xfrm>
            <a:off x="838200" y="3992561"/>
            <a:ext cx="10515600" cy="2184401"/>
          </a:xfrm>
        </p:spPr>
        <p:txBody>
          <a:bodyPr/>
          <a:lstStyle/>
          <a:p>
            <a:r>
              <a:rPr lang="en-US" dirty="0" smtClean="0"/>
              <a:t>Methods is the same.</a:t>
            </a:r>
          </a:p>
          <a:p>
            <a:r>
              <a:rPr lang="en-US" dirty="0"/>
              <a:t>without curly braces or a method body</a:t>
            </a:r>
            <a:r>
              <a:rPr lang="en-US" dirty="0" smtClean="0"/>
              <a:t>.</a:t>
            </a:r>
          </a:p>
          <a:p>
            <a:r>
              <a:rPr lang="en-US" dirty="0"/>
              <a:t>class or </a:t>
            </a:r>
            <a:r>
              <a:rPr lang="en-US" dirty="0" smtClean="0"/>
              <a:t>static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7632700" cy="2032000"/>
          </a:xfrm>
          <a:prstGeom prst="rect">
            <a:avLst/>
          </a:prstGeom>
        </p:spPr>
      </p:pic>
    </p:spTree>
    <p:extLst>
      <p:ext uri="{BB962C8B-B14F-4D97-AF65-F5344CB8AC3E}">
        <p14:creationId xmlns:p14="http://schemas.microsoft.com/office/powerpoint/2010/main" val="171852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Protocols as </a:t>
            </a:r>
            <a:r>
              <a:rPr lang="en-US" b="1" dirty="0" smtClean="0"/>
              <a:t>Types</a:t>
            </a:r>
            <a:endParaRPr lang="en-US" dirty="0"/>
          </a:p>
        </p:txBody>
      </p:sp>
      <p:sp>
        <p:nvSpPr>
          <p:cNvPr id="3" name="Content Placeholder 2"/>
          <p:cNvSpPr>
            <a:spLocks noGrp="1"/>
          </p:cNvSpPr>
          <p:nvPr>
            <p:ph idx="1"/>
          </p:nvPr>
        </p:nvSpPr>
        <p:spPr/>
        <p:txBody>
          <a:bodyPr/>
          <a:lstStyle/>
          <a:p>
            <a:r>
              <a:rPr lang="en-US" dirty="0"/>
              <a:t>As a parameter type or return type in a function, method, or initializer</a:t>
            </a:r>
          </a:p>
          <a:p>
            <a:r>
              <a:rPr lang="en-US" dirty="0"/>
              <a:t>As the type of a constant, variable, or property</a:t>
            </a:r>
          </a:p>
          <a:p>
            <a:r>
              <a:rPr lang="en-US" dirty="0"/>
              <a:t>As the type of items in an array, dictionary, or other container</a:t>
            </a:r>
          </a:p>
          <a:p>
            <a:r>
              <a:rPr lang="en-US" dirty="0"/>
              <a:t>Because protocols are types, begin their names with a capital letter to match the names of other types in </a:t>
            </a:r>
            <a:r>
              <a:rPr lang="en-US" dirty="0" smtClean="0"/>
              <a:t>Swift.</a:t>
            </a:r>
            <a:endParaRPr lang="en-US" dirty="0"/>
          </a:p>
        </p:txBody>
      </p:sp>
    </p:spTree>
    <p:extLst>
      <p:ext uri="{BB962C8B-B14F-4D97-AF65-F5344CB8AC3E}">
        <p14:creationId xmlns:p14="http://schemas.microsoft.com/office/powerpoint/2010/main" val="286449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888</Words>
  <Application>Microsoft Macintosh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Calibri Light</vt:lpstr>
      <vt:lpstr>courier new</vt:lpstr>
      <vt:lpstr>Mangal</vt:lpstr>
      <vt:lpstr>Menlo-Regular</vt:lpstr>
      <vt:lpstr>Times New Roman</vt:lpstr>
      <vt:lpstr>Arial</vt:lpstr>
      <vt:lpstr>Office Theme</vt:lpstr>
      <vt:lpstr>Giới thiệu về Protocol Oriented Programing</vt:lpstr>
      <vt:lpstr>Content</vt:lpstr>
      <vt:lpstr>Protocol Oriented Programming</vt:lpstr>
      <vt:lpstr>Protocol Oriented Programming</vt:lpstr>
      <vt:lpstr>Protocol</vt:lpstr>
      <vt:lpstr>Protocol example</vt:lpstr>
      <vt:lpstr>Protocol Syntax</vt:lpstr>
      <vt:lpstr>Protocol Syntax</vt:lpstr>
      <vt:lpstr>Protocols as Types</vt:lpstr>
      <vt:lpstr>Protocol Inheritance</vt:lpstr>
      <vt:lpstr>Protocol Composition</vt:lpstr>
      <vt:lpstr>Checking for Protocol Conformance</vt:lpstr>
      <vt:lpstr>Protocol Extensions</vt:lpstr>
      <vt:lpstr>Protocol Extensions</vt:lpstr>
      <vt:lpstr>Protocol Extension Limitations</vt:lpstr>
      <vt:lpstr>Adding Constraints to Protocol Extensions</vt:lpstr>
      <vt:lpstr>PowerPoint Presentation</vt:lpstr>
      <vt:lpstr>Object Oriented Programming</vt:lpstr>
      <vt:lpstr>Protocol Oriented Programming</vt:lpstr>
      <vt:lpstr>Object-Oriented Design</vt:lpstr>
      <vt:lpstr>Protocol-Oriented Design</vt:lpstr>
      <vt:lpstr>POP vs OOP</vt:lpstr>
      <vt:lpstr>Unit test</vt:lpstr>
      <vt:lpstr>Unit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Protocol Oriented Programing</dc:title>
  <dc:creator>Microsoft Office User</dc:creator>
  <cp:lastModifiedBy>Microsoft Office User</cp:lastModifiedBy>
  <cp:revision>56</cp:revision>
  <dcterms:created xsi:type="dcterms:W3CDTF">2017-06-25T06:54:48Z</dcterms:created>
  <dcterms:modified xsi:type="dcterms:W3CDTF">2017-08-31T11:55:33Z</dcterms:modified>
</cp:coreProperties>
</file>