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97" autoAdjust="0"/>
  </p:normalViewPr>
  <p:slideViewPr>
    <p:cSldViewPr snapToGrid="0">
      <p:cViewPr varScale="1">
        <p:scale>
          <a:sx n="96" d="100"/>
          <a:sy n="96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FE3FF-8804-4108-92ED-2A9C4B7F0A4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BCB6-1DE2-4CF7-8687-32556641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42729"/>
                </a:solidFill>
                <a:effectLst/>
                <a:latin typeface="inherit"/>
              </a:rPr>
              <a:t>"Global" variable importance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mean decrease of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over all out-of-bag cross validated predictions, when a given variable is permuted after training, but before prediction.</a:t>
            </a:r>
          </a:p>
          <a:p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GINI importance measures the average gain of purity by splits of a given variable. If the variable is useful, it tends to split mixed labeled nodes into pure single class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BCB6-1DE2-4CF7-8687-325566418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A44-54C7-4B4F-A63E-664F9B02C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97BE-E084-435F-ADF1-999B6C3A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1302-5835-484D-9D37-1298922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D360-7C8E-4819-A19F-68042E4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52A8-4929-4EBF-A2A8-F177C899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360-9236-4D7E-9EB2-BBC5676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5C49C-9E13-41D1-8C8F-FA2160BF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63241-5DF7-4837-9FDF-4869CD6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F3F4-869C-4456-9454-2095AC78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96FD-44CB-4C6D-A394-FEA955E5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73CE6-F9B1-43ED-ACFE-20CA42C6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EA25E-9741-4B29-9D4E-59928B1A8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E933-DFE4-4077-94C0-B56ED47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11BE-75BF-4896-BB68-ED0B569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C100-F6C3-4EF1-97EE-64A8F97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A30B-6B71-4257-95CA-5BDEE179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6ED5-A61A-464E-945B-B99EB3B9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89C1-1198-4AFF-B34C-48EC7579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DB82-5346-46E4-BF93-BCA7CE55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893D-0ECC-4AF2-8257-46D9467E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4CEB-5BAC-49A6-89F1-43BC1DAF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E1DA-5750-4170-8583-8CCD4F5E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2099-85C7-4E56-AF50-0A26F98A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B93E-5ECC-4276-8DC4-2D0FD49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1ED3-01E6-4149-8DDA-0413F1E3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B89B-E034-4672-B27B-8F8C51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B6EB-10EC-4808-B72C-C1E07BB4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A5DF6-46DB-47DA-ADE0-4358DDEE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6249-3C82-421B-89C8-2F130BB1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1A16-4B22-46FD-9D15-1BFFCB0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DDF1-5419-4227-B664-48AF5EE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1088-241A-4112-80B7-809F8560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D8CB-BB37-48E9-9BFA-83904411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1C06-8F95-4F57-828E-0CE8E854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CE91B-12D7-439A-90BD-A7BE3642C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1E38F-E853-4852-B615-CBC644F7C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C55ED-9AD1-4770-9385-524C93E3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A2FE3-5D1F-4CFC-BED9-E2DE852B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FB20C-DB88-4694-A995-FD8A411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418D-7EA5-4289-8D78-243E35F6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07C96-ACC5-4CE1-9449-D3DAE316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B903C-31E2-4D4F-94D2-AE45656E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073A2-2E85-4E2E-9DDB-4AAE10C2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88DA9-1249-4187-89D0-3CD16B6A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B0923-1F1A-4950-8EA4-13413B33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CDC0-848E-4157-8553-FD076D1B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50A6-7AAA-4674-97F0-9D30BFE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03E9-865B-4E0F-9C80-FB8CF73C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88BC-9C42-44E4-A25A-DF653A17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E539-4CD8-4BDF-AC29-1D6FA197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FE7F-C276-43AD-A26D-58D5298D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622E4-F8A3-443A-B558-9354A271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41EF-66C4-4C28-AFDA-C38C480A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23074-1E40-42C2-9014-0A412F0BB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0E105-C86A-4CC6-8B46-5C1867F44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7451-1737-4A77-830A-4244E2F4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6BB9-CF5C-413F-B70B-14B580FC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B9F5-D9BB-4CFA-AFE9-DB6B9ADF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F537F-CE9E-4D84-92D6-2B7621F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9629-A465-4551-BB61-C67D4568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36F2-424D-4510-A2B7-E3A011800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E427-245E-4E95-AB85-2F6EB0A594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7F82-2440-4140-96D8-A9EB8895D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4A33-E576-4CAD-9D76-D1ECE8977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06E3-D34F-4C2A-B804-EC172118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9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8DAD-D9A9-409E-83A9-3BFD85A4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93" y="294188"/>
            <a:ext cx="5561211" cy="6563811"/>
          </a:xfrm>
        </p:spPr>
        <p:txBody>
          <a:bodyPr>
            <a:normAutofit/>
          </a:bodyPr>
          <a:lstStyle/>
          <a:p>
            <a:r>
              <a:rPr lang="en-US" dirty="0"/>
              <a:t>92 LIWC features/word categories</a:t>
            </a:r>
          </a:p>
          <a:p>
            <a:pPr lvl="1"/>
            <a:r>
              <a:rPr lang="en-US" dirty="0"/>
              <a:t>Created with dictionary</a:t>
            </a:r>
          </a:p>
          <a:p>
            <a:pPr lvl="1"/>
            <a:r>
              <a:rPr lang="en-US" dirty="0"/>
              <a:t>Example: pronouns (I, them, itself); positive emotions (love, nice, sweet)</a:t>
            </a:r>
          </a:p>
          <a:p>
            <a:pPr lvl="1"/>
            <a:r>
              <a:rPr lang="en-US" dirty="0"/>
              <a:t>Percentages: number of words belong to category/total word count</a:t>
            </a:r>
          </a:p>
          <a:p>
            <a:pPr lvl="2"/>
            <a:r>
              <a:rPr lang="en-US" sz="2000" dirty="0"/>
              <a:t>Note: People wrote more when using 1p (vs. 3p), p &lt; .001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Random Forest algorithm</a:t>
            </a:r>
          </a:p>
          <a:p>
            <a:pPr lvl="1"/>
            <a:r>
              <a:rPr lang="en-US" dirty="0"/>
              <a:t>Randomly selected features to use as information to predict perspective (optimal = 7 features)</a:t>
            </a:r>
          </a:p>
          <a:p>
            <a:pPr lvl="1"/>
            <a:r>
              <a:rPr lang="en-US" dirty="0"/>
              <a:t>Allow us to identify important features for prediction</a:t>
            </a:r>
          </a:p>
          <a:p>
            <a:pPr lvl="1"/>
            <a:r>
              <a:rPr lang="en-US" dirty="0"/>
              <a:t>Algorithm validation: 66% accuracy (greater than chance, p &lt;.001)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C15F0-1BD0-4387-AB79-2227B05F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05" y="1547948"/>
            <a:ext cx="6096001" cy="37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E8B12-8230-419C-B84F-637CFCB2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045"/>
            <a:ext cx="8204563" cy="506338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4D6059E-01C2-4441-B104-33540A0E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45887"/>
              </p:ext>
            </p:extLst>
          </p:nvPr>
        </p:nvGraphicFramePr>
        <p:xfrm>
          <a:off x="8187938" y="28926"/>
          <a:ext cx="3954187" cy="67958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7051">
                  <a:extLst>
                    <a:ext uri="{9D8B030D-6E8A-4147-A177-3AD203B41FA5}">
                      <a16:colId xmlns:a16="http://schemas.microsoft.com/office/drawing/2014/main" val="1958344942"/>
                    </a:ext>
                  </a:extLst>
                </a:gridCol>
                <a:gridCol w="1697136">
                  <a:extLst>
                    <a:ext uri="{9D8B030D-6E8A-4147-A177-3AD203B41FA5}">
                      <a16:colId xmlns:a16="http://schemas.microsoft.com/office/drawing/2014/main" val="1580741613"/>
                    </a:ext>
                  </a:extLst>
                </a:gridCol>
              </a:tblGrid>
              <a:tr h="300764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69549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(1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person singular)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I, me, mine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5262284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ppron</a:t>
                      </a:r>
                      <a:r>
                        <a:rPr lang="en-US" sz="1400" dirty="0"/>
                        <a:t> (personal pronouns)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I, them, 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061764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social (social processes)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mate, talk, they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943595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shehe</a:t>
                      </a:r>
                      <a:r>
                        <a:rPr lang="en-US" sz="1400" dirty="0"/>
                        <a:t> (3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person singular)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she, her, 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760244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focuspast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ago, did, talked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136499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girl, her, mom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963628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focuspresent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today, is,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372469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article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a, an, 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111928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down, in, thin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991259"/>
                  </a:ext>
                </a:extLst>
              </a:tr>
              <a:tr h="511299">
                <a:tc>
                  <a:txBody>
                    <a:bodyPr/>
                    <a:lstStyle/>
                    <a:p>
                      <a:r>
                        <a:rPr lang="en-US" sz="1400" dirty="0"/>
                        <a:t>function (total function words)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it, to, no, 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0145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relativ</a:t>
                      </a:r>
                      <a:r>
                        <a:rPr lang="en-US" sz="1400" dirty="0"/>
                        <a:t> (relativity)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area, bend, 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12455"/>
                  </a:ext>
                </a:extLst>
              </a:tr>
              <a:tr h="504198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cogproc</a:t>
                      </a:r>
                      <a:r>
                        <a:rPr lang="en-US" sz="1400" dirty="0"/>
                        <a:t> (cognitive processes)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cause, know, ought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025434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they (3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person plural)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they, their, they’d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712896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AllPunc</a:t>
                      </a:r>
                      <a:r>
                        <a:rPr lang="en-US" sz="1400" dirty="0"/>
                        <a:t> (all punctuation)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664293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Sixltr</a:t>
                      </a:r>
                      <a:r>
                        <a:rPr lang="en-US" sz="1400" dirty="0"/>
                        <a:t> (Words&gt;6 letters)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191106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prep (prepositions)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to, with, above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889229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WPS (Words/sentence)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678611"/>
                  </a:ext>
                </a:extLst>
              </a:tr>
              <a:tr h="321869">
                <a:tc>
                  <a:txBody>
                    <a:bodyPr/>
                    <a:lstStyle/>
                    <a:p>
                      <a:r>
                        <a:rPr lang="en-US" sz="1400" dirty="0"/>
                        <a:t>verb (common verbs)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eat, come, carry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330895"/>
                  </a:ext>
                </a:extLst>
              </a:tr>
              <a:tr h="300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auxverb</a:t>
                      </a:r>
                      <a:r>
                        <a:rPr lang="en-US" sz="1400" dirty="0"/>
                        <a:t> (auxiliary verbs)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am, will,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96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E67C2-71D2-42CD-B8DD-FFC66B66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" y="675861"/>
            <a:ext cx="12168569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0FDBF-6B57-400A-BADF-82B3FA57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7" y="0"/>
            <a:ext cx="10282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E69431-EA26-4181-A363-7C246070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77" y="39582"/>
            <a:ext cx="8931356" cy="67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329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Phuong Q.</dc:creator>
  <cp:lastModifiedBy>Le, Phuong Q.</cp:lastModifiedBy>
  <cp:revision>10</cp:revision>
  <dcterms:created xsi:type="dcterms:W3CDTF">2020-10-12T15:24:03Z</dcterms:created>
  <dcterms:modified xsi:type="dcterms:W3CDTF">2020-10-12T16:03:17Z</dcterms:modified>
</cp:coreProperties>
</file>