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1" r:id="rId8"/>
    <p:sldId id="266" r:id="rId9"/>
    <p:sldId id="262" r:id="rId10"/>
    <p:sldId id="263" r:id="rId11"/>
    <p:sldId id="264" r:id="rId12"/>
    <p:sldId id="267" r:id="rId13"/>
    <p:sldId id="268" r:id="rId14"/>
    <p:sldId id="269" r:id="rId1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97"/>
    <p:restoredTop sz="94694"/>
  </p:normalViewPr>
  <p:slideViewPr>
    <p:cSldViewPr snapToGrid="0">
      <p:cViewPr varScale="1">
        <p:scale>
          <a:sx n="95" d="100"/>
          <a:sy n="95" d="100"/>
        </p:scale>
        <p:origin x="21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979D-E8E3-C20F-FFA6-12564021F0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A8EF5380-1D4B-8D86-C313-38FB1EDB7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689A69A3-BC31-8424-AD75-F1BF0CDA30EB}"/>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5" name="Footer Placeholder 4">
            <a:extLst>
              <a:ext uri="{FF2B5EF4-FFF2-40B4-BE49-F238E27FC236}">
                <a16:creationId xmlns:a16="http://schemas.microsoft.com/office/drawing/2014/main" id="{C46266F2-E542-98C6-ED82-051514C20AD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3524E11-D660-3081-EC19-F01C11CDC019}"/>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402372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8BF9-6186-2F96-B519-104D0532E5BD}"/>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F0C984C6-BD30-B3CF-78AE-1C2E21318E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62D2475-7583-B079-C212-D68BA58FA1D7}"/>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5" name="Footer Placeholder 4">
            <a:extLst>
              <a:ext uri="{FF2B5EF4-FFF2-40B4-BE49-F238E27FC236}">
                <a16:creationId xmlns:a16="http://schemas.microsoft.com/office/drawing/2014/main" id="{5B63784E-B89D-C0B0-C23F-85901CD962B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1768B7F-E93B-5D93-2B5A-1006D914C113}"/>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18383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3C4E1-FCC3-3348-B947-931B848D7B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E9D71A34-B9FE-AED2-7D07-C85D84B57F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2528C35-2E7E-936D-7920-B3173D0A49FE}"/>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5" name="Footer Placeholder 4">
            <a:extLst>
              <a:ext uri="{FF2B5EF4-FFF2-40B4-BE49-F238E27FC236}">
                <a16:creationId xmlns:a16="http://schemas.microsoft.com/office/drawing/2014/main" id="{5E6FC1AE-B045-16D8-5DE0-EF70F754D24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29185BE-AB9D-BCD5-9A80-95E2C57522AA}"/>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256148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02ED-4EFB-0136-DB17-3CC18279A613}"/>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CBFE8DF1-6702-59B0-8559-4B99736C1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94636E7-7694-B2D9-ABD3-0B537BD7E320}"/>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5" name="Footer Placeholder 4">
            <a:extLst>
              <a:ext uri="{FF2B5EF4-FFF2-40B4-BE49-F238E27FC236}">
                <a16:creationId xmlns:a16="http://schemas.microsoft.com/office/drawing/2014/main" id="{7CA05D39-A1D1-CB5D-1E92-3C1B276F23E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6158E1F-3A63-19CC-F244-5B8396304EDC}"/>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414485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8225-30F3-BDF6-EE98-BFE82C6ED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06811CC1-798F-BE6F-A720-025F9CD7A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B0126A-F6B4-AF13-DE40-713AABD7026E}"/>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5" name="Footer Placeholder 4">
            <a:extLst>
              <a:ext uri="{FF2B5EF4-FFF2-40B4-BE49-F238E27FC236}">
                <a16:creationId xmlns:a16="http://schemas.microsoft.com/office/drawing/2014/main" id="{161B66AF-9B84-AE6C-7304-D72DA899628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200B42F-09DD-09F6-4892-E1F944B54BB0}"/>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294290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C341-5B4B-D1B4-E15D-CC31C964055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F55F590C-72DD-1AEE-78D8-59CA671BE6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ACDBE034-8E69-27EC-B759-B922536FB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06117C01-44E3-0F0F-89BC-B6CC563FF944}"/>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6" name="Footer Placeholder 5">
            <a:extLst>
              <a:ext uri="{FF2B5EF4-FFF2-40B4-BE49-F238E27FC236}">
                <a16:creationId xmlns:a16="http://schemas.microsoft.com/office/drawing/2014/main" id="{B1B1D740-6C2B-54D2-1A25-833CF2268ED8}"/>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A0E45AD2-D09E-F58D-77AC-F1DF4AC7646E}"/>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147849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5257-C798-C253-6954-E6786CEA0285}"/>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1773705-AF1C-2A1D-5BDE-01BE320F5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7D7D3-9B94-420C-61E8-855C21DC3B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9CE1933A-DB33-287A-7F7C-5BE9D12FE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15432-0ACF-17A2-3EDF-9B277D950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B862CA64-3F78-9722-40F2-EF10D80A5459}"/>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8" name="Footer Placeholder 7">
            <a:extLst>
              <a:ext uri="{FF2B5EF4-FFF2-40B4-BE49-F238E27FC236}">
                <a16:creationId xmlns:a16="http://schemas.microsoft.com/office/drawing/2014/main" id="{9AD936BA-FBE2-0315-0FCA-E29EF4973784}"/>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0DED64D1-C5CF-DFE6-8A6E-6C6CF08CA642}"/>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69596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04D6-D93B-EB1B-E178-6755147FC8E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A90C1C9F-F886-1012-7BB5-2563E13946D4}"/>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4" name="Footer Placeholder 3">
            <a:extLst>
              <a:ext uri="{FF2B5EF4-FFF2-40B4-BE49-F238E27FC236}">
                <a16:creationId xmlns:a16="http://schemas.microsoft.com/office/drawing/2014/main" id="{7C0F4ED3-167E-5D3A-72BB-211AE1BB5FEB}"/>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37B826AC-F2A9-8950-F3F2-08802B66CAD3}"/>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135489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70814-0C25-4FB7-4F4D-87D327CFEFC7}"/>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3" name="Footer Placeholder 2">
            <a:extLst>
              <a:ext uri="{FF2B5EF4-FFF2-40B4-BE49-F238E27FC236}">
                <a16:creationId xmlns:a16="http://schemas.microsoft.com/office/drawing/2014/main" id="{8437A71C-D740-FC68-C1E1-9760A1F087F3}"/>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AB109876-22B0-E86E-A4C0-E17CFD4ABF89}"/>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257685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8B8B-8C67-1F4C-02B7-7E5D58DA9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81647AE8-DAFC-7A8D-3731-BE1CD2B7A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F8730F74-3CFF-56E8-F84F-4728DD861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0048D-8908-972A-C8F4-E5117C444F04}"/>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6" name="Footer Placeholder 5">
            <a:extLst>
              <a:ext uri="{FF2B5EF4-FFF2-40B4-BE49-F238E27FC236}">
                <a16:creationId xmlns:a16="http://schemas.microsoft.com/office/drawing/2014/main" id="{562C3AB0-21C7-C462-652C-827F1F7FF81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CBB6466F-CB08-EFD5-0C96-93F7DDA5F3C1}"/>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151288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8606-A8BB-5155-F0CF-77802DB84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7A65D7F4-5166-48E5-EC8B-4A4F81108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4B3186AA-0268-E2F8-9796-3AAFF25C0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EAEEE-44CC-26E8-E463-670D4F44BE6B}"/>
              </a:ext>
            </a:extLst>
          </p:cNvPr>
          <p:cNvSpPr>
            <a:spLocks noGrp="1"/>
          </p:cNvSpPr>
          <p:nvPr>
            <p:ph type="dt" sz="half" idx="10"/>
          </p:nvPr>
        </p:nvSpPr>
        <p:spPr/>
        <p:txBody>
          <a:bodyPr/>
          <a:lstStyle/>
          <a:p>
            <a:fld id="{A9957401-2645-5A40-B866-5275951B4D0A}" type="datetimeFigureOut">
              <a:rPr lang="en-VN" smtClean="0"/>
              <a:t>4/10/24</a:t>
            </a:fld>
            <a:endParaRPr lang="en-VN"/>
          </a:p>
        </p:txBody>
      </p:sp>
      <p:sp>
        <p:nvSpPr>
          <p:cNvPr id="6" name="Footer Placeholder 5">
            <a:extLst>
              <a:ext uri="{FF2B5EF4-FFF2-40B4-BE49-F238E27FC236}">
                <a16:creationId xmlns:a16="http://schemas.microsoft.com/office/drawing/2014/main" id="{02546A8F-601C-0863-5DD4-41248C30448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23A94BFF-9BC4-C4C2-C7DE-9059CA06A41B}"/>
              </a:ext>
            </a:extLst>
          </p:cNvPr>
          <p:cNvSpPr>
            <a:spLocks noGrp="1"/>
          </p:cNvSpPr>
          <p:nvPr>
            <p:ph type="sldNum" sz="quarter" idx="12"/>
          </p:nvPr>
        </p:nvSpPr>
        <p:spPr/>
        <p:txBody>
          <a:bodyPr/>
          <a:lstStyle/>
          <a:p>
            <a:fld id="{5A817C35-6741-C64F-B9B3-EB0E5DE1FF5D}" type="slidenum">
              <a:rPr lang="en-VN" smtClean="0"/>
              <a:t>‹#›</a:t>
            </a:fld>
            <a:endParaRPr lang="en-VN"/>
          </a:p>
        </p:txBody>
      </p:sp>
    </p:spTree>
    <p:extLst>
      <p:ext uri="{BB962C8B-B14F-4D97-AF65-F5344CB8AC3E}">
        <p14:creationId xmlns:p14="http://schemas.microsoft.com/office/powerpoint/2010/main" val="228216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35A40-EF95-2080-D97C-D34CA411F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98245999-50D3-45E3-5AB7-EFA372840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852CB16-1EEB-0619-02E2-742CE5DD2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57401-2645-5A40-B866-5275951B4D0A}" type="datetimeFigureOut">
              <a:rPr lang="en-VN" smtClean="0"/>
              <a:t>4/10/24</a:t>
            </a:fld>
            <a:endParaRPr lang="en-VN"/>
          </a:p>
        </p:txBody>
      </p:sp>
      <p:sp>
        <p:nvSpPr>
          <p:cNvPr id="5" name="Footer Placeholder 4">
            <a:extLst>
              <a:ext uri="{FF2B5EF4-FFF2-40B4-BE49-F238E27FC236}">
                <a16:creationId xmlns:a16="http://schemas.microsoft.com/office/drawing/2014/main" id="{A33B2363-ADC3-EAF5-00FC-A5BD5D4F3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BDEF5866-5793-F2FF-7C69-2930DFD19F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17C35-6741-C64F-B9B3-EB0E5DE1FF5D}" type="slidenum">
              <a:rPr lang="en-VN" smtClean="0"/>
              <a:t>‹#›</a:t>
            </a:fld>
            <a:endParaRPr lang="en-VN"/>
          </a:p>
        </p:txBody>
      </p:sp>
    </p:spTree>
    <p:extLst>
      <p:ext uri="{BB962C8B-B14F-4D97-AF65-F5344CB8AC3E}">
        <p14:creationId xmlns:p14="http://schemas.microsoft.com/office/powerpoint/2010/main" val="2652884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2CA-BF11-34A0-628D-9D898FC09423}"/>
              </a:ext>
            </a:extLst>
          </p:cNvPr>
          <p:cNvSpPr>
            <a:spLocks noGrp="1"/>
          </p:cNvSpPr>
          <p:nvPr>
            <p:ph type="ctrTitle"/>
          </p:nvPr>
        </p:nvSpPr>
        <p:spPr/>
        <p:txBody>
          <a:bodyPr/>
          <a:lstStyle/>
          <a:p>
            <a:r>
              <a:rPr lang="en-VN" dirty="0"/>
              <a:t>Hướng dẫn viết tiểu luận</a:t>
            </a:r>
          </a:p>
        </p:txBody>
      </p:sp>
      <p:sp>
        <p:nvSpPr>
          <p:cNvPr id="3" name="Subtitle 2">
            <a:extLst>
              <a:ext uri="{FF2B5EF4-FFF2-40B4-BE49-F238E27FC236}">
                <a16:creationId xmlns:a16="http://schemas.microsoft.com/office/drawing/2014/main" id="{AA6F9942-7F79-C715-9EFF-36D585928D0A}"/>
              </a:ext>
            </a:extLst>
          </p:cNvPr>
          <p:cNvSpPr>
            <a:spLocks noGrp="1"/>
          </p:cNvSpPr>
          <p:nvPr>
            <p:ph type="subTitle" idx="1"/>
          </p:nvPr>
        </p:nvSpPr>
        <p:spPr/>
        <p:txBody>
          <a:bodyPr/>
          <a:lstStyle/>
          <a:p>
            <a:r>
              <a:rPr lang="en-VN" dirty="0"/>
              <a:t>TS. Trần Vũ Hoàng</a:t>
            </a:r>
          </a:p>
        </p:txBody>
      </p:sp>
    </p:spTree>
    <p:extLst>
      <p:ext uri="{BB962C8B-B14F-4D97-AF65-F5344CB8AC3E}">
        <p14:creationId xmlns:p14="http://schemas.microsoft.com/office/powerpoint/2010/main" val="329085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AD67C-B393-8EF3-E3C1-3FD63390E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0C6DF0-945F-5129-005E-2340C9BE072F}"/>
              </a:ext>
            </a:extLst>
          </p:cNvPr>
          <p:cNvSpPr>
            <a:spLocks noGrp="1"/>
          </p:cNvSpPr>
          <p:nvPr>
            <p:ph type="title"/>
          </p:nvPr>
        </p:nvSpPr>
        <p:spPr/>
        <p:txBody>
          <a:bodyPr/>
          <a:lstStyle/>
          <a:p>
            <a:r>
              <a:rPr lang="en-VN" dirty="0"/>
              <a:t>Kết quả thực nghiệm (Experimental Results)</a:t>
            </a:r>
          </a:p>
        </p:txBody>
      </p:sp>
      <p:sp>
        <p:nvSpPr>
          <p:cNvPr id="3" name="Content Placeholder 2">
            <a:extLst>
              <a:ext uri="{FF2B5EF4-FFF2-40B4-BE49-F238E27FC236}">
                <a16:creationId xmlns:a16="http://schemas.microsoft.com/office/drawing/2014/main" id="{85CB8FFA-AF6A-1BE0-4419-704E4CC6B4A5}"/>
              </a:ext>
            </a:extLst>
          </p:cNvPr>
          <p:cNvSpPr>
            <a:spLocks noGrp="1"/>
          </p:cNvSpPr>
          <p:nvPr>
            <p:ph idx="1"/>
          </p:nvPr>
        </p:nvSpPr>
        <p:spPr/>
        <p:txBody>
          <a:bodyPr>
            <a:normAutofit/>
          </a:bodyPr>
          <a:lstStyle/>
          <a:p>
            <a:r>
              <a:rPr lang="en-US" dirty="0" err="1"/>
              <a:t>Kết</a:t>
            </a:r>
            <a:r>
              <a:rPr lang="en-US" dirty="0"/>
              <a:t> </a:t>
            </a:r>
            <a:r>
              <a:rPr lang="en-US" dirty="0" err="1"/>
              <a:t>quả</a:t>
            </a:r>
            <a:endParaRPr lang="en-US" dirty="0"/>
          </a:p>
          <a:p>
            <a:pPr lvl="1"/>
            <a:r>
              <a:rPr lang="en-US" dirty="0" err="1"/>
              <a:t>Định</a:t>
            </a:r>
            <a:r>
              <a:rPr lang="en-US" dirty="0"/>
              <a:t> </a:t>
            </a:r>
            <a:r>
              <a:rPr lang="en-US" dirty="0" err="1"/>
              <a:t>lượng</a:t>
            </a:r>
            <a:r>
              <a:rPr lang="en-US" dirty="0"/>
              <a:t>: </a:t>
            </a:r>
            <a:r>
              <a:rPr lang="en-US" dirty="0" err="1"/>
              <a:t>bằng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được</a:t>
            </a:r>
            <a:r>
              <a:rPr lang="en-US" dirty="0"/>
              <a:t> </a:t>
            </a:r>
            <a:r>
              <a:rPr lang="en-US" dirty="0" err="1"/>
              <a:t>đề</a:t>
            </a:r>
            <a:r>
              <a:rPr lang="en-US" dirty="0"/>
              <a:t> </a:t>
            </a:r>
            <a:r>
              <a:rPr lang="en-US" dirty="0" err="1"/>
              <a:t>xuất</a:t>
            </a:r>
            <a:endParaRPr lang="en-US" dirty="0"/>
          </a:p>
          <a:p>
            <a:pPr lvl="1"/>
            <a:r>
              <a:rPr lang="en-US" dirty="0" err="1"/>
              <a:t>Định</a:t>
            </a:r>
            <a:r>
              <a:rPr lang="en-US" dirty="0"/>
              <a:t> </a:t>
            </a:r>
            <a:r>
              <a:rPr lang="en-US" dirty="0" err="1"/>
              <a:t>tính</a:t>
            </a:r>
            <a:r>
              <a:rPr lang="en-US" dirty="0"/>
              <a:t>: </a:t>
            </a:r>
            <a:r>
              <a:rPr lang="en-US" dirty="0" err="1"/>
              <a:t>bằng</a:t>
            </a:r>
            <a:r>
              <a:rPr lang="en-US" dirty="0"/>
              <a:t> </a:t>
            </a:r>
            <a:r>
              <a:rPr lang="en-US" dirty="0" err="1"/>
              <a:t>hình</a:t>
            </a:r>
            <a:r>
              <a:rPr lang="en-US" dirty="0"/>
              <a:t> </a:t>
            </a:r>
            <a:r>
              <a:rPr lang="en-US" dirty="0" err="1"/>
              <a:t>ảnh</a:t>
            </a:r>
            <a:r>
              <a:rPr lang="en-US" dirty="0"/>
              <a:t> </a:t>
            </a:r>
            <a:r>
              <a:rPr lang="en-US" dirty="0" err="1"/>
              <a:t>để</a:t>
            </a:r>
            <a:r>
              <a:rPr lang="en-US" dirty="0"/>
              <a:t> </a:t>
            </a:r>
            <a:r>
              <a:rPr lang="en-US" dirty="0" err="1"/>
              <a:t>chứng</a:t>
            </a:r>
            <a:r>
              <a:rPr lang="en-US" dirty="0"/>
              <a:t> </a:t>
            </a:r>
            <a:r>
              <a:rPr lang="en-US" dirty="0" err="1"/>
              <a:t>minh</a:t>
            </a:r>
            <a:r>
              <a:rPr lang="en-US" dirty="0"/>
              <a:t> </a:t>
            </a:r>
            <a:r>
              <a:rPr lang="en-US" dirty="0" err="1"/>
              <a:t>phương</a:t>
            </a:r>
            <a:r>
              <a:rPr lang="en-US" dirty="0"/>
              <a:t> </a:t>
            </a:r>
            <a:r>
              <a:rPr lang="en-US" dirty="0" err="1"/>
              <a:t>pháp</a:t>
            </a:r>
            <a:r>
              <a:rPr lang="en-US" dirty="0"/>
              <a:t> </a:t>
            </a:r>
            <a:r>
              <a:rPr lang="en-US" dirty="0" err="1"/>
              <a:t>đề</a:t>
            </a:r>
            <a:r>
              <a:rPr lang="en-US" dirty="0"/>
              <a:t> </a:t>
            </a:r>
            <a:r>
              <a:rPr lang="en-US" dirty="0" err="1"/>
              <a:t>xuất</a:t>
            </a:r>
            <a:r>
              <a:rPr lang="en-US" dirty="0"/>
              <a:t> </a:t>
            </a:r>
            <a:r>
              <a:rPr lang="en-US" dirty="0" err="1"/>
              <a:t>giải</a:t>
            </a:r>
            <a:r>
              <a:rPr lang="en-US" dirty="0"/>
              <a:t> </a:t>
            </a:r>
            <a:r>
              <a:rPr lang="en-US" dirty="0" err="1"/>
              <a:t>quyết</a:t>
            </a:r>
            <a:r>
              <a:rPr lang="en-US" dirty="0"/>
              <a:t> </a:t>
            </a:r>
            <a:r>
              <a:rPr lang="en-US" dirty="0" err="1"/>
              <a:t>được</a:t>
            </a:r>
            <a:r>
              <a:rPr lang="en-US" dirty="0"/>
              <a:t> </a:t>
            </a:r>
            <a:r>
              <a:rPr lang="en-US" dirty="0" err="1"/>
              <a:t>các</a:t>
            </a:r>
            <a:r>
              <a:rPr lang="en-US" dirty="0"/>
              <a:t> </a:t>
            </a:r>
            <a:r>
              <a:rPr lang="en-US" dirty="0" err="1"/>
              <a:t>thách</a:t>
            </a:r>
            <a:r>
              <a:rPr lang="en-US" dirty="0"/>
              <a:t> </a:t>
            </a:r>
            <a:r>
              <a:rPr lang="en-US" dirty="0" err="1"/>
              <a:t>thức</a:t>
            </a:r>
            <a:r>
              <a:rPr lang="en-US" dirty="0"/>
              <a:t> </a:t>
            </a:r>
            <a:r>
              <a:rPr lang="en-US" dirty="0" err="1"/>
              <a:t>đặt</a:t>
            </a:r>
            <a:r>
              <a:rPr lang="en-US" dirty="0"/>
              <a:t> </a:t>
            </a:r>
            <a:r>
              <a:rPr lang="en-US" dirty="0" err="1"/>
              <a:t>ra</a:t>
            </a:r>
            <a:endParaRPr lang="en-US" dirty="0"/>
          </a:p>
          <a:p>
            <a:r>
              <a:rPr lang="en-US" dirty="0" err="1"/>
              <a:t>Hạn</a:t>
            </a:r>
            <a:r>
              <a:rPr lang="en-US" dirty="0"/>
              <a:t> </a:t>
            </a:r>
            <a:r>
              <a:rPr lang="en-US" dirty="0" err="1"/>
              <a:t>chế</a:t>
            </a:r>
            <a:r>
              <a:rPr lang="en-US" dirty="0"/>
              <a:t>:</a:t>
            </a:r>
          </a:p>
          <a:p>
            <a:pPr lvl="1"/>
            <a:r>
              <a:rPr lang="en-US" dirty="0" err="1"/>
              <a:t>Phân</a:t>
            </a:r>
            <a:r>
              <a:rPr lang="en-US" dirty="0"/>
              <a:t> </a:t>
            </a:r>
            <a:r>
              <a:rPr lang="en-US" dirty="0" err="1"/>
              <a:t>tích</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hệ</a:t>
            </a:r>
            <a:r>
              <a:rPr lang="en-US" dirty="0"/>
              <a:t> </a:t>
            </a:r>
            <a:r>
              <a:rPr lang="en-US" dirty="0" err="1"/>
              <a:t>thống</a:t>
            </a:r>
            <a:r>
              <a:rPr lang="en-US" dirty="0"/>
              <a:t> </a:t>
            </a:r>
            <a:r>
              <a:rPr lang="en-US" dirty="0" err="1"/>
              <a:t>đang</a:t>
            </a:r>
            <a:r>
              <a:rPr lang="en-US" dirty="0"/>
              <a:t> </a:t>
            </a:r>
            <a:r>
              <a:rPr lang="en-US" dirty="0" err="1"/>
              <a:t>gặp</a:t>
            </a:r>
            <a:r>
              <a:rPr lang="en-US" dirty="0"/>
              <a:t> </a:t>
            </a:r>
            <a:r>
              <a:rPr lang="en-US" dirty="0" err="1"/>
              <a:t>phải</a:t>
            </a:r>
            <a:r>
              <a:rPr lang="en-US" dirty="0"/>
              <a:t>, </a:t>
            </a:r>
            <a:r>
              <a:rPr lang="en-US" dirty="0" err="1"/>
              <a:t>có</a:t>
            </a:r>
            <a:r>
              <a:rPr lang="en-US" dirty="0"/>
              <a:t> </a:t>
            </a:r>
            <a:r>
              <a:rPr lang="en-US" dirty="0" err="1"/>
              <a:t>overfiting</a:t>
            </a:r>
            <a:r>
              <a:rPr lang="en-US" dirty="0"/>
              <a:t>? </a:t>
            </a:r>
            <a:r>
              <a:rPr lang="en-US" dirty="0" err="1"/>
              <a:t>Có</a:t>
            </a:r>
            <a:r>
              <a:rPr lang="en-US" dirty="0"/>
              <a:t> </a:t>
            </a:r>
            <a:r>
              <a:rPr lang="en-US" dirty="0" err="1"/>
              <a:t>thiếu</a:t>
            </a:r>
            <a:r>
              <a:rPr lang="en-US" dirty="0"/>
              <a:t> </a:t>
            </a:r>
            <a:r>
              <a:rPr lang="en-US" dirty="0" err="1"/>
              <a:t>dữ</a:t>
            </a:r>
            <a:r>
              <a:rPr lang="en-US" dirty="0"/>
              <a:t> </a:t>
            </a:r>
            <a:r>
              <a:rPr lang="en-US" dirty="0" err="1"/>
              <a:t>liệu</a:t>
            </a:r>
            <a:r>
              <a:rPr lang="en-US" dirty="0"/>
              <a:t>? </a:t>
            </a:r>
            <a:r>
              <a:rPr lang="en-US" dirty="0" err="1"/>
              <a:t>Hiệu</a:t>
            </a:r>
            <a:r>
              <a:rPr lang="en-US" dirty="0"/>
              <a:t> </a:t>
            </a:r>
            <a:r>
              <a:rPr lang="en-US" dirty="0" err="1"/>
              <a:t>suất</a:t>
            </a:r>
            <a:r>
              <a:rPr lang="en-US" dirty="0"/>
              <a:t> </a:t>
            </a:r>
            <a:r>
              <a:rPr lang="en-US" dirty="0" err="1"/>
              <a:t>chưa</a:t>
            </a:r>
            <a:r>
              <a:rPr lang="en-US" dirty="0"/>
              <a:t> </a:t>
            </a:r>
            <a:r>
              <a:rPr lang="en-US" dirty="0" err="1"/>
              <a:t>tốt</a:t>
            </a:r>
            <a:r>
              <a:rPr lang="en-US" dirty="0"/>
              <a:t> </a:t>
            </a:r>
            <a:r>
              <a:rPr lang="en-US" dirty="0" err="1"/>
              <a:t>ở</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nào</a:t>
            </a:r>
            <a:r>
              <a:rPr lang="en-US" dirty="0"/>
              <a:t>?</a:t>
            </a:r>
          </a:p>
          <a:p>
            <a:pPr lvl="1"/>
            <a:r>
              <a:rPr lang="en-US" dirty="0" err="1"/>
              <a:t>Nên</a:t>
            </a:r>
            <a:r>
              <a:rPr lang="en-US" dirty="0"/>
              <a:t> </a:t>
            </a:r>
            <a:r>
              <a:rPr lang="en-US" dirty="0" err="1"/>
              <a:t>sử</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hình</a:t>
            </a:r>
            <a:r>
              <a:rPr lang="en-US" dirty="0"/>
              <a:t> </a:t>
            </a:r>
            <a:r>
              <a:rPr lang="en-US" dirty="0" err="1"/>
              <a:t>ảnh</a:t>
            </a:r>
            <a:r>
              <a:rPr lang="en-US" dirty="0"/>
              <a:t>, </a:t>
            </a:r>
            <a:r>
              <a:rPr lang="en-US" dirty="0" err="1"/>
              <a:t>ví</a:t>
            </a:r>
            <a:r>
              <a:rPr lang="en-US" dirty="0"/>
              <a:t> </a:t>
            </a:r>
            <a:r>
              <a:rPr lang="en-US" dirty="0" err="1"/>
              <a:t>dụ</a:t>
            </a:r>
            <a:r>
              <a:rPr lang="en-US" dirty="0"/>
              <a:t> </a:t>
            </a:r>
            <a:r>
              <a:rPr lang="en-US" dirty="0" err="1"/>
              <a:t>cụ</a:t>
            </a:r>
            <a:r>
              <a:rPr lang="en-US" dirty="0"/>
              <a:t> </a:t>
            </a:r>
            <a:r>
              <a:rPr lang="en-US" dirty="0" err="1"/>
              <a:t>thể</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bị</a:t>
            </a:r>
            <a:r>
              <a:rPr lang="en-US" dirty="0"/>
              <a:t> </a:t>
            </a:r>
            <a:r>
              <a:rPr lang="en-US" dirty="0" err="1"/>
              <a:t>lỗi</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hạn</a:t>
            </a:r>
            <a:r>
              <a:rPr lang="en-US" dirty="0"/>
              <a:t> </a:t>
            </a:r>
            <a:r>
              <a:rPr lang="en-US" dirty="0" err="1"/>
              <a:t>chế</a:t>
            </a:r>
            <a:endParaRPr lang="en-VN" dirty="0"/>
          </a:p>
        </p:txBody>
      </p:sp>
    </p:spTree>
    <p:extLst>
      <p:ext uri="{BB962C8B-B14F-4D97-AF65-F5344CB8AC3E}">
        <p14:creationId xmlns:p14="http://schemas.microsoft.com/office/powerpoint/2010/main" val="402036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8BD1-3649-8F6D-3F42-9249364FC201}"/>
              </a:ext>
            </a:extLst>
          </p:cNvPr>
          <p:cNvSpPr>
            <a:spLocks noGrp="1"/>
          </p:cNvSpPr>
          <p:nvPr>
            <p:ph type="title"/>
          </p:nvPr>
        </p:nvSpPr>
        <p:spPr/>
        <p:txBody>
          <a:bodyPr>
            <a:normAutofit/>
          </a:bodyPr>
          <a:lstStyle/>
          <a:p>
            <a:r>
              <a:rPr lang="en-VN" dirty="0"/>
              <a:t>Kết luận và phương hướng phát triển (Conclusion)</a:t>
            </a:r>
          </a:p>
        </p:txBody>
      </p:sp>
      <p:sp>
        <p:nvSpPr>
          <p:cNvPr id="3" name="Content Placeholder 2">
            <a:extLst>
              <a:ext uri="{FF2B5EF4-FFF2-40B4-BE49-F238E27FC236}">
                <a16:creationId xmlns:a16="http://schemas.microsoft.com/office/drawing/2014/main" id="{495E5A11-827F-3A3A-CC4F-6D5BE4780694}"/>
              </a:ext>
            </a:extLst>
          </p:cNvPr>
          <p:cNvSpPr>
            <a:spLocks noGrp="1"/>
          </p:cNvSpPr>
          <p:nvPr>
            <p:ph idx="1"/>
          </p:nvPr>
        </p:nvSpPr>
        <p:spPr/>
        <p:txBody>
          <a:bodyPr/>
          <a:lstStyle/>
          <a:p>
            <a:r>
              <a:rPr lang="en-VN" dirty="0"/>
              <a:t>Kết luận</a:t>
            </a:r>
          </a:p>
          <a:p>
            <a:pPr lvl="1"/>
            <a:r>
              <a:rPr lang="en-VN" dirty="0"/>
              <a:t>Trình bày tổng thể về phương pháp đề xuất</a:t>
            </a:r>
          </a:p>
          <a:p>
            <a:pPr lvl="1"/>
            <a:r>
              <a:rPr lang="en-VN" dirty="0"/>
              <a:t>Ưu điểm (những gì đạt được trong phần kết quả)</a:t>
            </a:r>
          </a:p>
          <a:p>
            <a:pPr lvl="1"/>
            <a:r>
              <a:rPr lang="en-VN" dirty="0"/>
              <a:t>Nhược điểm</a:t>
            </a:r>
            <a:r>
              <a:rPr lang="en-VN" dirty="0">
                <a:sym typeface="Wingdings" pitchFamily="2" charset="2"/>
              </a:rPr>
              <a:t> (những gì phân tích trong phần hạn chế)</a:t>
            </a:r>
          </a:p>
          <a:p>
            <a:r>
              <a:rPr lang="en-VN" dirty="0">
                <a:sym typeface="Wingdings" pitchFamily="2" charset="2"/>
              </a:rPr>
              <a:t>Phương hướng phát triển</a:t>
            </a:r>
          </a:p>
          <a:p>
            <a:pPr lvl="1"/>
            <a:r>
              <a:rPr lang="en-VN" dirty="0">
                <a:sym typeface="Wingdings" pitchFamily="2" charset="2"/>
              </a:rPr>
              <a:t>Trên cơ sở của phần “giới hạn” và phần “hạn chế” đề xuất phương hướng cải tiến trong tương lai</a:t>
            </a:r>
            <a:endParaRPr lang="en-VN" dirty="0"/>
          </a:p>
        </p:txBody>
      </p:sp>
    </p:spTree>
    <p:extLst>
      <p:ext uri="{BB962C8B-B14F-4D97-AF65-F5344CB8AC3E}">
        <p14:creationId xmlns:p14="http://schemas.microsoft.com/office/powerpoint/2010/main" val="19023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E7F4-1B26-FE4B-5C29-68AF6DF9A09E}"/>
              </a:ext>
            </a:extLst>
          </p:cNvPr>
          <p:cNvSpPr>
            <a:spLocks noGrp="1"/>
          </p:cNvSpPr>
          <p:nvPr>
            <p:ph type="title"/>
          </p:nvPr>
        </p:nvSpPr>
        <p:spPr/>
        <p:txBody>
          <a:bodyPr/>
          <a:lstStyle/>
          <a:p>
            <a:r>
              <a:rPr lang="en-VN" dirty="0"/>
              <a:t>Tài liệu tham khảo</a:t>
            </a:r>
          </a:p>
        </p:txBody>
      </p:sp>
      <p:sp>
        <p:nvSpPr>
          <p:cNvPr id="3" name="Content Placeholder 2">
            <a:extLst>
              <a:ext uri="{FF2B5EF4-FFF2-40B4-BE49-F238E27FC236}">
                <a16:creationId xmlns:a16="http://schemas.microsoft.com/office/drawing/2014/main" id="{AE8F31CA-FD60-51B2-FE5D-14D2B9FCAA5A}"/>
              </a:ext>
            </a:extLst>
          </p:cNvPr>
          <p:cNvSpPr>
            <a:spLocks noGrp="1"/>
          </p:cNvSpPr>
          <p:nvPr>
            <p:ph idx="1"/>
          </p:nvPr>
        </p:nvSpPr>
        <p:spPr/>
        <p:txBody>
          <a:bodyPr/>
          <a:lstStyle/>
          <a:p>
            <a:r>
              <a:rPr lang="en-VN" dirty="0"/>
              <a:t>Tất cả các kỹ thuật có liên quan được đề cập đến đều phải được trích dẫn tới phần tài liệu tham khảo</a:t>
            </a:r>
          </a:p>
          <a:p>
            <a:r>
              <a:rPr lang="en-VN" dirty="0"/>
              <a:t>Format theo chuẩn IEEE</a:t>
            </a:r>
          </a:p>
          <a:p>
            <a:endParaRPr lang="en-VN" dirty="0"/>
          </a:p>
        </p:txBody>
      </p:sp>
    </p:spTree>
    <p:extLst>
      <p:ext uri="{BB962C8B-B14F-4D97-AF65-F5344CB8AC3E}">
        <p14:creationId xmlns:p14="http://schemas.microsoft.com/office/powerpoint/2010/main" val="88825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BD45-6343-FB54-6B1F-C7DC7E5E4F79}"/>
              </a:ext>
            </a:extLst>
          </p:cNvPr>
          <p:cNvSpPr>
            <a:spLocks noGrp="1"/>
          </p:cNvSpPr>
          <p:nvPr>
            <p:ph type="title"/>
          </p:nvPr>
        </p:nvSpPr>
        <p:spPr/>
        <p:txBody>
          <a:bodyPr/>
          <a:lstStyle/>
          <a:p>
            <a:r>
              <a:rPr lang="en-VN" dirty="0"/>
              <a:t>Một số lưu ý</a:t>
            </a:r>
          </a:p>
        </p:txBody>
      </p:sp>
      <p:sp>
        <p:nvSpPr>
          <p:cNvPr id="3" name="Content Placeholder 2">
            <a:extLst>
              <a:ext uri="{FF2B5EF4-FFF2-40B4-BE49-F238E27FC236}">
                <a16:creationId xmlns:a16="http://schemas.microsoft.com/office/drawing/2014/main" id="{780DF32B-8BAC-BED8-12FE-E0AE0FF20211}"/>
              </a:ext>
            </a:extLst>
          </p:cNvPr>
          <p:cNvSpPr>
            <a:spLocks noGrp="1"/>
          </p:cNvSpPr>
          <p:nvPr>
            <p:ph idx="1"/>
          </p:nvPr>
        </p:nvSpPr>
        <p:spPr>
          <a:xfrm>
            <a:off x="838200" y="1825625"/>
            <a:ext cx="5257800" cy="4351338"/>
          </a:xfrm>
        </p:spPr>
        <p:txBody>
          <a:bodyPr>
            <a:normAutofit fontScale="92500" lnSpcReduction="20000"/>
          </a:bodyPr>
          <a:lstStyle/>
          <a:p>
            <a:r>
              <a:rPr lang="en-VN" dirty="0"/>
              <a:t>Hình ảnh, bảng biểu, phương trình đưa vào thì phải được trích dẫn và phân tích</a:t>
            </a:r>
          </a:p>
          <a:p>
            <a:r>
              <a:rPr lang="en-VN" dirty="0"/>
              <a:t>Tuyệt đối không được để hình ảnh, bảng biểu ngay sau tiêu đề mà phải phân tích rồi mới đưa vào</a:t>
            </a:r>
          </a:p>
          <a:p>
            <a:r>
              <a:rPr lang="en-VN" dirty="0"/>
              <a:t>Nên đánh số theo chương cho dễ quản lý</a:t>
            </a:r>
          </a:p>
          <a:p>
            <a:r>
              <a:rPr lang="en-VN" dirty="0"/>
              <a:t>Không nên trình bày theo kiểu: như hình bên dưới, bảng bên trên, phương trình bên dưới, mà phải sử dụng chỉ số của hình ảnh, phương trình, bảng biểu đó</a:t>
            </a:r>
          </a:p>
        </p:txBody>
      </p:sp>
      <p:pic>
        <p:nvPicPr>
          <p:cNvPr id="5" name="Picture 4">
            <a:extLst>
              <a:ext uri="{FF2B5EF4-FFF2-40B4-BE49-F238E27FC236}">
                <a16:creationId xmlns:a16="http://schemas.microsoft.com/office/drawing/2014/main" id="{81F4C16C-893E-4F7A-DB36-46C7002C7234}"/>
              </a:ext>
            </a:extLst>
          </p:cNvPr>
          <p:cNvPicPr>
            <a:picLocks noChangeAspect="1"/>
          </p:cNvPicPr>
          <p:nvPr/>
        </p:nvPicPr>
        <p:blipFill>
          <a:blip r:embed="rId2"/>
          <a:stretch>
            <a:fillRect/>
          </a:stretch>
        </p:blipFill>
        <p:spPr>
          <a:xfrm>
            <a:off x="6353268" y="1555751"/>
            <a:ext cx="5722190" cy="4486275"/>
          </a:xfrm>
          <a:prstGeom prst="rect">
            <a:avLst/>
          </a:prstGeom>
        </p:spPr>
      </p:pic>
    </p:spTree>
    <p:extLst>
      <p:ext uri="{BB962C8B-B14F-4D97-AF65-F5344CB8AC3E}">
        <p14:creationId xmlns:p14="http://schemas.microsoft.com/office/powerpoint/2010/main" val="51568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7183-72A6-FA96-B482-02284A8C1FA5}"/>
              </a:ext>
            </a:extLst>
          </p:cNvPr>
          <p:cNvSpPr>
            <a:spLocks noGrp="1"/>
          </p:cNvSpPr>
          <p:nvPr>
            <p:ph type="title"/>
          </p:nvPr>
        </p:nvSpPr>
        <p:spPr/>
        <p:txBody>
          <a:bodyPr/>
          <a:lstStyle/>
          <a:p>
            <a:r>
              <a:rPr lang="en-VN" dirty="0"/>
              <a:t>Một số lưu ý</a:t>
            </a:r>
          </a:p>
        </p:txBody>
      </p:sp>
      <p:sp>
        <p:nvSpPr>
          <p:cNvPr id="3" name="Content Placeholder 2">
            <a:extLst>
              <a:ext uri="{FF2B5EF4-FFF2-40B4-BE49-F238E27FC236}">
                <a16:creationId xmlns:a16="http://schemas.microsoft.com/office/drawing/2014/main" id="{53B1FBAF-04D3-B1E1-8D25-800DD0030387}"/>
              </a:ext>
            </a:extLst>
          </p:cNvPr>
          <p:cNvSpPr>
            <a:spLocks noGrp="1"/>
          </p:cNvSpPr>
          <p:nvPr>
            <p:ph idx="1"/>
          </p:nvPr>
        </p:nvSpPr>
        <p:spPr/>
        <p:txBody>
          <a:bodyPr/>
          <a:lstStyle/>
          <a:p>
            <a:pPr algn="just"/>
            <a:r>
              <a:rPr lang="en-VN" dirty="0"/>
              <a:t>Tuyệt đối không để khoảng trắng ở cuối trang trừ trường hợp đó là trang cuối cùng của chương</a:t>
            </a:r>
          </a:p>
          <a:p>
            <a:pPr algn="just"/>
            <a:r>
              <a:rPr lang="en-VN" dirty="0"/>
              <a:t>Các hình ảnh, bảng biểu được trích dẫn bằng cách gọi chỉ số của chúng nên không nhất thiết phải đặt nó ngay lập tức bên dưới đoạn văn nhắc đến mà đặt sao cho mình dễ dàn trang, dĩ nhiên tốt nhất vẫn là vẫn phải đặt gần đoạn văn nhắc đến nó</a:t>
            </a:r>
          </a:p>
          <a:p>
            <a:pPr algn="just"/>
            <a:r>
              <a:rPr lang="en-VN" dirty="0"/>
              <a:t>Cách sử dụng “.” và “,” trong phương trình:</a:t>
            </a:r>
          </a:p>
        </p:txBody>
      </p:sp>
      <p:pic>
        <p:nvPicPr>
          <p:cNvPr id="5" name="Picture 4">
            <a:extLst>
              <a:ext uri="{FF2B5EF4-FFF2-40B4-BE49-F238E27FC236}">
                <a16:creationId xmlns:a16="http://schemas.microsoft.com/office/drawing/2014/main" id="{0B887905-DB0E-8820-25E2-F62AA29D0D52}"/>
              </a:ext>
            </a:extLst>
          </p:cNvPr>
          <p:cNvPicPr>
            <a:picLocks noChangeAspect="1"/>
          </p:cNvPicPr>
          <p:nvPr/>
        </p:nvPicPr>
        <p:blipFill>
          <a:blip r:embed="rId2"/>
          <a:stretch>
            <a:fillRect/>
          </a:stretch>
        </p:blipFill>
        <p:spPr>
          <a:xfrm>
            <a:off x="617070" y="4953046"/>
            <a:ext cx="5259295" cy="1721924"/>
          </a:xfrm>
          <a:prstGeom prst="rect">
            <a:avLst/>
          </a:prstGeom>
        </p:spPr>
      </p:pic>
      <p:pic>
        <p:nvPicPr>
          <p:cNvPr id="7" name="Picture 6">
            <a:extLst>
              <a:ext uri="{FF2B5EF4-FFF2-40B4-BE49-F238E27FC236}">
                <a16:creationId xmlns:a16="http://schemas.microsoft.com/office/drawing/2014/main" id="{F36967E6-B406-2E19-3A9D-872C88FD0CCC}"/>
              </a:ext>
            </a:extLst>
          </p:cNvPr>
          <p:cNvPicPr>
            <a:picLocks noChangeAspect="1"/>
          </p:cNvPicPr>
          <p:nvPr/>
        </p:nvPicPr>
        <p:blipFill>
          <a:blip r:embed="rId3"/>
          <a:stretch>
            <a:fillRect/>
          </a:stretch>
        </p:blipFill>
        <p:spPr>
          <a:xfrm>
            <a:off x="5876365" y="4899461"/>
            <a:ext cx="5698565" cy="1829094"/>
          </a:xfrm>
          <a:prstGeom prst="rect">
            <a:avLst/>
          </a:prstGeom>
        </p:spPr>
      </p:pic>
    </p:spTree>
    <p:extLst>
      <p:ext uri="{BB962C8B-B14F-4D97-AF65-F5344CB8AC3E}">
        <p14:creationId xmlns:p14="http://schemas.microsoft.com/office/powerpoint/2010/main" val="232221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EE50-C70C-E088-5875-6391E4DEA90F}"/>
              </a:ext>
            </a:extLst>
          </p:cNvPr>
          <p:cNvSpPr>
            <a:spLocks noGrp="1"/>
          </p:cNvSpPr>
          <p:nvPr>
            <p:ph type="title"/>
          </p:nvPr>
        </p:nvSpPr>
        <p:spPr/>
        <p:txBody>
          <a:bodyPr/>
          <a:lstStyle/>
          <a:p>
            <a:r>
              <a:rPr lang="en-VN" dirty="0"/>
              <a:t>Cấu trúc tiểu luận</a:t>
            </a:r>
          </a:p>
        </p:txBody>
      </p:sp>
      <p:sp>
        <p:nvSpPr>
          <p:cNvPr id="3" name="Content Placeholder 2">
            <a:extLst>
              <a:ext uri="{FF2B5EF4-FFF2-40B4-BE49-F238E27FC236}">
                <a16:creationId xmlns:a16="http://schemas.microsoft.com/office/drawing/2014/main" id="{BD448619-CE6A-56C9-20DE-C3DC429BB408}"/>
              </a:ext>
            </a:extLst>
          </p:cNvPr>
          <p:cNvSpPr>
            <a:spLocks noGrp="1"/>
          </p:cNvSpPr>
          <p:nvPr>
            <p:ph idx="1"/>
          </p:nvPr>
        </p:nvSpPr>
        <p:spPr/>
        <p:txBody>
          <a:bodyPr/>
          <a:lstStyle/>
          <a:p>
            <a:r>
              <a:rPr lang="en-VN" dirty="0"/>
              <a:t>Tổng quan (Introduction)</a:t>
            </a:r>
          </a:p>
          <a:p>
            <a:r>
              <a:rPr lang="en-VN" dirty="0"/>
              <a:t>Cơ sở lý thuyết (Related works)</a:t>
            </a:r>
          </a:p>
          <a:p>
            <a:r>
              <a:rPr lang="en-VN" dirty="0"/>
              <a:t>Phương pháp đề xuất (Proposed method)</a:t>
            </a:r>
          </a:p>
          <a:p>
            <a:r>
              <a:rPr lang="en-VN" dirty="0"/>
              <a:t>Kết quả thực nghiệm (Experimental Results)</a:t>
            </a:r>
          </a:p>
          <a:p>
            <a:r>
              <a:rPr lang="en-VN" dirty="0"/>
              <a:t>Kết luận và phương hướng phát triển (Conclusion)</a:t>
            </a:r>
          </a:p>
          <a:p>
            <a:r>
              <a:rPr lang="en-VN" dirty="0"/>
              <a:t>Tài liệu tham khảo</a:t>
            </a:r>
          </a:p>
          <a:p>
            <a:endParaRPr lang="en-VN" dirty="0"/>
          </a:p>
          <a:p>
            <a:endParaRPr lang="en-VN" dirty="0"/>
          </a:p>
        </p:txBody>
      </p:sp>
    </p:spTree>
    <p:extLst>
      <p:ext uri="{BB962C8B-B14F-4D97-AF65-F5344CB8AC3E}">
        <p14:creationId xmlns:p14="http://schemas.microsoft.com/office/powerpoint/2010/main" val="394247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93F2-B99B-FD1A-8E22-DAA19DA8864F}"/>
              </a:ext>
            </a:extLst>
          </p:cNvPr>
          <p:cNvSpPr>
            <a:spLocks noGrp="1"/>
          </p:cNvSpPr>
          <p:nvPr>
            <p:ph type="title"/>
          </p:nvPr>
        </p:nvSpPr>
        <p:spPr/>
        <p:txBody>
          <a:bodyPr/>
          <a:lstStyle/>
          <a:p>
            <a:r>
              <a:rPr lang="en-VN" dirty="0"/>
              <a:t>Tổng quan (Introduction)</a:t>
            </a:r>
          </a:p>
        </p:txBody>
      </p:sp>
      <p:sp>
        <p:nvSpPr>
          <p:cNvPr id="3" name="Content Placeholder 2">
            <a:extLst>
              <a:ext uri="{FF2B5EF4-FFF2-40B4-BE49-F238E27FC236}">
                <a16:creationId xmlns:a16="http://schemas.microsoft.com/office/drawing/2014/main" id="{03758C6F-6F10-23F5-B86D-4E18A1A84C08}"/>
              </a:ext>
            </a:extLst>
          </p:cNvPr>
          <p:cNvSpPr>
            <a:spLocks noGrp="1"/>
          </p:cNvSpPr>
          <p:nvPr>
            <p:ph idx="1"/>
          </p:nvPr>
        </p:nvSpPr>
        <p:spPr/>
        <p:txBody>
          <a:bodyPr>
            <a:normAutofit fontScale="92500" lnSpcReduction="20000"/>
          </a:bodyPr>
          <a:lstStyle/>
          <a:p>
            <a:r>
              <a:rPr lang="en-VN" dirty="0"/>
              <a:t>Lý do lựa chọn đề tài: </a:t>
            </a:r>
          </a:p>
          <a:p>
            <a:pPr lvl="1"/>
            <a:r>
              <a:rPr lang="en-US" dirty="0"/>
              <a:t>p</a:t>
            </a:r>
            <a:r>
              <a:rPr lang="en-VN" dirty="0"/>
              <a:t>hải xuất phát từ nhu cầu thực tiễn, nên minh chứng bằng các con số khảo sát hoặc các thống kê, hình ảnh có liên quan.</a:t>
            </a:r>
          </a:p>
          <a:p>
            <a:pPr lvl="1"/>
            <a:r>
              <a:rPr lang="en-VN" dirty="0"/>
              <a:t>Hoặc trình bày về các vấn đề đang tồn đọng trong các phương pháp trước đây để dẫn tới mục tiêu của đề tài</a:t>
            </a:r>
          </a:p>
          <a:p>
            <a:r>
              <a:rPr lang="en-VN" dirty="0"/>
              <a:t>Mục tiêu: </a:t>
            </a:r>
          </a:p>
          <a:p>
            <a:pPr lvl="1"/>
            <a:r>
              <a:rPr lang="en-VN" dirty="0"/>
              <a:t>ngắn gọn, súc tích, thể hiện rõ sản phẩm cuối cùng mong muốn đạt được</a:t>
            </a:r>
          </a:p>
          <a:p>
            <a:r>
              <a:rPr lang="en-VN" dirty="0"/>
              <a:t>Giới hạn đề tài:</a:t>
            </a:r>
          </a:p>
          <a:p>
            <a:pPr lvl="1"/>
            <a:r>
              <a:rPr lang="en-US" dirty="0"/>
              <a:t>G</a:t>
            </a:r>
            <a:r>
              <a:rPr lang="en-VN" dirty="0"/>
              <a:t>iới hạn về thời gian, không gian, các đặc tính của sản phẩm ...</a:t>
            </a:r>
          </a:p>
          <a:p>
            <a:pPr lvl="1"/>
            <a:r>
              <a:rPr lang="en-VN" dirty="0"/>
              <a:t>Lưu ý là giới hạn chứ không phải là hạn chế</a:t>
            </a:r>
          </a:p>
          <a:p>
            <a:r>
              <a:rPr lang="en-VN" dirty="0"/>
              <a:t>Nội dung </a:t>
            </a:r>
          </a:p>
          <a:p>
            <a:pPr lvl="1"/>
            <a:r>
              <a:rPr lang="en-VN" dirty="0"/>
              <a:t>Có thể trình bày về các đầu mục công việc phải thực hiện để đạt được mục tiêu</a:t>
            </a:r>
          </a:p>
          <a:p>
            <a:pPr lvl="1"/>
            <a:r>
              <a:rPr lang="en-VN" dirty="0"/>
              <a:t>hoặc bảng tiến độ thực hiện đề tài theo thời gian</a:t>
            </a:r>
          </a:p>
        </p:txBody>
      </p:sp>
    </p:spTree>
    <p:extLst>
      <p:ext uri="{BB962C8B-B14F-4D97-AF65-F5344CB8AC3E}">
        <p14:creationId xmlns:p14="http://schemas.microsoft.com/office/powerpoint/2010/main" val="151696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5EC1-3F0F-B1E1-A63A-1EB239C361A4}"/>
              </a:ext>
            </a:extLst>
          </p:cNvPr>
          <p:cNvSpPr>
            <a:spLocks noGrp="1"/>
          </p:cNvSpPr>
          <p:nvPr>
            <p:ph type="title"/>
          </p:nvPr>
        </p:nvSpPr>
        <p:spPr/>
        <p:txBody>
          <a:bodyPr/>
          <a:lstStyle/>
          <a:p>
            <a:r>
              <a:rPr lang="en-VN" dirty="0"/>
              <a:t>Tổng quan (Introduction)</a:t>
            </a:r>
          </a:p>
        </p:txBody>
      </p:sp>
      <p:sp>
        <p:nvSpPr>
          <p:cNvPr id="3" name="Content Placeholder 2">
            <a:extLst>
              <a:ext uri="{FF2B5EF4-FFF2-40B4-BE49-F238E27FC236}">
                <a16:creationId xmlns:a16="http://schemas.microsoft.com/office/drawing/2014/main" id="{8595B09C-E9F9-29D8-3783-E20CC25CA925}"/>
              </a:ext>
            </a:extLst>
          </p:cNvPr>
          <p:cNvSpPr>
            <a:spLocks noGrp="1"/>
          </p:cNvSpPr>
          <p:nvPr>
            <p:ph idx="1"/>
          </p:nvPr>
        </p:nvSpPr>
        <p:spPr/>
        <p:txBody>
          <a:bodyPr/>
          <a:lstStyle/>
          <a:p>
            <a:endParaRPr lang="en-VN"/>
          </a:p>
        </p:txBody>
      </p:sp>
      <p:pic>
        <p:nvPicPr>
          <p:cNvPr id="1026" name="Picture 2" descr="Project Timeline Template | Project Management Timeline">
            <a:extLst>
              <a:ext uri="{FF2B5EF4-FFF2-40B4-BE49-F238E27FC236}">
                <a16:creationId xmlns:a16="http://schemas.microsoft.com/office/drawing/2014/main" id="{B03CBF66-7AEB-9317-B190-C100A382C0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825" b="11008"/>
          <a:stretch/>
        </p:blipFill>
        <p:spPr bwMode="auto">
          <a:xfrm>
            <a:off x="0" y="1825625"/>
            <a:ext cx="12192000"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03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35F2-3C1C-0984-0C2A-6FA0B4F414F1}"/>
              </a:ext>
            </a:extLst>
          </p:cNvPr>
          <p:cNvSpPr>
            <a:spLocks noGrp="1"/>
          </p:cNvSpPr>
          <p:nvPr>
            <p:ph type="title"/>
          </p:nvPr>
        </p:nvSpPr>
        <p:spPr/>
        <p:txBody>
          <a:bodyPr/>
          <a:lstStyle/>
          <a:p>
            <a:r>
              <a:rPr lang="en-VN" dirty="0"/>
              <a:t>Cơ sở lý thuyết (Related works)</a:t>
            </a:r>
          </a:p>
        </p:txBody>
      </p:sp>
      <p:sp>
        <p:nvSpPr>
          <p:cNvPr id="3" name="Content Placeholder 2">
            <a:extLst>
              <a:ext uri="{FF2B5EF4-FFF2-40B4-BE49-F238E27FC236}">
                <a16:creationId xmlns:a16="http://schemas.microsoft.com/office/drawing/2014/main" id="{577F2B71-A346-3808-36BE-281A0469E371}"/>
              </a:ext>
            </a:extLst>
          </p:cNvPr>
          <p:cNvSpPr>
            <a:spLocks noGrp="1"/>
          </p:cNvSpPr>
          <p:nvPr>
            <p:ph idx="1"/>
          </p:nvPr>
        </p:nvSpPr>
        <p:spPr/>
        <p:txBody>
          <a:bodyPr>
            <a:normAutofit lnSpcReduction="10000"/>
          </a:bodyPr>
          <a:lstStyle/>
          <a:p>
            <a:r>
              <a:rPr lang="en-VN" dirty="0"/>
              <a:t>Trình bày các lý thuyết chính có liên quan đến đề tài</a:t>
            </a:r>
          </a:p>
          <a:p>
            <a:r>
              <a:rPr lang="en-VN" dirty="0"/>
              <a:t>Chỉ trình bày tập trung vào những lý thuyết có sử dụng trong đề tài, không trình bày lan man quá nhiều</a:t>
            </a:r>
          </a:p>
          <a:p>
            <a:r>
              <a:rPr lang="en-VN" dirty="0"/>
              <a:t>Cách trình bày như sau:</a:t>
            </a:r>
          </a:p>
          <a:p>
            <a:pPr lvl="1"/>
            <a:r>
              <a:rPr lang="en-VN" dirty="0"/>
              <a:t>Nêu rõ các thách thức của đề tài này</a:t>
            </a:r>
          </a:p>
          <a:p>
            <a:pPr lvl="1"/>
            <a:r>
              <a:rPr lang="en-VN" dirty="0"/>
              <a:t>Sau đó trình bày các phương pháp nêu trước theo kiểu cuốn chiếu: phương pháp 1 đã giải quyết các thách thức A, B bằng cách ... nhưng vẫn còn tồn đọng vấn đề C, D. Để giải quyết vấn đề C, phương pháp pháp 2 đã được đề xuất ... Còn đối với vấn đề D, phương pháp 3 giải quyết bằng cách ...</a:t>
            </a:r>
          </a:p>
          <a:p>
            <a:pPr lvl="1"/>
            <a:r>
              <a:rPr lang="en-VN" dirty="0"/>
              <a:t>Việc trình bày nêu trên nhằm mục đích phân tích rõ các thách thức của đề tài đang được giải quyết như thế nào, từ đó làm cơ sở để mình đề xuất phương pháp. </a:t>
            </a:r>
          </a:p>
          <a:p>
            <a:pPr lvl="1"/>
            <a:endParaRPr lang="en-VN" dirty="0"/>
          </a:p>
        </p:txBody>
      </p:sp>
    </p:spTree>
    <p:extLst>
      <p:ext uri="{BB962C8B-B14F-4D97-AF65-F5344CB8AC3E}">
        <p14:creationId xmlns:p14="http://schemas.microsoft.com/office/powerpoint/2010/main" val="200390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DC40C-E694-F42F-6A4D-56A7184EA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D68E64-42BC-FACA-8AF0-A52D11DC3B59}"/>
              </a:ext>
            </a:extLst>
          </p:cNvPr>
          <p:cNvSpPr>
            <a:spLocks noGrp="1"/>
          </p:cNvSpPr>
          <p:nvPr>
            <p:ph type="title"/>
          </p:nvPr>
        </p:nvSpPr>
        <p:spPr/>
        <p:txBody>
          <a:bodyPr/>
          <a:lstStyle/>
          <a:p>
            <a:r>
              <a:rPr lang="en-VN" dirty="0"/>
              <a:t>Cơ sở lý thuyết (Related works)</a:t>
            </a:r>
          </a:p>
        </p:txBody>
      </p:sp>
      <p:pic>
        <p:nvPicPr>
          <p:cNvPr id="6" name="Picture 4">
            <a:extLst>
              <a:ext uri="{FF2B5EF4-FFF2-40B4-BE49-F238E27FC236}">
                <a16:creationId xmlns:a16="http://schemas.microsoft.com/office/drawing/2014/main" id="{F67E2E9E-2EC8-74A0-2064-87424E274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846" y="1464129"/>
            <a:ext cx="7750175" cy="5222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2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322E-2E59-F0E9-AE9C-36EFC2F4D23F}"/>
              </a:ext>
            </a:extLst>
          </p:cNvPr>
          <p:cNvSpPr>
            <a:spLocks noGrp="1"/>
          </p:cNvSpPr>
          <p:nvPr>
            <p:ph type="title"/>
          </p:nvPr>
        </p:nvSpPr>
        <p:spPr/>
        <p:txBody>
          <a:bodyPr/>
          <a:lstStyle/>
          <a:p>
            <a:r>
              <a:rPr lang="en-VN" dirty="0"/>
              <a:t>Phương pháp đề xuất (Proposed method)</a:t>
            </a:r>
          </a:p>
        </p:txBody>
      </p:sp>
      <p:sp>
        <p:nvSpPr>
          <p:cNvPr id="3" name="Content Placeholder 2">
            <a:extLst>
              <a:ext uri="{FF2B5EF4-FFF2-40B4-BE49-F238E27FC236}">
                <a16:creationId xmlns:a16="http://schemas.microsoft.com/office/drawing/2014/main" id="{BD0C8CEB-5ECA-3D5E-B4B2-7F9DACFD2868}"/>
              </a:ext>
            </a:extLst>
          </p:cNvPr>
          <p:cNvSpPr>
            <a:spLocks noGrp="1"/>
          </p:cNvSpPr>
          <p:nvPr>
            <p:ph idx="1"/>
          </p:nvPr>
        </p:nvSpPr>
        <p:spPr/>
        <p:txBody>
          <a:bodyPr/>
          <a:lstStyle/>
          <a:p>
            <a:r>
              <a:rPr lang="en-VN" dirty="0"/>
              <a:t>Yêu cầu thiết kế</a:t>
            </a:r>
          </a:p>
          <a:p>
            <a:pPr lvl="1"/>
            <a:r>
              <a:rPr lang="en-US" dirty="0" err="1"/>
              <a:t>Đặt</a:t>
            </a:r>
            <a:r>
              <a:rPr lang="en-US" dirty="0"/>
              <a:t> </a:t>
            </a:r>
            <a:r>
              <a:rPr lang="en-US" dirty="0" err="1"/>
              <a:t>ra</a:t>
            </a:r>
            <a:r>
              <a:rPr lang="en-US" dirty="0"/>
              <a:t> </a:t>
            </a:r>
            <a:r>
              <a:rPr lang="en-US" dirty="0" err="1"/>
              <a:t>yêu</a:t>
            </a:r>
            <a:r>
              <a:rPr lang="en-US" dirty="0"/>
              <a:t> </a:t>
            </a:r>
            <a:r>
              <a:rPr lang="en-US" dirty="0" err="1"/>
              <a:t>cầu</a:t>
            </a:r>
            <a:r>
              <a:rPr lang="en-US" dirty="0"/>
              <a:t> </a:t>
            </a:r>
            <a:r>
              <a:rPr lang="en-US" dirty="0" err="1"/>
              <a:t>để</a:t>
            </a:r>
            <a:r>
              <a:rPr lang="en-US" dirty="0"/>
              <a:t> </a:t>
            </a:r>
            <a:r>
              <a:rPr lang="en-US" dirty="0" err="1"/>
              <a:t>sản</a:t>
            </a:r>
            <a:r>
              <a:rPr lang="en-US" dirty="0"/>
              <a:t> </a:t>
            </a:r>
            <a:r>
              <a:rPr lang="en-US" dirty="0" err="1"/>
              <a:t>phẩm</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nhu</a:t>
            </a:r>
            <a:r>
              <a:rPr lang="en-US" dirty="0"/>
              <a:t> </a:t>
            </a:r>
            <a:r>
              <a:rPr lang="en-US" dirty="0" err="1"/>
              <a:t>cầu</a:t>
            </a:r>
            <a:r>
              <a:rPr lang="en-US" dirty="0"/>
              <a:t> </a:t>
            </a:r>
            <a:r>
              <a:rPr lang="en-US" dirty="0" err="1"/>
              <a:t>đặt</a:t>
            </a:r>
            <a:r>
              <a:rPr lang="en-US" dirty="0"/>
              <a:t> </a:t>
            </a:r>
            <a:r>
              <a:rPr lang="en-US" dirty="0" err="1"/>
              <a:t>ra</a:t>
            </a:r>
            <a:endParaRPr lang="en-US" dirty="0"/>
          </a:p>
          <a:p>
            <a:pPr lvl="1"/>
            <a:r>
              <a:rPr lang="en-US" dirty="0" err="1"/>
              <a:t>Rõ</a:t>
            </a:r>
            <a:r>
              <a:rPr lang="en-US" dirty="0"/>
              <a:t> </a:t>
            </a:r>
            <a:r>
              <a:rPr lang="en-US" dirty="0" err="1"/>
              <a:t>ràng</a:t>
            </a:r>
            <a:r>
              <a:rPr lang="en-US" dirty="0"/>
              <a:t> </a:t>
            </a:r>
            <a:r>
              <a:rPr lang="en-US" dirty="0" err="1"/>
              <a:t>và</a:t>
            </a:r>
            <a:r>
              <a:rPr lang="en-US" dirty="0"/>
              <a:t> </a:t>
            </a:r>
            <a:r>
              <a:rPr lang="en-US" dirty="0" err="1"/>
              <a:t>đo</a:t>
            </a:r>
            <a:r>
              <a:rPr lang="en-US" dirty="0"/>
              <a:t> </a:t>
            </a:r>
            <a:r>
              <a:rPr lang="en-US" dirty="0" err="1"/>
              <a:t>lường</a:t>
            </a:r>
            <a:r>
              <a:rPr lang="en-US" dirty="0"/>
              <a:t> </a:t>
            </a:r>
            <a:r>
              <a:rPr lang="en-US" dirty="0" err="1"/>
              <a:t>được</a:t>
            </a:r>
            <a:r>
              <a:rPr lang="en-US" dirty="0"/>
              <a:t>, </a:t>
            </a:r>
            <a:r>
              <a:rPr lang="en-US" dirty="0" err="1"/>
              <a:t>sau</a:t>
            </a:r>
            <a:r>
              <a:rPr lang="en-US" dirty="0"/>
              <a:t> </a:t>
            </a:r>
            <a:r>
              <a:rPr lang="en-US" dirty="0" err="1"/>
              <a:t>này</a:t>
            </a:r>
            <a:r>
              <a:rPr lang="en-US" dirty="0"/>
              <a:t> </a:t>
            </a:r>
            <a:r>
              <a:rPr lang="en-US" dirty="0" err="1"/>
              <a:t>mình</a:t>
            </a:r>
            <a:r>
              <a:rPr lang="en-US" dirty="0"/>
              <a:t> </a:t>
            </a:r>
            <a:r>
              <a:rPr lang="en-US" dirty="0" err="1"/>
              <a:t>sẽ</a:t>
            </a:r>
            <a:r>
              <a:rPr lang="en-US" dirty="0"/>
              <a:t> quay </a:t>
            </a:r>
            <a:r>
              <a:rPr lang="en-US" dirty="0" err="1"/>
              <a:t>lại</a:t>
            </a:r>
            <a:r>
              <a:rPr lang="en-US" dirty="0"/>
              <a:t> </a:t>
            </a:r>
            <a:r>
              <a:rPr lang="en-US" dirty="0" err="1"/>
              <a:t>chứng</a:t>
            </a:r>
            <a:r>
              <a:rPr lang="en-US" dirty="0"/>
              <a:t> </a:t>
            </a:r>
            <a:r>
              <a:rPr lang="en-US" dirty="0" err="1"/>
              <a:t>minh</a:t>
            </a:r>
            <a:r>
              <a:rPr lang="en-US" dirty="0"/>
              <a:t> </a:t>
            </a:r>
            <a:r>
              <a:rPr lang="en-US" dirty="0" err="1"/>
              <a:t>sản</a:t>
            </a:r>
            <a:r>
              <a:rPr lang="en-US" dirty="0"/>
              <a:t> </a:t>
            </a:r>
            <a:r>
              <a:rPr lang="en-US" dirty="0" err="1"/>
              <a:t>phẩm</a:t>
            </a:r>
            <a:r>
              <a:rPr lang="en-US" dirty="0"/>
              <a:t> </a:t>
            </a:r>
            <a:r>
              <a:rPr lang="en-US" dirty="0" err="1"/>
              <a:t>đạt</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thiết</a:t>
            </a:r>
            <a:r>
              <a:rPr lang="en-US" dirty="0"/>
              <a:t> </a:t>
            </a:r>
            <a:r>
              <a:rPr lang="en-US" dirty="0" err="1"/>
              <a:t>kế</a:t>
            </a:r>
            <a:r>
              <a:rPr lang="en-US" dirty="0"/>
              <a:t> </a:t>
            </a:r>
            <a:r>
              <a:rPr lang="en-US" dirty="0" err="1"/>
              <a:t>bằng</a:t>
            </a:r>
            <a:r>
              <a:rPr lang="en-US" dirty="0"/>
              <a:t> </a:t>
            </a:r>
            <a:r>
              <a:rPr lang="en-US" dirty="0" err="1"/>
              <a:t>thực</a:t>
            </a:r>
            <a:r>
              <a:rPr lang="en-US" dirty="0"/>
              <a:t> </a:t>
            </a:r>
            <a:r>
              <a:rPr lang="en-US" dirty="0" err="1"/>
              <a:t>nghiệm</a:t>
            </a:r>
            <a:endParaRPr lang="en-VN" dirty="0"/>
          </a:p>
          <a:p>
            <a:r>
              <a:rPr lang="en-VN" dirty="0"/>
              <a:t>Phương pháp đề xuất</a:t>
            </a:r>
          </a:p>
          <a:p>
            <a:pPr lvl="1"/>
            <a:r>
              <a:rPr lang="en-VN" dirty="0"/>
              <a:t>Đưa ra sơ đồ tổng thể hệ thống nếu có nhiều thành phần</a:t>
            </a:r>
          </a:p>
          <a:p>
            <a:pPr lvl="1"/>
            <a:r>
              <a:rPr lang="en-VN" dirty="0"/>
              <a:t>Mỗi phần sẽ phải lập bảng so sánh các phương pháp hiện có từ đó lựa chọn phương pháp phù hợp dựa vào yêu cầu thiết kế</a:t>
            </a:r>
          </a:p>
          <a:p>
            <a:pPr lvl="1"/>
            <a:r>
              <a:rPr lang="en-VN" dirty="0"/>
              <a:t>Trình bày chi tiết phương pháp đã lựa chọn, hàm loss ...</a:t>
            </a:r>
          </a:p>
        </p:txBody>
      </p:sp>
    </p:spTree>
    <p:extLst>
      <p:ext uri="{BB962C8B-B14F-4D97-AF65-F5344CB8AC3E}">
        <p14:creationId xmlns:p14="http://schemas.microsoft.com/office/powerpoint/2010/main" val="85892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FA34-1722-C7D8-2D37-EAD66EA590F9}"/>
              </a:ext>
            </a:extLst>
          </p:cNvPr>
          <p:cNvSpPr>
            <a:spLocks noGrp="1"/>
          </p:cNvSpPr>
          <p:nvPr>
            <p:ph type="title"/>
          </p:nvPr>
        </p:nvSpPr>
        <p:spPr/>
        <p:txBody>
          <a:bodyPr/>
          <a:lstStyle/>
          <a:p>
            <a:r>
              <a:rPr lang="en-VN" dirty="0"/>
              <a:t>Phương pháp đề xuất (Proposed method)</a:t>
            </a:r>
          </a:p>
        </p:txBody>
      </p:sp>
      <p:pic>
        <p:nvPicPr>
          <p:cNvPr id="4" name="Picture 4">
            <a:extLst>
              <a:ext uri="{FF2B5EF4-FFF2-40B4-BE49-F238E27FC236}">
                <a16:creationId xmlns:a16="http://schemas.microsoft.com/office/drawing/2014/main" id="{3D6D54A8-9EDC-1469-D964-9DB6D9190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904" y="1518557"/>
            <a:ext cx="7750175" cy="5222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FFE729DC-F2D1-5B43-F2D8-C6278FCB0685}"/>
              </a:ext>
            </a:extLst>
          </p:cNvPr>
          <p:cNvSpPr/>
          <p:nvPr/>
        </p:nvSpPr>
        <p:spPr>
          <a:xfrm>
            <a:off x="2442029" y="3847420"/>
            <a:ext cx="2062163" cy="13509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6" name="Oval 5">
            <a:extLst>
              <a:ext uri="{FF2B5EF4-FFF2-40B4-BE49-F238E27FC236}">
                <a16:creationId xmlns:a16="http://schemas.microsoft.com/office/drawing/2014/main" id="{4142B76F-00B3-B520-EDF4-B822D721969B}"/>
              </a:ext>
            </a:extLst>
          </p:cNvPr>
          <p:cNvSpPr/>
          <p:nvPr/>
        </p:nvSpPr>
        <p:spPr>
          <a:xfrm>
            <a:off x="2635704" y="3055257"/>
            <a:ext cx="1614488" cy="7921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7" name="Rectangle 6">
            <a:extLst>
              <a:ext uri="{FF2B5EF4-FFF2-40B4-BE49-F238E27FC236}">
                <a16:creationId xmlns:a16="http://schemas.microsoft.com/office/drawing/2014/main" id="{8FA43E23-43D4-A1C0-4914-A71B2F886D00}"/>
              </a:ext>
            </a:extLst>
          </p:cNvPr>
          <p:cNvSpPr/>
          <p:nvPr/>
        </p:nvSpPr>
        <p:spPr>
          <a:xfrm>
            <a:off x="4026354" y="1378857"/>
            <a:ext cx="6511925" cy="10874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Tree>
    <p:extLst>
      <p:ext uri="{BB962C8B-B14F-4D97-AF65-F5344CB8AC3E}">
        <p14:creationId xmlns:p14="http://schemas.microsoft.com/office/powerpoint/2010/main" val="420719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305D-CD04-A73B-BDFA-DA6A7C04F0C5}"/>
              </a:ext>
            </a:extLst>
          </p:cNvPr>
          <p:cNvSpPr>
            <a:spLocks noGrp="1"/>
          </p:cNvSpPr>
          <p:nvPr>
            <p:ph type="title"/>
          </p:nvPr>
        </p:nvSpPr>
        <p:spPr/>
        <p:txBody>
          <a:bodyPr/>
          <a:lstStyle/>
          <a:p>
            <a:r>
              <a:rPr lang="en-VN" dirty="0"/>
              <a:t>Kết quả thực nghiệm (Experimental Results)</a:t>
            </a:r>
          </a:p>
        </p:txBody>
      </p:sp>
      <p:sp>
        <p:nvSpPr>
          <p:cNvPr id="3" name="Content Placeholder 2">
            <a:extLst>
              <a:ext uri="{FF2B5EF4-FFF2-40B4-BE49-F238E27FC236}">
                <a16:creationId xmlns:a16="http://schemas.microsoft.com/office/drawing/2014/main" id="{517F025B-0D6F-305E-FDD3-48541C39DD42}"/>
              </a:ext>
            </a:extLst>
          </p:cNvPr>
          <p:cNvSpPr>
            <a:spLocks noGrp="1"/>
          </p:cNvSpPr>
          <p:nvPr>
            <p:ph idx="1"/>
          </p:nvPr>
        </p:nvSpPr>
        <p:spPr/>
        <p:txBody>
          <a:bodyPr>
            <a:normAutofit fontScale="92500" lnSpcReduction="10000"/>
          </a:bodyPr>
          <a:lstStyle/>
          <a:p>
            <a:r>
              <a:rPr lang="en-VN" dirty="0"/>
              <a:t>Tập dữ liệu:</a:t>
            </a:r>
          </a:p>
          <a:p>
            <a:pPr lvl="1"/>
            <a:r>
              <a:rPr lang="en-US" dirty="0"/>
              <a:t>M</a:t>
            </a:r>
            <a:r>
              <a:rPr lang="en-VN" dirty="0"/>
              <a:t>ô tả chi tiết tập dữ liệu được sử dụng: số lượng dữ liệu, nội dung dữ liệu, số lượng dữ liệu mỗi lớp, có cân bằng hay không? </a:t>
            </a:r>
            <a:r>
              <a:rPr lang="en-US" dirty="0"/>
              <a:t>C</a:t>
            </a:r>
            <a:r>
              <a:rPr lang="en-VN" dirty="0"/>
              <a:t>ó sử dụng phương pháp tăng cường nào hay không? </a:t>
            </a:r>
            <a:r>
              <a:rPr lang="en-US" dirty="0"/>
              <a:t>P</a:t>
            </a:r>
            <a:r>
              <a:rPr lang="en-VN" dirty="0"/>
              <a:t>hân chia dữ liệu như thế nào?</a:t>
            </a:r>
          </a:p>
          <a:p>
            <a:r>
              <a:rPr lang="en-VN" dirty="0"/>
              <a:t>Phương pháp đánh giá:</a:t>
            </a:r>
          </a:p>
          <a:p>
            <a:pPr lvl="1"/>
            <a:r>
              <a:rPr lang="en-US" dirty="0"/>
              <a:t>C</a:t>
            </a:r>
            <a:r>
              <a:rPr lang="en-VN" dirty="0"/>
              <a:t>ác phương pháp đánh giá được sử dụng để đảm bảo chứng minh đầy đủ hệ thống đạt được yêu cầu thiết kế là gì? </a:t>
            </a:r>
          </a:p>
          <a:p>
            <a:pPr lvl="1"/>
            <a:r>
              <a:rPr lang="en-VN" dirty="0"/>
              <a:t>Lựa chọn tùy theo ứng dụng và yêu cầu đặt ra giữa các phương pháp: MAE, MSE, ACC, Recall, Precision, F1-Score, mAP ....</a:t>
            </a:r>
          </a:p>
          <a:p>
            <a:r>
              <a:rPr lang="en-VN" dirty="0"/>
              <a:t>Thực thi:</a:t>
            </a:r>
          </a:p>
          <a:p>
            <a:pPr lvl="1"/>
            <a:r>
              <a:rPr lang="en-VN" dirty="0"/>
              <a:t>Các kỹ thuật huấn luyện, lựa chọn các siêu tham số</a:t>
            </a:r>
          </a:p>
          <a:p>
            <a:pPr lvl="1"/>
            <a:r>
              <a:rPr lang="en-VN" dirty="0"/>
              <a:t>Phần cứng, phần mềm thực thi</a:t>
            </a:r>
          </a:p>
        </p:txBody>
      </p:sp>
    </p:spTree>
    <p:extLst>
      <p:ext uri="{BB962C8B-B14F-4D97-AF65-F5344CB8AC3E}">
        <p14:creationId xmlns:p14="http://schemas.microsoft.com/office/powerpoint/2010/main" val="4097300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1039</Words>
  <Application>Microsoft Macintosh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Hướng dẫn viết tiểu luận</vt:lpstr>
      <vt:lpstr>Cấu trúc tiểu luận</vt:lpstr>
      <vt:lpstr>Tổng quan (Introduction)</vt:lpstr>
      <vt:lpstr>Tổng quan (Introduction)</vt:lpstr>
      <vt:lpstr>Cơ sở lý thuyết (Related works)</vt:lpstr>
      <vt:lpstr>Cơ sở lý thuyết (Related works)</vt:lpstr>
      <vt:lpstr>Phương pháp đề xuất (Proposed method)</vt:lpstr>
      <vt:lpstr>Phương pháp đề xuất (Proposed method)</vt:lpstr>
      <vt:lpstr>Kết quả thực nghiệm (Experimental Results)</vt:lpstr>
      <vt:lpstr>Kết quả thực nghiệm (Experimental Results)</vt:lpstr>
      <vt:lpstr>Kết luận và phương hướng phát triển (Conclusion)</vt:lpstr>
      <vt:lpstr>Tài liệu tham khảo</vt:lpstr>
      <vt:lpstr>Một số lưu ý</vt:lpstr>
      <vt:lpstr>Một số lưu 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50</cp:revision>
  <dcterms:created xsi:type="dcterms:W3CDTF">2024-10-04T12:49:41Z</dcterms:created>
  <dcterms:modified xsi:type="dcterms:W3CDTF">2024-10-04T13:57:37Z</dcterms:modified>
</cp:coreProperties>
</file>