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1" r:id="rId2"/>
    <p:sldMasterId id="2147483654" r:id="rId3"/>
    <p:sldMasterId id="2147483658" r:id="rId4"/>
  </p:sldMasterIdLst>
  <p:notesMasterIdLst>
    <p:notesMasterId r:id="rId16"/>
  </p:notesMasterIdLst>
  <p:handoutMasterIdLst>
    <p:handoutMasterId r:id="rId17"/>
  </p:handoutMasterIdLst>
  <p:sldIdLst>
    <p:sldId id="260" r:id="rId5"/>
    <p:sldId id="276" r:id="rId6"/>
    <p:sldId id="373" r:id="rId7"/>
    <p:sldId id="284" r:id="rId8"/>
    <p:sldId id="376" r:id="rId9"/>
    <p:sldId id="377" r:id="rId10"/>
    <p:sldId id="378" r:id="rId11"/>
    <p:sldId id="379" r:id="rId12"/>
    <p:sldId id="380" r:id="rId13"/>
    <p:sldId id="381" r:id="rId14"/>
    <p:sldId id="263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8E7B-6A8E-1245-AE09-97A6A8B2C70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F38DC-41D6-2D43-BD7D-9D8F7BB54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D8891-3429-49B5-80CF-006B0A551CF4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82686-B6E6-427D-A469-67A15799F1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6DED-C9BC-466E-ACF9-3059A38458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887712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811616" y="6356350"/>
            <a:ext cx="195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68B7"/>
                </a:solidFill>
                <a:latin typeface="+mn-lt"/>
                <a:ea typeface="等线" panose="02010600030101010101" pitchFamily="2" charset="-122"/>
                <a:cs typeface="Calibri" panose="020F0502020204030204" pitchFamily="34" charset="0"/>
              </a:rPr>
              <a:t>www.GigaDevice.com</a:t>
            </a:r>
            <a:endParaRPr kumimoji="1" lang="zh-CN" altLang="en-US" sz="1400" b="1" dirty="0">
              <a:solidFill>
                <a:srgbClr val="0068B7"/>
              </a:solidFill>
              <a:latin typeface="+mn-lt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285" y="414451"/>
            <a:ext cx="1854843" cy="1475146"/>
          </a:xfrm>
          <a:prstGeom prst="rect">
            <a:avLst/>
          </a:prstGeom>
        </p:spPr>
      </p:pic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38200" y="1965236"/>
            <a:ext cx="7315200" cy="1124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标题</a:t>
            </a:r>
            <a:r>
              <a:rPr kumimoji="1" lang="en-US" altLang="zh-CN" dirty="0"/>
              <a:t>/Title</a:t>
            </a:r>
            <a:r>
              <a:rPr kumimoji="1" lang="zh-CN" altLang="en-US" dirty="0"/>
              <a:t> </a:t>
            </a:r>
          </a:p>
        </p:txBody>
      </p:sp>
      <p:sp>
        <p:nvSpPr>
          <p:cNvPr id="12" name="标题占位符 1"/>
          <p:cNvSpPr txBox="1"/>
          <p:nvPr userDrawn="1"/>
        </p:nvSpPr>
        <p:spPr>
          <a:xfrm>
            <a:off x="838200" y="3315213"/>
            <a:ext cx="7315200" cy="1124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333149"/>
            <a:ext cx="9049512" cy="600676"/>
          </a:xfrm>
        </p:spPr>
        <p:txBody>
          <a:bodyPr/>
          <a:lstStyle>
            <a:lvl1pPr marL="0" indent="0" algn="l"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作者</a:t>
            </a:r>
            <a:r>
              <a:rPr lang="en-US" altLang="zh-CN" dirty="0"/>
              <a:t>/Author  </a:t>
            </a:r>
            <a:r>
              <a:rPr lang="zh-CN" altLang="en-US" dirty="0"/>
              <a:t>日期</a:t>
            </a:r>
            <a:r>
              <a:rPr lang="en-US" altLang="zh-CN" dirty="0"/>
              <a:t>/Date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3AA3-C8F9-4078-9F8E-C2B64DE6BC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58257"/>
            <a:ext cx="12192000" cy="3434604"/>
          </a:xfrm>
          <a:prstGeom prst="rect">
            <a:avLst/>
          </a:prstGeom>
        </p:spPr>
      </p:pic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080796" y="27127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章节标题  </a:t>
            </a:r>
            <a:r>
              <a:rPr kumimoji="1" lang="en-US" altLang="zh-CN" dirty="0"/>
              <a:t>	Section Title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3651" y="6555311"/>
            <a:ext cx="1234340" cy="302689"/>
          </a:xfrm>
          <a:prstGeom prst="rect">
            <a:avLst/>
          </a:prstGeom>
        </p:spPr>
      </p:pic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30384" y="6555311"/>
            <a:ext cx="819150" cy="279559"/>
          </a:xfrm>
        </p:spPr>
        <p:txBody>
          <a:bodyPr/>
          <a:lstStyle>
            <a:lvl1pPr algn="r">
              <a:defRPr/>
            </a:lvl1pPr>
          </a:lstStyle>
          <a:p>
            <a:fld id="{2CBB0DE5-A99F-4A55-B6E5-A9A16A79674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238125" cy="1023841"/>
          </a:xfrm>
          <a:prstGeom prst="rect">
            <a:avLst/>
          </a:pr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6361"/>
            <a:ext cx="12192000" cy="3279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8125" y="1"/>
            <a:ext cx="11830050" cy="1007706"/>
          </a:xfrm>
        </p:spPr>
        <p:txBody>
          <a:bodyPr>
            <a:norm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kumimoji="1" lang="zh-CN" altLang="en-US" dirty="0"/>
              <a:t>正文标题 </a:t>
            </a:r>
            <a:r>
              <a:rPr kumimoji="1" lang="en-US" altLang="zh-CN" dirty="0"/>
              <a:t>Headline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25" y="1216025"/>
            <a:ext cx="11830050" cy="48133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4031455" y="6569462"/>
            <a:ext cx="442314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@2024 GIGADEVICE CONFIDENTIAL. ALL RIGHTS RESERVED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85518" y="6552495"/>
            <a:ext cx="866774" cy="27657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397879A-D5A6-4AEB-BAB6-D6846F6FBF2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4" y="6552495"/>
            <a:ext cx="1226072" cy="3109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41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6725" y="2360725"/>
            <a:ext cx="5934075" cy="107632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/>
              <a:t>Ending Page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3333" y="5784648"/>
            <a:ext cx="962745" cy="9649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285" y="414451"/>
            <a:ext cx="1854843" cy="147514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16DED-C9BC-466E-ACF9-3059A38458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53AA3-C8F9-4078-9F8E-C2B64DE6BC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879A-D5A6-4AEB-BAB6-D6846F6FB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F4FF-2AF6-4CDE-AA39-FA8AC18D53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\\172.29.5.207\ftp\output\LIB_NET_OPTIC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65325"/>
            <a:ext cx="8420100" cy="1164590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chemeClr val="bg1"/>
                </a:solidFill>
              </a:rPr>
              <a:t>光学深度工程代码框架</a:t>
            </a:r>
            <a:br>
              <a:rPr lang="en-US" b="0" dirty="0">
                <a:solidFill>
                  <a:schemeClr val="bg1"/>
                </a:solidFill>
              </a:rPr>
            </a:br>
            <a:endParaRPr b="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333115"/>
            <a:ext cx="7315200" cy="689610"/>
          </a:xfrm>
        </p:spPr>
        <p:txBody>
          <a:bodyPr>
            <a:normAutofit/>
          </a:bodyPr>
          <a:lstStyle/>
          <a:p>
            <a:r>
              <a:rPr lang="en-US" altLang="zh-CN" dirty="0"/>
              <a:t>2025/2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光学当前正在验证中的优化项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F44BC9-2589-469D-A634-E0E6A9C40198}"/>
              </a:ext>
            </a:extLst>
          </p:cNvPr>
          <p:cNvSpPr txBox="1"/>
          <p:nvPr/>
        </p:nvSpPr>
        <p:spPr>
          <a:xfrm>
            <a:off x="238126" y="1191237"/>
            <a:ext cx="6934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、描述子网络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）考虑到</a:t>
            </a:r>
            <a:r>
              <a:rPr lang="en-US" altLang="zh-CN" dirty="0">
                <a:sym typeface="Wingdings" panose="05000000000000000000" pitchFamily="2" charset="2"/>
              </a:rPr>
              <a:t>32*32-&gt;16*16</a:t>
            </a:r>
            <a:r>
              <a:rPr lang="zh-CN" altLang="en-US" dirty="0">
                <a:sym typeface="Wingdings" panose="05000000000000000000" pitchFamily="2" charset="2"/>
              </a:rPr>
              <a:t>下采样精度丢失较严重，正在尝试通过</a:t>
            </a:r>
            <a:r>
              <a:rPr lang="en-US" altLang="zh-CN" dirty="0">
                <a:sym typeface="Wingdings" panose="05000000000000000000" pitchFamily="2" charset="2"/>
              </a:rPr>
              <a:t>32*32</a:t>
            </a:r>
            <a:r>
              <a:rPr lang="zh-CN" altLang="en-US" dirty="0">
                <a:sym typeface="Wingdings" panose="05000000000000000000" pitchFamily="2" charset="2"/>
              </a:rPr>
              <a:t>奇偶行列切片成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通道，然后采用组卷积升维，验证效果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）增加湿手指数据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patch</a:t>
            </a:r>
            <a:r>
              <a:rPr lang="zh-CN" altLang="en-US" dirty="0">
                <a:sym typeface="Wingdings" panose="05000000000000000000" pitchFamily="2" charset="2"/>
              </a:rPr>
              <a:t>增加</a:t>
            </a:r>
            <a:r>
              <a:rPr lang="en-US" altLang="zh-CN" dirty="0">
                <a:sym typeface="Wingdings" panose="05000000000000000000" pitchFamily="2" charset="2"/>
              </a:rPr>
              <a:t>mask</a:t>
            </a:r>
            <a:r>
              <a:rPr lang="zh-CN" altLang="en-US" dirty="0">
                <a:sym typeface="Wingdings" panose="05000000000000000000" pitchFamily="2" charset="2"/>
              </a:rPr>
              <a:t>，尝试优化部分按压效果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、小面积分类器：针对重叠面积小的走单独分类器分支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DC568E-5C01-46E2-83B9-BD886622D0EF}"/>
              </a:ext>
            </a:extLst>
          </p:cNvPr>
          <p:cNvSpPr txBox="1"/>
          <p:nvPr/>
        </p:nvSpPr>
        <p:spPr>
          <a:xfrm>
            <a:off x="318782" y="1417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42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2C1825-C7E1-469E-827C-69A3A303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096" y="1007707"/>
            <a:ext cx="3723809" cy="33238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A0E8ED-3036-4499-A990-EBED7C92303C}"/>
              </a:ext>
            </a:extLst>
          </p:cNvPr>
          <p:cNvSpPr txBox="1"/>
          <p:nvPr/>
        </p:nvSpPr>
        <p:spPr>
          <a:xfrm>
            <a:off x="238125" y="1183341"/>
            <a:ext cx="64450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、工程里面只有</a:t>
            </a:r>
            <a:r>
              <a:rPr lang="en-US" altLang="zh-CN" dirty="0"/>
              <a:t>net</a:t>
            </a:r>
            <a:r>
              <a:rPr lang="zh-CN" altLang="en-US" dirty="0"/>
              <a:t>子文件夹里面是整机编库代码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Artificial</a:t>
            </a:r>
            <a:r>
              <a:rPr lang="zh-CN" altLang="en-US" dirty="0"/>
              <a:t>里面包含防伪，</a:t>
            </a:r>
            <a:r>
              <a:rPr lang="en-US" altLang="zh-CN" dirty="0"/>
              <a:t>mask</a:t>
            </a:r>
            <a:r>
              <a:rPr lang="zh-CN" altLang="en-US" dirty="0"/>
              <a:t>，异物，残留等外部调用代码，</a:t>
            </a:r>
            <a:endParaRPr lang="en-US" altLang="zh-CN" dirty="0"/>
          </a:p>
          <a:p>
            <a:r>
              <a:rPr lang="zh-CN" altLang="en-US" dirty="0"/>
              <a:t>相较于目前整机工程，改动主要是将部分相同及相似函数合并</a:t>
            </a:r>
            <a:endParaRPr lang="en-US" altLang="zh-CN" dirty="0"/>
          </a:p>
          <a:p>
            <a:r>
              <a:rPr lang="zh-CN" altLang="en-US" dirty="0"/>
              <a:t>统一，简化代码，以及后续由内部编库，其余都保持不变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上述网络的参数更新方式和原先传统工程相同，通过</a:t>
            </a:r>
            <a:r>
              <a:rPr lang="en-US" altLang="zh-CN" dirty="0" err="1">
                <a:solidFill>
                  <a:srgbClr val="FF0000"/>
                </a:solidFill>
              </a:rPr>
              <a:t>fp_xml</a:t>
            </a:r>
            <a:r>
              <a:rPr lang="zh-CN" altLang="en-US" dirty="0">
                <a:solidFill>
                  <a:srgbClr val="FF0000"/>
                </a:solidFill>
              </a:rPr>
              <a:t>格式解析。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net_common</a:t>
            </a:r>
            <a:r>
              <a:rPr lang="zh-CN" altLang="en-US" dirty="0"/>
              <a:t>里面是一些底层函数（卷积</a:t>
            </a:r>
            <a:r>
              <a:rPr lang="en-US" altLang="zh-CN" dirty="0"/>
              <a:t>neon)</a:t>
            </a:r>
            <a:r>
              <a:rPr lang="zh-CN" altLang="en-US" dirty="0"/>
              <a:t>以及一些常用网络模块（</a:t>
            </a:r>
            <a:r>
              <a:rPr lang="en-US" altLang="zh-CN" dirty="0" err="1"/>
              <a:t>mobilenet</a:t>
            </a:r>
            <a:r>
              <a:rPr lang="zh-CN" altLang="en-US" dirty="0"/>
              <a:t>）等等公共模块。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oppo_optic</a:t>
            </a:r>
            <a:r>
              <a:rPr lang="zh-CN" altLang="en-US" dirty="0"/>
              <a:t>是深度识别工程接口及内部模块，其中</a:t>
            </a:r>
            <a:r>
              <a:rPr lang="en-US" altLang="zh-CN" dirty="0" err="1"/>
              <a:t>net_param</a:t>
            </a:r>
            <a:r>
              <a:rPr lang="zh-CN" altLang="en-US" dirty="0"/>
              <a:t>里面是各网络模块的参数文件。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OPPO_OPTIC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9763E2-8EA1-41BB-AA00-39216C2FA956}"/>
              </a:ext>
            </a:extLst>
          </p:cNvPr>
          <p:cNvSpPr txBox="1"/>
          <p:nvPr/>
        </p:nvSpPr>
        <p:spPr>
          <a:xfrm>
            <a:off x="123825" y="1166070"/>
            <a:ext cx="47501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、绿色部分是各网络模块的工程及调用接口</a:t>
            </a:r>
            <a:endParaRPr lang="en-US" altLang="zh-CN" dirty="0"/>
          </a:p>
          <a:p>
            <a:r>
              <a:rPr lang="en-US" altLang="zh-CN" dirty="0" err="1"/>
              <a:t>net_compare.c</a:t>
            </a:r>
            <a:r>
              <a:rPr lang="en-US" altLang="zh-CN" dirty="0"/>
              <a:t>:</a:t>
            </a:r>
            <a:r>
              <a:rPr lang="zh-CN" altLang="en-US" dirty="0"/>
              <a:t>分类器</a:t>
            </a:r>
            <a:endParaRPr lang="en-US" altLang="zh-CN" dirty="0"/>
          </a:p>
          <a:p>
            <a:r>
              <a:rPr lang="en-US" altLang="zh-CN" dirty="0" err="1"/>
              <a:t>net_api.h</a:t>
            </a:r>
            <a:r>
              <a:rPr lang="en-US" altLang="zh-CN" dirty="0"/>
              <a:t>:</a:t>
            </a:r>
            <a:r>
              <a:rPr lang="zh-CN" altLang="en-US" dirty="0"/>
              <a:t>网络公共接口文件</a:t>
            </a:r>
            <a:endParaRPr lang="en-US" altLang="zh-CN" dirty="0"/>
          </a:p>
          <a:p>
            <a:r>
              <a:rPr lang="en-US" altLang="zh-CN" dirty="0" err="1"/>
              <a:t>net_enhance.c</a:t>
            </a:r>
            <a:r>
              <a:rPr lang="en-US" altLang="zh-CN" dirty="0"/>
              <a:t>:</a:t>
            </a:r>
            <a:r>
              <a:rPr lang="zh-CN" altLang="en-US" dirty="0"/>
              <a:t>增强模块</a:t>
            </a:r>
            <a:endParaRPr lang="en-US" altLang="zh-CN" dirty="0"/>
          </a:p>
          <a:p>
            <a:r>
              <a:rPr lang="en-US" altLang="zh-CN" dirty="0" err="1"/>
              <a:t>net_exp.c</a:t>
            </a:r>
            <a:r>
              <a:rPr lang="zh-CN" altLang="en-US" dirty="0"/>
              <a:t>：扩边模块（</a:t>
            </a:r>
            <a:r>
              <a:rPr lang="zh-CN" altLang="en-US" dirty="0">
                <a:solidFill>
                  <a:srgbClr val="FF0000"/>
                </a:solidFill>
              </a:rPr>
              <a:t>目前光学没有该部分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net_point.c</a:t>
            </a:r>
            <a:r>
              <a:rPr lang="en-US" altLang="zh-CN" dirty="0"/>
              <a:t>:</a:t>
            </a:r>
            <a:r>
              <a:rPr lang="zh-CN" altLang="en-US" dirty="0"/>
              <a:t>提点模块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net_desc.c</a:t>
            </a:r>
            <a:r>
              <a:rPr lang="en-US" altLang="zh-CN" dirty="0"/>
              <a:t>:</a:t>
            </a:r>
            <a:r>
              <a:rPr lang="zh-CN" altLang="en-US" dirty="0"/>
              <a:t>描述子</a:t>
            </a:r>
            <a:endParaRPr lang="en-US" altLang="zh-CN" dirty="0"/>
          </a:p>
          <a:p>
            <a:r>
              <a:rPr lang="en-US" altLang="zh-CN" dirty="0" err="1"/>
              <a:t>net_mask.c:mask</a:t>
            </a:r>
            <a:r>
              <a:rPr lang="zh-CN" altLang="en-US" dirty="0"/>
              <a:t>模块（</a:t>
            </a:r>
            <a:r>
              <a:rPr lang="zh-CN" altLang="en-US" dirty="0">
                <a:solidFill>
                  <a:srgbClr val="FF0000"/>
                </a:solidFill>
              </a:rPr>
              <a:t>该模块内部跑库使用，外部由于调用外部</a:t>
            </a:r>
            <a:r>
              <a:rPr lang="en-US" altLang="zh-CN" dirty="0">
                <a:solidFill>
                  <a:srgbClr val="FF0000"/>
                </a:solidFill>
              </a:rPr>
              <a:t>mask</a:t>
            </a:r>
            <a:r>
              <a:rPr lang="zh-CN" altLang="en-US" dirty="0">
                <a:solidFill>
                  <a:srgbClr val="FF0000"/>
                </a:solidFill>
              </a:rPr>
              <a:t>并传入，并不会调用该模块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net_quality.c</a:t>
            </a:r>
            <a:r>
              <a:rPr lang="en-US" altLang="zh-CN" dirty="0"/>
              <a:t>:</a:t>
            </a:r>
            <a:r>
              <a:rPr lang="zh-CN" altLang="en-US" dirty="0"/>
              <a:t>质量分数网络</a:t>
            </a:r>
            <a:endParaRPr lang="en-US" altLang="zh-CN" dirty="0"/>
          </a:p>
          <a:p>
            <a:r>
              <a:rPr lang="en-US" altLang="zh-CN" dirty="0" err="1"/>
              <a:t>net_similarity.c</a:t>
            </a:r>
            <a:r>
              <a:rPr lang="en-US" altLang="zh-CN" dirty="0"/>
              <a:t>:</a:t>
            </a:r>
            <a:r>
              <a:rPr lang="zh-CN" altLang="en-US" dirty="0"/>
              <a:t>相似度网络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、蓝色部分是匹配部分：主要是求</a:t>
            </a:r>
            <a:r>
              <a:rPr lang="en-US" altLang="zh-CN" dirty="0"/>
              <a:t>hamming</a:t>
            </a:r>
            <a:r>
              <a:rPr lang="zh-CN" altLang="en-US" dirty="0"/>
              <a:t>距离，最近邻及</a:t>
            </a:r>
            <a:r>
              <a:rPr lang="en-US" altLang="zh-CN" dirty="0" err="1"/>
              <a:t>ransac</a:t>
            </a:r>
            <a:r>
              <a:rPr lang="zh-CN" altLang="en-US" dirty="0"/>
              <a:t>等匹配相关内容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、黄色部分是识别工程接口文件及内部实现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其中</a:t>
            </a:r>
            <a:r>
              <a:rPr lang="en-US" altLang="zh-CN" dirty="0" err="1"/>
              <a:t>sl_feature</a:t>
            </a:r>
            <a:r>
              <a:rPr lang="zh-CN" altLang="en-US" dirty="0"/>
              <a:t>是将一些局部子函数隔离到这一块，可以考虑改一个更合适的文件名称）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692E5-9D78-4CDB-A94E-C878C2D0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004" y="353298"/>
            <a:ext cx="5333333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3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主要接口函数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B6CE46-1C71-4EEC-A7E9-0BA593ABE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039" y="1039029"/>
            <a:ext cx="2438095" cy="5047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D648A7-5D61-458A-80CE-C1CF30B54D86}"/>
              </a:ext>
            </a:extLst>
          </p:cNvPr>
          <p:cNvSpPr txBox="1"/>
          <p:nvPr/>
        </p:nvSpPr>
        <p:spPr>
          <a:xfrm>
            <a:off x="92277" y="1174459"/>
            <a:ext cx="7910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提特征：上面内部跑库，下面整机工程，区别只有</a:t>
            </a:r>
            <a:r>
              <a:rPr lang="en-US" altLang="zh-CN" dirty="0"/>
              <a:t>mask</a:t>
            </a:r>
            <a:r>
              <a:rPr lang="zh-CN" altLang="en-US" dirty="0"/>
              <a:t>，改动注意两处同步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388EED-7447-46AB-9CDF-AD8ADEAB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096" y="2034005"/>
            <a:ext cx="2730089" cy="32677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8ECB6B1-131B-4A35-A502-2687E73AEA90}"/>
              </a:ext>
            </a:extLst>
          </p:cNvPr>
          <p:cNvSpPr txBox="1"/>
          <p:nvPr/>
        </p:nvSpPr>
        <p:spPr>
          <a:xfrm>
            <a:off x="238125" y="1980505"/>
            <a:ext cx="655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匹配：右图由下向上逐层调用，最终输出匹配结果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DDAC63-A74A-4B48-92D9-9E96B02D6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761" y="5418971"/>
            <a:ext cx="2561905" cy="40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980CE37-8FDB-4EBE-85EE-A9E9C6CBC7FA}"/>
              </a:ext>
            </a:extLst>
          </p:cNvPr>
          <p:cNvSpPr txBox="1"/>
          <p:nvPr/>
        </p:nvSpPr>
        <p:spPr>
          <a:xfrm>
            <a:off x="238125" y="5455039"/>
            <a:ext cx="169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F32B119-33B5-4CF0-880B-483D81117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292" y="1636808"/>
            <a:ext cx="2428571" cy="3238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0B5F786-2C89-44FA-B66B-55225FEC757A}"/>
              </a:ext>
            </a:extLst>
          </p:cNvPr>
          <p:cNvSpPr txBox="1"/>
          <p:nvPr/>
        </p:nvSpPr>
        <p:spPr>
          <a:xfrm>
            <a:off x="159391" y="1564665"/>
            <a:ext cx="6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录入：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957DBF-E0B0-41E3-A75C-169038EABA02}"/>
              </a:ext>
            </a:extLst>
          </p:cNvPr>
          <p:cNvSpPr txBox="1"/>
          <p:nvPr/>
        </p:nvSpPr>
        <p:spPr>
          <a:xfrm>
            <a:off x="159391" y="5818971"/>
            <a:ext cx="425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临时模板</a:t>
            </a:r>
            <a:r>
              <a:rPr lang="en-US" altLang="zh-CN" dirty="0"/>
              <a:t>:</a:t>
            </a:r>
            <a:r>
              <a:rPr lang="zh-CN" altLang="en-US" dirty="0"/>
              <a:t>代码中后缀带</a:t>
            </a:r>
            <a:r>
              <a:rPr lang="en-US" altLang="zh-CN" dirty="0"/>
              <a:t>local</a:t>
            </a:r>
            <a:r>
              <a:rPr lang="zh-CN" altLang="en-US" dirty="0"/>
              <a:t>字样的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F283641-444D-40C8-AF08-CE0431360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761" y="6206057"/>
            <a:ext cx="2647619" cy="27619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F07D8D1-6DDC-4595-8963-41C31DDD779F}"/>
              </a:ext>
            </a:extLst>
          </p:cNvPr>
          <p:cNvSpPr txBox="1"/>
          <p:nvPr/>
        </p:nvSpPr>
        <p:spPr>
          <a:xfrm>
            <a:off x="238125" y="6188303"/>
            <a:ext cx="663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残留判断内部识别策略：</a:t>
            </a:r>
            <a:r>
              <a:rPr lang="zh-CN" altLang="en-US" dirty="0">
                <a:solidFill>
                  <a:srgbClr val="FF0000"/>
                </a:solidFill>
              </a:rPr>
              <a:t>目前只是初步搭建，没有实际测试过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其余函数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0B9A32-1FFF-487A-8B63-B36889D7D90C}"/>
              </a:ext>
            </a:extLst>
          </p:cNvPr>
          <p:cNvSpPr txBox="1"/>
          <p:nvPr/>
        </p:nvSpPr>
        <p:spPr>
          <a:xfrm>
            <a:off x="427839" y="1216404"/>
            <a:ext cx="7566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、带</a:t>
            </a:r>
            <a:r>
              <a:rPr lang="en-US" altLang="zh-CN" dirty="0" err="1"/>
              <a:t>mtemplate</a:t>
            </a:r>
            <a:r>
              <a:rPr lang="zh-CN" altLang="en-US" dirty="0"/>
              <a:t>字样的是中模板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FF0000"/>
                </a:solidFill>
              </a:rPr>
              <a:t>光学目前暂未调试及使用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、带</a:t>
            </a:r>
            <a:r>
              <a:rPr lang="en-US" altLang="zh-CN" dirty="0"/>
              <a:t>big</a:t>
            </a:r>
            <a:r>
              <a:rPr lang="zh-CN" altLang="en-US" dirty="0"/>
              <a:t>字样的是大模板：</a:t>
            </a:r>
            <a:r>
              <a:rPr lang="zh-CN" altLang="en-US" dirty="0">
                <a:solidFill>
                  <a:srgbClr val="FF0000"/>
                </a:solidFill>
              </a:rPr>
              <a:t>光学目前暂未调试及使用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、其余代码都是上述函数的子函数，可以在了解上述代码时具体了解</a:t>
            </a:r>
          </a:p>
        </p:txBody>
      </p:sp>
    </p:spTree>
    <p:extLst>
      <p:ext uri="{BB962C8B-B14F-4D97-AF65-F5344CB8AC3E}">
        <p14:creationId xmlns:p14="http://schemas.microsoft.com/office/powerpoint/2010/main" val="288545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整机编库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2A32E2-0068-4132-9645-037E32EAB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315" y="369771"/>
            <a:ext cx="3717142" cy="19325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5D3C1C-BB54-49B3-A205-2DB25C05851E}"/>
              </a:ext>
            </a:extLst>
          </p:cNvPr>
          <p:cNvSpPr txBox="1"/>
          <p:nvPr/>
        </p:nvSpPr>
        <p:spPr>
          <a:xfrm>
            <a:off x="360726" y="1157681"/>
            <a:ext cx="5377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、修改左边两处版本号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、将工程推入</a:t>
            </a:r>
            <a:r>
              <a:rPr lang="en-US" altLang="zh-CN" dirty="0" err="1"/>
              <a:t>gitlab</a:t>
            </a:r>
            <a:r>
              <a:rPr lang="zh-CN" altLang="en-US" dirty="0"/>
              <a:t>可自动进行编库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、编译过程及结果可以在右第二幅图像点进去看到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、成功的话如图三末尾会出现文件包名称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31E08A2-D93A-4923-B34E-2EFC3BDA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26" y="2277900"/>
            <a:ext cx="5950591" cy="22048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40CFBE-702E-47AB-894C-F4256D533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873" y="4499991"/>
            <a:ext cx="6517419" cy="13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6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整机编库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D3C1C-BB54-49B3-A205-2DB25C05851E}"/>
              </a:ext>
            </a:extLst>
          </p:cNvPr>
          <p:cNvSpPr txBox="1"/>
          <p:nvPr/>
        </p:nvSpPr>
        <p:spPr>
          <a:xfrm>
            <a:off x="360726" y="1157681"/>
            <a:ext cx="4723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、失败的话如右图会报</a:t>
            </a:r>
            <a:r>
              <a:rPr lang="en-US" altLang="zh-CN" dirty="0"/>
              <a:t>error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、成功最后在本地电脑搜索如下路径</a:t>
            </a:r>
            <a:endParaRPr lang="en-US" altLang="zh-CN" dirty="0"/>
          </a:p>
          <a:p>
            <a:r>
              <a:rPr lang="en-US" altLang="zh-CN" dirty="0">
                <a:hlinkClick r:id="rId2" action="ppaction://hlinkfile"/>
              </a:rPr>
              <a:t>\\172.29.5.207\ftp\output\LIB_NET_OPTIC</a:t>
            </a:r>
            <a:endParaRPr lang="en-US" altLang="zh-CN" dirty="0"/>
          </a:p>
          <a:p>
            <a:r>
              <a:rPr lang="zh-CN" altLang="en-US" dirty="0"/>
              <a:t>在该地址即可找到和刚才打印文件包名相同的文件包（</a:t>
            </a:r>
            <a:r>
              <a:rPr lang="zh-CN" altLang="en-US" dirty="0">
                <a:solidFill>
                  <a:srgbClr val="FF0000"/>
                </a:solidFill>
              </a:rPr>
              <a:t>如果没有账号请联系管理员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234EE9-55C2-4C0E-92AF-E3692CE2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760" y="1090569"/>
            <a:ext cx="6668531" cy="153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6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整机编库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5D3C1C-BB54-49B3-A205-2DB25C05851E}"/>
              </a:ext>
            </a:extLst>
          </p:cNvPr>
          <p:cNvSpPr txBox="1"/>
          <p:nvPr/>
        </p:nvSpPr>
        <p:spPr>
          <a:xfrm>
            <a:off x="360726" y="1157681"/>
            <a:ext cx="28354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右边</a:t>
            </a:r>
            <a:r>
              <a:rPr lang="en-US" altLang="zh-CN" dirty="0"/>
              <a:t>build</a:t>
            </a:r>
            <a:r>
              <a:rPr lang="zh-CN" altLang="en-US" dirty="0"/>
              <a:t>目录里边便是编库的相关代码，在两个红色框中可以看到哪些文件编入了库中。需要增删编库文件在这两个代码类似位置修改即可，其余编库改动可以自己了解其它部分代码按照需求修改。（</a:t>
            </a:r>
            <a:r>
              <a:rPr lang="zh-CN" altLang="en-US" dirty="0">
                <a:solidFill>
                  <a:srgbClr val="FF0000"/>
                </a:solidFill>
              </a:rPr>
              <a:t>注意：目前关于</a:t>
            </a:r>
            <a:r>
              <a:rPr lang="en-US" altLang="zh-CN" dirty="0">
                <a:solidFill>
                  <a:srgbClr val="FF0000"/>
                </a:solidFill>
              </a:rPr>
              <a:t>build</a:t>
            </a:r>
            <a:r>
              <a:rPr lang="zh-CN" altLang="en-US" dirty="0">
                <a:solidFill>
                  <a:srgbClr val="FF0000"/>
                </a:solidFill>
              </a:rPr>
              <a:t>的修改都需要管理员才能提交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要修改这部分内容请联系管理员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4638E6-9FD6-4FC0-A234-7CD0D6B8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149" y="800494"/>
            <a:ext cx="8257143" cy="4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各网络模块代码路径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086E45-876C-4E38-B747-D11A3ECD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867" y="1047555"/>
            <a:ext cx="4704762" cy="16666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D7A21C-1312-4F94-AC0A-324418F6D30F}"/>
              </a:ext>
            </a:extLst>
          </p:cNvPr>
          <p:cNvSpPr txBox="1"/>
          <p:nvPr/>
        </p:nvSpPr>
        <p:spPr>
          <a:xfrm>
            <a:off x="377505" y="1157681"/>
            <a:ext cx="3229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各部分代码放在如下路径，其中提点和质量分数网络正在整理，后续会补充放置在该路径</a:t>
            </a:r>
          </a:p>
        </p:txBody>
      </p:sp>
    </p:spTree>
    <p:extLst>
      <p:ext uri="{BB962C8B-B14F-4D97-AF65-F5344CB8AC3E}">
        <p14:creationId xmlns:p14="http://schemas.microsoft.com/office/powerpoint/2010/main" val="3640070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QyYWM2NjYwM2UwNWZiMWQzNWFhODM4YzM0YzNlMG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765</Words>
  <Application>Microsoft Office PowerPoint</Application>
  <PresentationFormat>宽屏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DengXian</vt:lpstr>
      <vt:lpstr>Arial</vt:lpstr>
      <vt:lpstr>Calibri</vt:lpstr>
      <vt:lpstr>Calibri Light</vt:lpstr>
      <vt:lpstr>Office 主题</vt:lpstr>
      <vt:lpstr>自定义设计方案</vt:lpstr>
      <vt:lpstr>1_自定义设计方案</vt:lpstr>
      <vt:lpstr>2_自定义设计方案</vt:lpstr>
      <vt:lpstr>光学深度工程代码框架 </vt:lpstr>
      <vt:lpstr>整体框架</vt:lpstr>
      <vt:lpstr>OPPO_OPTIC</vt:lpstr>
      <vt:lpstr>主要接口函数</vt:lpstr>
      <vt:lpstr>其余函数</vt:lpstr>
      <vt:lpstr>整机编库</vt:lpstr>
      <vt:lpstr>整机编库</vt:lpstr>
      <vt:lpstr>整机编库</vt:lpstr>
      <vt:lpstr>各网络模块代码路径</vt:lpstr>
      <vt:lpstr>光学当前正在验证中的优化项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谢莉</dc:creator>
  <cp:lastModifiedBy>Fu Li(李富)</cp:lastModifiedBy>
  <cp:revision>414</cp:revision>
  <dcterms:created xsi:type="dcterms:W3CDTF">2019-08-09T09:18:00Z</dcterms:created>
  <dcterms:modified xsi:type="dcterms:W3CDTF">2025-03-06T07:52:32Z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130AF465A1694DAFBEC01E28E4F8407E_12</vt:lpwstr>
  </property>
  <property fmtid="{D5CDD505-2E9C-101B-9397-08002B2CF9AE}" pid="3" name="KSOProductBuildVer">
    <vt:lpwstr>2052-12.1.0.16120</vt:lpwstr>
  </property>
</Properties>
</file>