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 id="2147483651" r:id="rId2"/>
    <p:sldMasterId id="2147483654" r:id="rId3"/>
    <p:sldMasterId id="2147483657" r:id="rId4"/>
  </p:sldMasterIdLst>
  <p:notesMasterIdLst>
    <p:notesMasterId r:id="rId24"/>
  </p:notesMasterIdLst>
  <p:handoutMasterIdLst>
    <p:handoutMasterId r:id="rId25"/>
  </p:handoutMasterIdLst>
  <p:sldIdLst>
    <p:sldId id="260" r:id="rId5"/>
    <p:sldId id="286" r:id="rId6"/>
    <p:sldId id="275" r:id="rId7"/>
    <p:sldId id="276" r:id="rId8"/>
    <p:sldId id="295" r:id="rId9"/>
    <p:sldId id="279" r:id="rId10"/>
    <p:sldId id="284" r:id="rId11"/>
    <p:sldId id="289" r:id="rId12"/>
    <p:sldId id="280" r:id="rId13"/>
    <p:sldId id="287" r:id="rId14"/>
    <p:sldId id="288" r:id="rId15"/>
    <p:sldId id="291" r:id="rId16"/>
    <p:sldId id="292" r:id="rId17"/>
    <p:sldId id="293" r:id="rId18"/>
    <p:sldId id="294" r:id="rId19"/>
    <p:sldId id="290" r:id="rId20"/>
    <p:sldId id="281" r:id="rId21"/>
    <p:sldId id="273" r:id="rId22"/>
    <p:sldId id="263" r:id="rId23"/>
  </p:sldIdLst>
  <p:sldSz cx="12192000" cy="6858000"/>
  <p:notesSz cx="6858000" cy="9144000"/>
  <p:custDataLst>
    <p:tags r:id="rId2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6" autoAdjust="0"/>
    <p:restoredTop sz="94660"/>
  </p:normalViewPr>
  <p:slideViewPr>
    <p:cSldViewPr snapToGrid="0">
      <p:cViewPr varScale="1">
        <p:scale>
          <a:sx n="72" d="100"/>
          <a:sy n="72" d="100"/>
        </p:scale>
        <p:origin x="660" y="60"/>
      </p:cViewPr>
      <p:guideLst/>
    </p:cSldViewPr>
  </p:slideViewPr>
  <p:notesTextViewPr>
    <p:cViewPr>
      <p:scale>
        <a:sx n="1" d="1"/>
        <a:sy n="1" d="1"/>
      </p:scale>
      <p:origin x="0" y="0"/>
    </p:cViewPr>
  </p:notesTextViewPr>
  <p:notesViewPr>
    <p:cSldViewPr snapToGrid="0">
      <p:cViewPr varScale="1">
        <p:scale>
          <a:sx n="89" d="100"/>
          <a:sy n="89" d="100"/>
        </p:scale>
        <p:origin x="372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gs" Target="tags/tag1.xml"/><Relationship Id="rId3" Type="http://schemas.openxmlformats.org/officeDocument/2006/relationships/slideMaster" Target="slideMasters/slideMaster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B1EF8E7B-6A8E-1245-AE09-97A6A8B2C709}" type="datetimeFigureOut">
              <a:rPr kumimoji="1" lang="zh-CN" altLang="en-US" smtClean="0"/>
              <a:t>2024/3/25</a:t>
            </a:fld>
            <a:endParaRPr kumimoji="1"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5" name="幻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25F38DC-41D6-2D43-BD7D-9D8F7BB5497A}" type="slidenum">
              <a:rPr kumimoji="1" lang="zh-CN" altLang="en-US" smtClean="0"/>
              <a:t>‹#›</a:t>
            </a:fld>
            <a:endParaRPr kumimoji="1"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DDD8891-3429-49B5-80CF-006B0A551CF4}" type="datetimeFigureOut">
              <a:rPr lang="zh-CN" altLang="en-US" smtClean="0"/>
              <a:t>2024/3/25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8182686-B6E6-427D-A469-67A15799F139}"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4.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0E16DED-C9BC-466E-ACF9-3059A3845898}"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0"/>
            <a:ext cx="9887712" cy="6858000"/>
          </a:xfrm>
          <a:prstGeom prst="rect">
            <a:avLst/>
          </a:prstGeom>
        </p:spPr>
      </p:pic>
      <p:sp>
        <p:nvSpPr>
          <p:cNvPr id="8" name="文本框 7"/>
          <p:cNvSpPr txBox="1"/>
          <p:nvPr userDrawn="1"/>
        </p:nvSpPr>
        <p:spPr>
          <a:xfrm>
            <a:off x="9811616" y="6356350"/>
            <a:ext cx="1956609" cy="307777"/>
          </a:xfrm>
          <a:prstGeom prst="rect">
            <a:avLst/>
          </a:prstGeom>
          <a:noFill/>
        </p:spPr>
        <p:txBody>
          <a:bodyPr wrap="square" rtlCol="0">
            <a:spAutoFit/>
          </a:bodyPr>
          <a:lstStyle/>
          <a:p>
            <a:r>
              <a:rPr kumimoji="1" lang="en-US" altLang="zh-CN" sz="1400" b="1" dirty="0">
                <a:solidFill>
                  <a:srgbClr val="0068B7"/>
                </a:solidFill>
                <a:latin typeface="+mn-lt"/>
                <a:ea typeface="等线" panose="02010600030101010101" pitchFamily="2" charset="-122"/>
                <a:cs typeface="Calibri" panose="020F0502020204030204" pitchFamily="34" charset="0"/>
              </a:rPr>
              <a:t>www.GigaDevice.com</a:t>
            </a:r>
            <a:endParaRPr kumimoji="1" lang="zh-CN" altLang="en-US" sz="1400" b="1" dirty="0">
              <a:solidFill>
                <a:srgbClr val="0068B7"/>
              </a:solidFill>
              <a:latin typeface="+mn-lt"/>
              <a:ea typeface="等线" panose="02010600030101010101" pitchFamily="2" charset="-122"/>
              <a:cs typeface="Calibri" panose="020F0502020204030204" pitchFamily="34" charset="0"/>
            </a:endParaRPr>
          </a:p>
        </p:txBody>
      </p:sp>
      <p:pic>
        <p:nvPicPr>
          <p:cNvPr id="9" name="图片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9837285" y="414451"/>
            <a:ext cx="1854843" cy="1475146"/>
          </a:xfrm>
          <a:prstGeom prst="rect">
            <a:avLst/>
          </a:prstGeom>
        </p:spPr>
      </p:pic>
      <p:sp>
        <p:nvSpPr>
          <p:cNvPr id="11" name="标题占位符 1"/>
          <p:cNvSpPr>
            <a:spLocks noGrp="1"/>
          </p:cNvSpPr>
          <p:nvPr>
            <p:ph type="title" hasCustomPrompt="1"/>
          </p:nvPr>
        </p:nvSpPr>
        <p:spPr>
          <a:xfrm>
            <a:off x="838200" y="1965236"/>
            <a:ext cx="7315200" cy="1124473"/>
          </a:xfrm>
          <a:prstGeom prst="rect">
            <a:avLst/>
          </a:prstGeom>
        </p:spPr>
        <p:txBody>
          <a:bodyPr vert="horz" lIns="91440" tIns="45720" rIns="91440" bIns="45720" rtlCol="0" anchor="ctr">
            <a:normAutofit/>
          </a:bodyPr>
          <a:lstStyle>
            <a:lvl1pPr>
              <a:defRPr b="1">
                <a:solidFill>
                  <a:schemeClr val="bg1"/>
                </a:solidFill>
                <a:latin typeface="Calibri" panose="020F0502020204030204" pitchFamily="34" charset="0"/>
                <a:ea typeface="宋体" panose="02010600030101010101" pitchFamily="2" charset="-122"/>
                <a:cs typeface="Calibri" panose="020F0502020204030204" pitchFamily="34" charset="0"/>
              </a:defRPr>
            </a:lvl1pPr>
          </a:lstStyle>
          <a:p>
            <a:r>
              <a:rPr kumimoji="1" lang="zh-CN" altLang="en-US" dirty="0"/>
              <a:t>标题</a:t>
            </a:r>
            <a:r>
              <a:rPr kumimoji="1" lang="en-US" altLang="zh-CN" dirty="0"/>
              <a:t>/Title</a:t>
            </a:r>
            <a:r>
              <a:rPr kumimoji="1" lang="zh-CN" altLang="en-US" dirty="0"/>
              <a:t> </a:t>
            </a:r>
          </a:p>
        </p:txBody>
      </p:sp>
      <p:sp>
        <p:nvSpPr>
          <p:cNvPr id="12" name="标题占位符 1"/>
          <p:cNvSpPr txBox="1"/>
          <p:nvPr userDrawn="1"/>
        </p:nvSpPr>
        <p:spPr>
          <a:xfrm>
            <a:off x="838200" y="3315213"/>
            <a:ext cx="7315200" cy="112447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b="1" kern="1200">
                <a:solidFill>
                  <a:schemeClr val="bg1"/>
                </a:solidFill>
                <a:latin typeface="宋体" panose="02010600030101010101" pitchFamily="2" charset="-122"/>
                <a:ea typeface="宋体" panose="02010600030101010101" pitchFamily="2" charset="-122"/>
                <a:cs typeface="+mj-cs"/>
              </a:defRPr>
            </a:lvl1pPr>
          </a:lstStyle>
          <a:p>
            <a:endParaRPr kumimoji="1" lang="zh-CN" altLang="en-US" sz="3200" dirty="0">
              <a:latin typeface="Calibri" panose="020F0502020204030204" pitchFamily="34" charset="0"/>
              <a:cs typeface="Calibri" panose="020F0502020204030204" pitchFamily="34" charset="0"/>
            </a:endParaRPr>
          </a:p>
        </p:txBody>
      </p:sp>
      <p:sp>
        <p:nvSpPr>
          <p:cNvPr id="10" name="副标题 2"/>
          <p:cNvSpPr>
            <a:spLocks noGrp="1"/>
          </p:cNvSpPr>
          <p:nvPr>
            <p:ph type="subTitle" idx="1" hasCustomPrompt="1"/>
          </p:nvPr>
        </p:nvSpPr>
        <p:spPr>
          <a:xfrm>
            <a:off x="838200" y="3333149"/>
            <a:ext cx="9049512" cy="600676"/>
          </a:xfrm>
        </p:spPr>
        <p:txBody>
          <a:bodyPr/>
          <a:lstStyle>
            <a:lvl1pPr marL="0" indent="0" algn="l">
              <a:buNone/>
              <a:defRPr sz="2400" b="1"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作者</a:t>
            </a:r>
            <a:r>
              <a:rPr lang="en-US" altLang="zh-CN" dirty="0"/>
              <a:t>/Author  </a:t>
            </a:r>
            <a:r>
              <a:rPr lang="zh-CN" altLang="en-US" dirty="0"/>
              <a:t>日期</a:t>
            </a:r>
            <a:r>
              <a:rPr lang="en-US" altLang="zh-CN" dirty="0"/>
              <a:t>/Date</a:t>
            </a:r>
            <a:endParaRPr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7E53AA3-C8F9-4078-9F8E-C2B64DE6BCCF}"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1658257"/>
            <a:ext cx="12192000" cy="3434604"/>
          </a:xfrm>
          <a:prstGeom prst="rect">
            <a:avLst/>
          </a:prstGeom>
        </p:spPr>
      </p:pic>
      <p:sp>
        <p:nvSpPr>
          <p:cNvPr id="3" name="标题占位符 1"/>
          <p:cNvSpPr>
            <a:spLocks noGrp="1"/>
          </p:cNvSpPr>
          <p:nvPr>
            <p:ph type="title" hasCustomPrompt="1"/>
          </p:nvPr>
        </p:nvSpPr>
        <p:spPr>
          <a:xfrm>
            <a:off x="1080796" y="2712777"/>
            <a:ext cx="10515600" cy="1325563"/>
          </a:xfrm>
          <a:prstGeom prst="rect">
            <a:avLst/>
          </a:prstGeom>
        </p:spPr>
        <p:txBody>
          <a:bodyPr vert="horz" lIns="91440" tIns="45720" rIns="91440" bIns="45720" rtlCol="0" anchor="ctr">
            <a:normAutofit/>
          </a:bodyPr>
          <a:lstStyle>
            <a:lvl1pPr>
              <a:defRPr sz="3600" b="1">
                <a:solidFill>
                  <a:schemeClr val="bg1"/>
                </a:solidFill>
                <a:latin typeface="Calibri" panose="020F0502020204030204" pitchFamily="34" charset="0"/>
                <a:ea typeface="宋体" panose="02010600030101010101" pitchFamily="2" charset="-122"/>
                <a:cs typeface="Calibri" panose="020F0502020204030204" pitchFamily="34" charset="0"/>
              </a:defRPr>
            </a:lvl1pPr>
          </a:lstStyle>
          <a:p>
            <a:r>
              <a:rPr kumimoji="1" lang="zh-CN" altLang="en-US" dirty="0"/>
              <a:t>章节标题  </a:t>
            </a:r>
            <a:r>
              <a:rPr kumimoji="1" lang="en-US" altLang="zh-CN" dirty="0"/>
              <a:t>	Section Title</a:t>
            </a:r>
            <a:endParaRPr kumimoji="1" lang="zh-CN" altLang="en-US" dirty="0"/>
          </a:p>
        </p:txBody>
      </p:sp>
      <p:pic>
        <p:nvPicPr>
          <p:cNvPr id="2" name="图片 1"/>
          <p:cNvPicPr>
            <a:picLocks noChangeAspect="1"/>
          </p:cNvPicPr>
          <p:nvPr userDrawn="1"/>
        </p:nvPicPr>
        <p:blipFill>
          <a:blip r:embed="rId3"/>
          <a:stretch>
            <a:fillRect/>
          </a:stretch>
        </p:blipFill>
        <p:spPr>
          <a:xfrm>
            <a:off x="143651" y="6555311"/>
            <a:ext cx="1234340" cy="302689"/>
          </a:xfrm>
          <a:prstGeom prst="rect">
            <a:avLst/>
          </a:prstGeom>
        </p:spPr>
      </p:pic>
      <p:sp>
        <p:nvSpPr>
          <p:cNvPr id="5" name="灯片编号占位符 5"/>
          <p:cNvSpPr>
            <a:spLocks noGrp="1"/>
          </p:cNvSpPr>
          <p:nvPr>
            <p:ph type="sldNum" sz="quarter" idx="12"/>
          </p:nvPr>
        </p:nvSpPr>
        <p:spPr>
          <a:xfrm>
            <a:off x="11130384" y="6555311"/>
            <a:ext cx="819150" cy="279559"/>
          </a:xfrm>
        </p:spPr>
        <p:txBody>
          <a:bodyPr/>
          <a:lstStyle>
            <a:lvl1pPr algn="r">
              <a:defRPr/>
            </a:lvl1pPr>
          </a:lstStyle>
          <a:p>
            <a:fld id="{2CBB0DE5-A99F-4A55-B6E5-A9A16A796740}" type="slidenum">
              <a:rPr lang="zh-CN" altLang="en-US" smtClean="0"/>
              <a:t>‹#›</a:t>
            </a:fld>
            <a:endParaRPr lang="zh-CN"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397879A-D5A6-4AEB-BAB6-D6846F6FBF2F}"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7" name="矩形 6"/>
          <p:cNvSpPr/>
          <p:nvPr userDrawn="1"/>
        </p:nvSpPr>
        <p:spPr>
          <a:xfrm>
            <a:off x="0" y="0"/>
            <a:ext cx="238125" cy="1023841"/>
          </a:xfrm>
          <a:prstGeom prst="rect">
            <a:avLst/>
          </a:prstGeom>
          <a:solidFill>
            <a:srgbClr val="0068B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pic>
        <p:nvPicPr>
          <p:cNvPr id="4" name="图片 3"/>
          <p:cNvPicPr>
            <a:picLocks noChangeAspect="1"/>
          </p:cNvPicPr>
          <p:nvPr userDrawn="1"/>
        </p:nvPicPr>
        <p:blipFill>
          <a:blip r:embed="rId2"/>
          <a:stretch>
            <a:fillRect/>
          </a:stretch>
        </p:blipFill>
        <p:spPr>
          <a:xfrm>
            <a:off x="0" y="6536361"/>
            <a:ext cx="12192000" cy="327949"/>
          </a:xfrm>
          <a:prstGeom prst="rect">
            <a:avLst/>
          </a:prstGeom>
        </p:spPr>
      </p:pic>
      <p:sp>
        <p:nvSpPr>
          <p:cNvPr id="2" name="标题 1"/>
          <p:cNvSpPr>
            <a:spLocks noGrp="1"/>
          </p:cNvSpPr>
          <p:nvPr>
            <p:ph type="title" hasCustomPrompt="1"/>
          </p:nvPr>
        </p:nvSpPr>
        <p:spPr>
          <a:xfrm>
            <a:off x="238125" y="1"/>
            <a:ext cx="11830050" cy="1007706"/>
          </a:xfrm>
        </p:spPr>
        <p:txBody>
          <a:bodyPr>
            <a:normAutofit/>
          </a:bodyPr>
          <a:lstStyle>
            <a:lvl1pPr>
              <a:defRPr sz="3600" b="1">
                <a:latin typeface="+mn-lt"/>
              </a:defRPr>
            </a:lvl1pPr>
          </a:lstStyle>
          <a:p>
            <a:r>
              <a:rPr kumimoji="1" lang="zh-CN" altLang="en-US" dirty="0"/>
              <a:t>正文标题 </a:t>
            </a:r>
            <a:r>
              <a:rPr kumimoji="1" lang="en-US" altLang="zh-CN" dirty="0"/>
              <a:t>Headline</a:t>
            </a:r>
            <a:endParaRPr lang="zh-CN" altLang="en-US" dirty="0"/>
          </a:p>
        </p:txBody>
      </p:sp>
      <p:sp>
        <p:nvSpPr>
          <p:cNvPr id="3" name="内容占位符 2"/>
          <p:cNvSpPr>
            <a:spLocks noGrp="1"/>
          </p:cNvSpPr>
          <p:nvPr>
            <p:ph idx="1"/>
          </p:nvPr>
        </p:nvSpPr>
        <p:spPr>
          <a:xfrm>
            <a:off x="238125" y="1216025"/>
            <a:ext cx="11830050" cy="48133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9" name="文本框 8"/>
          <p:cNvSpPr txBox="1"/>
          <p:nvPr userDrawn="1"/>
        </p:nvSpPr>
        <p:spPr>
          <a:xfrm>
            <a:off x="4031455" y="6569462"/>
            <a:ext cx="4423143" cy="276999"/>
          </a:xfrm>
          <a:prstGeom prst="rect">
            <a:avLst/>
          </a:prstGeom>
          <a:noFill/>
        </p:spPr>
        <p:txBody>
          <a:bodyPr wrap="square" rtlCol="0">
            <a:spAutoFit/>
          </a:bodyPr>
          <a:lstStyle/>
          <a:p>
            <a:pPr algn="ctr"/>
            <a:r>
              <a:rPr lang="en-US" altLang="zh-CN" sz="1200" b="1" dirty="0">
                <a:solidFill>
                  <a:schemeClr val="bg1"/>
                </a:solidFill>
                <a:latin typeface="Calibri" panose="020F0502020204030204" pitchFamily="34" charset="0"/>
                <a:cs typeface="Calibri" panose="020F0502020204030204" pitchFamily="34" charset="0"/>
              </a:rPr>
              <a:t>@2022 GIGADEVICE CONFIDENTIAL. ALL RIGHTS RESERVED</a:t>
            </a:r>
          </a:p>
        </p:txBody>
      </p:sp>
      <p:sp>
        <p:nvSpPr>
          <p:cNvPr id="8" name="灯片编号占位符 5"/>
          <p:cNvSpPr>
            <a:spLocks noGrp="1"/>
          </p:cNvSpPr>
          <p:nvPr>
            <p:ph type="sldNum" sz="quarter" idx="12"/>
          </p:nvPr>
        </p:nvSpPr>
        <p:spPr>
          <a:xfrm>
            <a:off x="11085518" y="6552495"/>
            <a:ext cx="866774" cy="276570"/>
          </a:xfrm>
        </p:spPr>
        <p:txBody>
          <a:bodyPr/>
          <a:lstStyle>
            <a:lvl1pPr algn="r">
              <a:defRPr>
                <a:solidFill>
                  <a:schemeClr val="bg1"/>
                </a:solidFill>
              </a:defRPr>
            </a:lvl1pPr>
          </a:lstStyle>
          <a:p>
            <a:fld id="{3397879A-D5A6-4AEB-BAB6-D6846F6FBF2F}" type="slidenum">
              <a:rPr lang="zh-CN" altLang="en-US" smtClean="0"/>
              <a:t>‹#›</a:t>
            </a:fld>
            <a:endParaRPr lang="zh-CN" altLang="en-US" dirty="0"/>
          </a:p>
        </p:txBody>
      </p:sp>
      <p:pic>
        <p:nvPicPr>
          <p:cNvPr id="5" name="图片 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74464" y="6552495"/>
            <a:ext cx="1226072" cy="310934"/>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2_标题幻灯片">
    <p:spTree>
      <p:nvGrpSpPr>
        <p:cNvPr id="1" name=""/>
        <p:cNvGrpSpPr/>
        <p:nvPr/>
      </p:nvGrpSpPr>
      <p:grpSpPr>
        <a:xfrm>
          <a:off x="0" y="0"/>
          <a:ext cx="0" cy="0"/>
          <a:chOff x="0" y="0"/>
          <a:chExt cx="0" cy="0"/>
        </a:xfrm>
      </p:grpSpPr>
      <p:pic>
        <p:nvPicPr>
          <p:cNvPr id="7" name="图片 6"/>
          <p:cNvPicPr>
            <a:picLocks noChangeAspect="1"/>
          </p:cNvPicPr>
          <p:nvPr userDrawn="1"/>
        </p:nvPicPr>
        <p:blipFill>
          <a:blip r:embed="rId2"/>
          <a:stretch>
            <a:fillRect/>
          </a:stretch>
        </p:blipFill>
        <p:spPr>
          <a:xfrm>
            <a:off x="0" y="1658257"/>
            <a:ext cx="12192000" cy="3434604"/>
          </a:xfrm>
          <a:prstGeom prst="rect">
            <a:avLst/>
          </a:prstGeom>
        </p:spPr>
      </p:pic>
      <p:sp>
        <p:nvSpPr>
          <p:cNvPr id="3" name="标题占位符 1"/>
          <p:cNvSpPr>
            <a:spLocks noGrp="1"/>
          </p:cNvSpPr>
          <p:nvPr>
            <p:ph type="title" hasCustomPrompt="1"/>
          </p:nvPr>
        </p:nvSpPr>
        <p:spPr>
          <a:xfrm>
            <a:off x="1080796" y="2712777"/>
            <a:ext cx="10515600" cy="1325563"/>
          </a:xfrm>
          <a:prstGeom prst="rect">
            <a:avLst/>
          </a:prstGeom>
        </p:spPr>
        <p:txBody>
          <a:bodyPr vert="horz" lIns="91440" tIns="45720" rIns="91440" bIns="45720" rtlCol="0" anchor="ctr">
            <a:normAutofit/>
          </a:bodyPr>
          <a:lstStyle>
            <a:lvl1pPr>
              <a:defRPr sz="3600" b="1">
                <a:solidFill>
                  <a:schemeClr val="bg1"/>
                </a:solidFill>
                <a:latin typeface="Calibri" panose="020F0502020204030204" pitchFamily="34" charset="0"/>
                <a:ea typeface="宋体" panose="02010600030101010101" pitchFamily="2" charset="-122"/>
                <a:cs typeface="Calibri" panose="020F0502020204030204" pitchFamily="34" charset="0"/>
              </a:defRPr>
            </a:lvl1pPr>
          </a:lstStyle>
          <a:p>
            <a:r>
              <a:rPr kumimoji="1" lang="zh-CN" altLang="en-US" dirty="0"/>
              <a:t>章节标题  </a:t>
            </a:r>
            <a:r>
              <a:rPr kumimoji="1" lang="en-US" altLang="zh-CN" dirty="0"/>
              <a:t>	Section Title</a:t>
            </a:r>
            <a:endParaRPr kumimoji="1" lang="zh-CN" altLang="en-US" dirty="0"/>
          </a:p>
        </p:txBody>
      </p:sp>
      <p:pic>
        <p:nvPicPr>
          <p:cNvPr id="2" name="图片 1"/>
          <p:cNvPicPr>
            <a:picLocks noChangeAspect="1"/>
          </p:cNvPicPr>
          <p:nvPr userDrawn="1"/>
        </p:nvPicPr>
        <p:blipFill>
          <a:blip r:embed="rId3"/>
          <a:stretch>
            <a:fillRect/>
          </a:stretch>
        </p:blipFill>
        <p:spPr>
          <a:xfrm>
            <a:off x="143651" y="6555311"/>
            <a:ext cx="1234340" cy="302689"/>
          </a:xfrm>
          <a:prstGeom prst="rect">
            <a:avLst/>
          </a:prstGeom>
        </p:spPr>
      </p:pic>
      <p:sp>
        <p:nvSpPr>
          <p:cNvPr id="5" name="灯片编号占位符 5"/>
          <p:cNvSpPr>
            <a:spLocks noGrp="1"/>
          </p:cNvSpPr>
          <p:nvPr>
            <p:ph type="sldNum" sz="quarter" idx="12"/>
          </p:nvPr>
        </p:nvSpPr>
        <p:spPr>
          <a:xfrm>
            <a:off x="11130384" y="6555311"/>
            <a:ext cx="819150" cy="279559"/>
          </a:xfrm>
        </p:spPr>
        <p:txBody>
          <a:bodyPr/>
          <a:lstStyle>
            <a:lvl1pPr algn="r">
              <a:defRPr/>
            </a:lvl1pPr>
          </a:lstStyle>
          <a:p>
            <a:fld id="{2CBB0DE5-A99F-4A55-B6E5-A9A16A796740}" type="slidenum">
              <a:rPr lang="zh-CN" altLang="en-US" smtClean="0"/>
              <a:t>‹#›</a:t>
            </a:fld>
            <a:endParaRPr lang="zh-CN" altLang="en-US" dirty="0"/>
          </a:p>
        </p:txBody>
      </p:sp>
    </p:spTree>
    <p:extLst>
      <p:ext uri="{BB962C8B-B14F-4D97-AF65-F5344CB8AC3E}">
        <p14:creationId xmlns:p14="http://schemas.microsoft.com/office/powerpoint/2010/main" val="39767939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a:stretch>
            <a:fillRect/>
          </a:stretch>
        </p:blipFill>
        <p:spPr>
          <a:xfrm>
            <a:off x="0" y="-1"/>
            <a:ext cx="12192000" cy="6874103"/>
          </a:xfrm>
          <a:prstGeom prst="rect">
            <a:avLst/>
          </a:prstGeom>
        </p:spPr>
      </p:pic>
      <p:sp>
        <p:nvSpPr>
          <p:cNvPr id="2" name="标题 1"/>
          <p:cNvSpPr>
            <a:spLocks noGrp="1"/>
          </p:cNvSpPr>
          <p:nvPr>
            <p:ph type="ctrTitle" hasCustomPrompt="1"/>
          </p:nvPr>
        </p:nvSpPr>
        <p:spPr>
          <a:xfrm>
            <a:off x="466725" y="2360725"/>
            <a:ext cx="5934075" cy="1076325"/>
          </a:xfrm>
        </p:spPr>
        <p:txBody>
          <a:bodyPr anchor="b"/>
          <a:lstStyle>
            <a:lvl1pPr algn="l">
              <a:defRPr sz="6000" b="1">
                <a:solidFill>
                  <a:schemeClr val="bg1"/>
                </a:solidFill>
                <a:latin typeface="+mj-lt"/>
              </a:defRPr>
            </a:lvl1pPr>
          </a:lstStyle>
          <a:p>
            <a:r>
              <a:rPr lang="en-US" altLang="zh-CN" dirty="0"/>
              <a:t>Ending Page</a:t>
            </a:r>
            <a:endParaRPr lang="zh-CN" altLang="en-US" dirty="0"/>
          </a:p>
        </p:txBody>
      </p:sp>
      <p:pic>
        <p:nvPicPr>
          <p:cNvPr id="10" name="图片 9"/>
          <p:cNvPicPr>
            <a:picLocks noChangeAspect="1"/>
          </p:cNvPicPr>
          <p:nvPr userDrawn="1"/>
        </p:nvPicPr>
        <p:blipFill>
          <a:blip r:embed="rId3"/>
          <a:stretch>
            <a:fillRect/>
          </a:stretch>
        </p:blipFill>
        <p:spPr>
          <a:xfrm>
            <a:off x="10283333" y="5784648"/>
            <a:ext cx="962745" cy="964989"/>
          </a:xfrm>
          <a:prstGeom prst="rect">
            <a:avLst/>
          </a:prstGeom>
        </p:spPr>
      </p:pic>
      <p:pic>
        <p:nvPicPr>
          <p:cNvPr id="11" name="图片 10"/>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9837285" y="414451"/>
            <a:ext cx="1854843" cy="1475146"/>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E16DED-C9BC-466E-ACF9-3059A3845898}"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E53AA3-C8F9-4078-9F8E-C2B64DE6BCC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397879A-D5A6-4AEB-BAB6-D6846F6FBF2F}"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9" r:id="rId3"/>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736F4FF-2AF6-4CDE-AA39-FA8AC18D534E}"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58" r:id="rId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15.png"/><Relationship Id="rId1" Type="http://schemas.openxmlformats.org/officeDocument/2006/relationships/slideLayout" Target="../slideLayouts/slideLayout6.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b="0" dirty="0">
                <a:solidFill>
                  <a:schemeClr val="bg1"/>
                </a:solidFill>
                <a:sym typeface="+mn-ea"/>
              </a:rPr>
              <a:t>网络分类器技术分享</a:t>
            </a:r>
          </a:p>
        </p:txBody>
      </p:sp>
      <p:sp>
        <p:nvSpPr>
          <p:cNvPr id="3" name="副标题 2"/>
          <p:cNvSpPr>
            <a:spLocks noGrp="1"/>
          </p:cNvSpPr>
          <p:nvPr>
            <p:ph type="subTitle" idx="1"/>
          </p:nvPr>
        </p:nvSpPr>
        <p:spPr>
          <a:xfrm>
            <a:off x="838200" y="3333149"/>
            <a:ext cx="7315200" cy="600676"/>
          </a:xfrm>
        </p:spPr>
        <p:txBody>
          <a:bodyPr/>
          <a:lstStyle/>
          <a:p>
            <a:r>
              <a:rPr lang="en-US" altLang="zh-CN"/>
              <a:t>2024/3/25</a:t>
            </a:r>
            <a:endParaRPr lang="zh-CN"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r>
              <a:rPr lang="en-US" altLang="zh-CN" dirty="0"/>
              <a:t>2</a:t>
            </a:r>
            <a:endParaRPr lang="zh-CN" altLang="en-US" dirty="0"/>
          </a:p>
        </p:txBody>
      </p:sp>
      <p:sp>
        <p:nvSpPr>
          <p:cNvPr id="4" name="灯片编号占位符 3"/>
          <p:cNvSpPr>
            <a:spLocks noGrp="1"/>
          </p:cNvSpPr>
          <p:nvPr>
            <p:ph type="sldNum" sz="quarter" idx="12"/>
          </p:nvPr>
        </p:nvSpPr>
        <p:spPr/>
        <p:txBody>
          <a:bodyPr/>
          <a:lstStyle/>
          <a:p>
            <a:fld id="{3397879A-D5A6-4AEB-BAB6-D6846F6FBF2F}" type="slidenum">
              <a:rPr lang="zh-CN" altLang="en-US" smtClean="0"/>
              <a:t>10</a:t>
            </a:fld>
            <a:endParaRPr lang="zh-CN" altLang="en-US" dirty="0"/>
          </a:p>
        </p:txBody>
      </p:sp>
      <p:sp>
        <p:nvSpPr>
          <p:cNvPr id="11" name="文本框 10">
            <a:extLst>
              <a:ext uri="{FF2B5EF4-FFF2-40B4-BE49-F238E27FC236}">
                <a16:creationId xmlns:a16="http://schemas.microsoft.com/office/drawing/2014/main" id="{DA4E174D-0419-42F4-9800-D3CD7F6D8539}"/>
              </a:ext>
            </a:extLst>
          </p:cNvPr>
          <p:cNvSpPr txBox="1"/>
          <p:nvPr/>
        </p:nvSpPr>
        <p:spPr>
          <a:xfrm>
            <a:off x="530087" y="1303813"/>
            <a:ext cx="6096000" cy="4801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800" dirty="0">
                <a:solidFill>
                  <a:prstClr val="black"/>
                </a:solidFill>
                <a:latin typeface="Calibri"/>
                <a:ea typeface="宋体" panose="02010600030101010101" pitchFamily="2" charset="-122"/>
              </a:rPr>
              <a:t>小图</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or </a:t>
            </a: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大图</a:t>
            </a: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文本框 7">
            <a:extLst>
              <a:ext uri="{FF2B5EF4-FFF2-40B4-BE49-F238E27FC236}">
                <a16:creationId xmlns:a16="http://schemas.microsoft.com/office/drawing/2014/main" id="{AB85670F-F700-4A9C-BC31-D91BA75DB59B}"/>
              </a:ext>
            </a:extLst>
          </p:cNvPr>
          <p:cNvSpPr txBox="1"/>
          <p:nvPr/>
        </p:nvSpPr>
        <p:spPr>
          <a:xfrm>
            <a:off x="885920" y="1962172"/>
            <a:ext cx="10420160" cy="646331"/>
          </a:xfrm>
          <a:prstGeom prst="rect">
            <a:avLst/>
          </a:prstGeom>
          <a:noFill/>
        </p:spPr>
        <p:txBody>
          <a:bodyPr wrap="none" rtlCol="0">
            <a:spAutoFit/>
          </a:bodyPr>
          <a:lstStyle/>
          <a:p>
            <a:r>
              <a:rPr lang="zh-CN" altLang="en-US" dirty="0"/>
              <a:t>使用</a:t>
            </a:r>
            <a:r>
              <a:rPr lang="en-US" altLang="zh-CN" dirty="0"/>
              <a:t>122</a:t>
            </a:r>
            <a:r>
              <a:rPr lang="zh-CN" altLang="en-US" dirty="0"/>
              <a:t>*</a:t>
            </a:r>
            <a:r>
              <a:rPr lang="en-US" altLang="zh-CN" dirty="0"/>
              <a:t>36</a:t>
            </a:r>
            <a:r>
              <a:rPr lang="zh-CN" altLang="en-US" dirty="0"/>
              <a:t>对位图，且非重叠区域置黑，纹路信息减少，在类似如下图会易现</a:t>
            </a:r>
            <a:r>
              <a:rPr lang="en-US" altLang="zh-CN" dirty="0"/>
              <a:t>fa</a:t>
            </a:r>
            <a:r>
              <a:rPr lang="zh-CN" altLang="en-US" dirty="0"/>
              <a:t>，使用</a:t>
            </a:r>
            <a:r>
              <a:rPr lang="en-US" altLang="zh-CN" dirty="0"/>
              <a:t>122</a:t>
            </a:r>
            <a:r>
              <a:rPr lang="zh-CN" altLang="en-US" dirty="0"/>
              <a:t>*</a:t>
            </a:r>
            <a:r>
              <a:rPr lang="en-US" altLang="zh-CN" dirty="0"/>
              <a:t>122</a:t>
            </a:r>
            <a:r>
              <a:rPr lang="zh-CN" altLang="en-US" dirty="0"/>
              <a:t>大图可</a:t>
            </a:r>
            <a:endParaRPr lang="en-US" altLang="zh-CN" dirty="0"/>
          </a:p>
          <a:p>
            <a:r>
              <a:rPr lang="zh-CN" altLang="en-US" dirty="0"/>
              <a:t>保留更多纹路信息，辅助网络判断，更多的信息可以提高模型性能的上限。</a:t>
            </a:r>
          </a:p>
        </p:txBody>
      </p:sp>
      <p:pic>
        <p:nvPicPr>
          <p:cNvPr id="5" name="图片 4">
            <a:extLst>
              <a:ext uri="{FF2B5EF4-FFF2-40B4-BE49-F238E27FC236}">
                <a16:creationId xmlns:a16="http://schemas.microsoft.com/office/drawing/2014/main" id="{3BA17278-5E65-490C-83C6-A44AE94C5EFF}"/>
              </a:ext>
            </a:extLst>
          </p:cNvPr>
          <p:cNvPicPr>
            <a:picLocks noChangeAspect="1"/>
          </p:cNvPicPr>
          <p:nvPr/>
        </p:nvPicPr>
        <p:blipFill>
          <a:blip r:embed="rId2"/>
          <a:stretch>
            <a:fillRect/>
          </a:stretch>
        </p:blipFill>
        <p:spPr>
          <a:xfrm>
            <a:off x="2170120" y="3116021"/>
            <a:ext cx="3009900" cy="3019425"/>
          </a:xfrm>
          <a:prstGeom prst="rect">
            <a:avLst/>
          </a:prstGeom>
        </p:spPr>
      </p:pic>
      <p:pic>
        <p:nvPicPr>
          <p:cNvPr id="6" name="图片 5">
            <a:extLst>
              <a:ext uri="{FF2B5EF4-FFF2-40B4-BE49-F238E27FC236}">
                <a16:creationId xmlns:a16="http://schemas.microsoft.com/office/drawing/2014/main" id="{6ABCB1F4-740C-4030-8665-052FAE511995}"/>
              </a:ext>
            </a:extLst>
          </p:cNvPr>
          <p:cNvPicPr>
            <a:picLocks noChangeAspect="1"/>
          </p:cNvPicPr>
          <p:nvPr/>
        </p:nvPicPr>
        <p:blipFill>
          <a:blip r:embed="rId3"/>
          <a:stretch>
            <a:fillRect/>
          </a:stretch>
        </p:blipFill>
        <p:spPr>
          <a:xfrm>
            <a:off x="5602970" y="4252495"/>
            <a:ext cx="5703110" cy="828777"/>
          </a:xfrm>
          <a:prstGeom prst="rect">
            <a:avLst/>
          </a:prstGeom>
        </p:spPr>
      </p:pic>
      <p:pic>
        <p:nvPicPr>
          <p:cNvPr id="10" name="图片 9">
            <a:extLst>
              <a:ext uri="{FF2B5EF4-FFF2-40B4-BE49-F238E27FC236}">
                <a16:creationId xmlns:a16="http://schemas.microsoft.com/office/drawing/2014/main" id="{BD43733D-430E-4B1C-82BE-790AFC0084B5}"/>
              </a:ext>
            </a:extLst>
          </p:cNvPr>
          <p:cNvPicPr>
            <a:picLocks noChangeAspect="1"/>
          </p:cNvPicPr>
          <p:nvPr/>
        </p:nvPicPr>
        <p:blipFill>
          <a:blip r:embed="rId4"/>
          <a:stretch>
            <a:fillRect/>
          </a:stretch>
        </p:blipFill>
        <p:spPr>
          <a:xfrm>
            <a:off x="673095" y="3116022"/>
            <a:ext cx="1497025" cy="3019424"/>
          </a:xfrm>
          <a:prstGeom prst="rect">
            <a:avLst/>
          </a:prstGeom>
        </p:spPr>
      </p:pic>
    </p:spTree>
    <p:extLst>
      <p:ext uri="{BB962C8B-B14F-4D97-AF65-F5344CB8AC3E}">
        <p14:creationId xmlns:p14="http://schemas.microsoft.com/office/powerpoint/2010/main" val="22228877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r>
              <a:rPr lang="en-US" altLang="zh-CN" dirty="0"/>
              <a:t>3</a:t>
            </a:r>
            <a:endParaRPr lang="zh-CN" altLang="en-US" dirty="0"/>
          </a:p>
        </p:txBody>
      </p:sp>
      <p:sp>
        <p:nvSpPr>
          <p:cNvPr id="4" name="灯片编号占位符 3"/>
          <p:cNvSpPr>
            <a:spLocks noGrp="1"/>
          </p:cNvSpPr>
          <p:nvPr>
            <p:ph type="sldNum" sz="quarter" idx="12"/>
          </p:nvPr>
        </p:nvSpPr>
        <p:spPr/>
        <p:txBody>
          <a:bodyPr/>
          <a:lstStyle/>
          <a:p>
            <a:fld id="{3397879A-D5A6-4AEB-BAB6-D6846F6FBF2F}" type="slidenum">
              <a:rPr lang="zh-CN" altLang="en-US" smtClean="0"/>
              <a:t>11</a:t>
            </a:fld>
            <a:endParaRPr lang="zh-CN" altLang="en-US" dirty="0"/>
          </a:p>
        </p:txBody>
      </p:sp>
      <p:sp>
        <p:nvSpPr>
          <p:cNvPr id="11" name="文本框 10">
            <a:extLst>
              <a:ext uri="{FF2B5EF4-FFF2-40B4-BE49-F238E27FC236}">
                <a16:creationId xmlns:a16="http://schemas.microsoft.com/office/drawing/2014/main" id="{DA4E174D-0419-42F4-9800-D3CD7F6D8539}"/>
              </a:ext>
            </a:extLst>
          </p:cNvPr>
          <p:cNvSpPr txBox="1"/>
          <p:nvPr/>
        </p:nvSpPr>
        <p:spPr>
          <a:xfrm>
            <a:off x="530087" y="1303813"/>
            <a:ext cx="6096000" cy="4801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lang="zh-CN" altLang="en-US" sz="2800" dirty="0">
                <a:solidFill>
                  <a:prstClr val="black"/>
                </a:solidFill>
                <a:latin typeface="Calibri"/>
                <a:ea typeface="宋体" panose="02010600030101010101" pitchFamily="2" charset="-122"/>
              </a:rPr>
              <a:t>所有数据</a:t>
            </a: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 or </a:t>
            </a:r>
            <a:r>
              <a:rPr kumimoji="0" lang="zh-CN" altLang="en-US"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难例</a:t>
            </a:r>
            <a:endPar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
        <p:nvSpPr>
          <p:cNvPr id="8" name="文本框 7">
            <a:extLst>
              <a:ext uri="{FF2B5EF4-FFF2-40B4-BE49-F238E27FC236}">
                <a16:creationId xmlns:a16="http://schemas.microsoft.com/office/drawing/2014/main" id="{AB85670F-F700-4A9C-BC31-D91BA75DB59B}"/>
              </a:ext>
            </a:extLst>
          </p:cNvPr>
          <p:cNvSpPr txBox="1"/>
          <p:nvPr/>
        </p:nvSpPr>
        <p:spPr>
          <a:xfrm>
            <a:off x="702696" y="1783944"/>
            <a:ext cx="10884711" cy="1477328"/>
          </a:xfrm>
          <a:prstGeom prst="rect">
            <a:avLst/>
          </a:prstGeom>
          <a:noFill/>
        </p:spPr>
        <p:txBody>
          <a:bodyPr wrap="none" rtlCol="0">
            <a:spAutoFit/>
          </a:bodyPr>
          <a:lstStyle/>
          <a:p>
            <a:r>
              <a:rPr lang="zh-CN" altLang="en-US" dirty="0"/>
              <a:t>使用所有数据时</a:t>
            </a:r>
            <a:r>
              <a:rPr lang="en-US" altLang="zh-CN" dirty="0"/>
              <a:t>90%+</a:t>
            </a:r>
            <a:r>
              <a:rPr lang="zh-CN" altLang="en-US" dirty="0"/>
              <a:t>都是简单样例，网络可以轻易分开，但由于简单样例过多，</a:t>
            </a:r>
            <a:r>
              <a:rPr lang="en-US" altLang="zh-CN" dirty="0"/>
              <a:t>loss</a:t>
            </a:r>
            <a:r>
              <a:rPr lang="zh-CN" altLang="en-US" dirty="0"/>
              <a:t>会被易例主导，反而</a:t>
            </a:r>
            <a:endParaRPr lang="en-US" altLang="zh-CN" dirty="0"/>
          </a:p>
          <a:p>
            <a:r>
              <a:rPr lang="zh-CN" altLang="en-US" dirty="0"/>
              <a:t>对更需要关注的难例难以区分，可以挑选出难例出来训练或者使用</a:t>
            </a:r>
            <a:r>
              <a:rPr lang="en-US" altLang="zh-CN" dirty="0" err="1"/>
              <a:t>focalloss</a:t>
            </a:r>
            <a:r>
              <a:rPr lang="zh-CN" altLang="en-US" dirty="0"/>
              <a:t>让更关注难例，我选择挑出难</a:t>
            </a:r>
            <a:endParaRPr lang="en-US" altLang="zh-CN" dirty="0"/>
          </a:p>
          <a:p>
            <a:r>
              <a:rPr lang="zh-CN" altLang="en-US" dirty="0"/>
              <a:t>例训练，可以更快的训练出版本。难例挑选可使用初版网络或使用传统被第一级分类器放过的数据。挑选</a:t>
            </a:r>
            <a:endParaRPr lang="en-US" altLang="zh-CN" dirty="0"/>
          </a:p>
          <a:p>
            <a:r>
              <a:rPr lang="zh-CN" altLang="en-US" dirty="0"/>
              <a:t>完后类似左边样本比例会减少</a:t>
            </a:r>
            <a:r>
              <a:rPr lang="en-US" altLang="zh-CN" dirty="0"/>
              <a:t>(</a:t>
            </a:r>
            <a:r>
              <a:rPr lang="zh-CN" altLang="en-US" dirty="0"/>
              <a:t>重叠区域纹路走向明显不一致</a:t>
            </a:r>
            <a:r>
              <a:rPr lang="en-US" altLang="zh-CN" dirty="0"/>
              <a:t>)</a:t>
            </a:r>
            <a:r>
              <a:rPr lang="zh-CN" altLang="en-US" dirty="0"/>
              <a:t>，右边样本比例会增大。原样本量</a:t>
            </a:r>
            <a:r>
              <a:rPr lang="en-US" altLang="zh-CN" dirty="0"/>
              <a:t>1000w</a:t>
            </a:r>
            <a:r>
              <a:rPr lang="zh-CN" altLang="en-US" dirty="0"/>
              <a:t>，挑</a:t>
            </a:r>
            <a:endParaRPr lang="en-US" altLang="zh-CN" dirty="0"/>
          </a:p>
          <a:p>
            <a:r>
              <a:rPr lang="zh-CN" altLang="en-US" dirty="0"/>
              <a:t>选难例</a:t>
            </a:r>
            <a:r>
              <a:rPr lang="en-US" altLang="zh-CN" dirty="0"/>
              <a:t>100w</a:t>
            </a:r>
            <a:r>
              <a:rPr lang="zh-CN" altLang="en-US" dirty="0"/>
              <a:t>训练。</a:t>
            </a:r>
            <a:r>
              <a:rPr lang="en-US" altLang="zh-CN" dirty="0"/>
              <a:t>Far</a:t>
            </a:r>
            <a:r>
              <a:rPr lang="zh-CN" altLang="en-US" dirty="0"/>
              <a:t>样本量占总样本量的</a:t>
            </a:r>
            <a:r>
              <a:rPr lang="en-US" altLang="zh-CN" dirty="0"/>
              <a:t>80%</a:t>
            </a:r>
            <a:r>
              <a:rPr lang="zh-CN" altLang="en-US" dirty="0"/>
              <a:t>。</a:t>
            </a:r>
          </a:p>
        </p:txBody>
      </p:sp>
      <p:pic>
        <p:nvPicPr>
          <p:cNvPr id="7" name="图片 6">
            <a:extLst>
              <a:ext uri="{FF2B5EF4-FFF2-40B4-BE49-F238E27FC236}">
                <a16:creationId xmlns:a16="http://schemas.microsoft.com/office/drawing/2014/main" id="{EF889A4C-27AB-47E9-9F40-161A8556D45D}"/>
              </a:ext>
            </a:extLst>
          </p:cNvPr>
          <p:cNvPicPr>
            <a:picLocks noChangeAspect="1"/>
          </p:cNvPicPr>
          <p:nvPr/>
        </p:nvPicPr>
        <p:blipFill>
          <a:blip r:embed="rId2"/>
          <a:stretch>
            <a:fillRect/>
          </a:stretch>
        </p:blipFill>
        <p:spPr>
          <a:xfrm>
            <a:off x="1581149" y="3250124"/>
            <a:ext cx="3543300" cy="3176896"/>
          </a:xfrm>
          <a:prstGeom prst="rect">
            <a:avLst/>
          </a:prstGeom>
        </p:spPr>
      </p:pic>
      <p:pic>
        <p:nvPicPr>
          <p:cNvPr id="13" name="图片 12">
            <a:extLst>
              <a:ext uri="{FF2B5EF4-FFF2-40B4-BE49-F238E27FC236}">
                <a16:creationId xmlns:a16="http://schemas.microsoft.com/office/drawing/2014/main" id="{05D40EB2-5B75-463E-9CDF-F7DD00D37320}"/>
              </a:ext>
            </a:extLst>
          </p:cNvPr>
          <p:cNvPicPr>
            <a:picLocks noChangeAspect="1"/>
          </p:cNvPicPr>
          <p:nvPr/>
        </p:nvPicPr>
        <p:blipFill>
          <a:blip r:embed="rId3"/>
          <a:stretch>
            <a:fillRect/>
          </a:stretch>
        </p:blipFill>
        <p:spPr>
          <a:xfrm>
            <a:off x="6445526" y="3074220"/>
            <a:ext cx="3276600" cy="3352800"/>
          </a:xfrm>
          <a:prstGeom prst="rect">
            <a:avLst/>
          </a:prstGeom>
        </p:spPr>
      </p:pic>
    </p:spTree>
    <p:extLst>
      <p:ext uri="{BB962C8B-B14F-4D97-AF65-F5344CB8AC3E}">
        <p14:creationId xmlns:p14="http://schemas.microsoft.com/office/powerpoint/2010/main" val="5796550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317" y="2766218"/>
            <a:ext cx="10515600" cy="1325563"/>
          </a:xfrm>
        </p:spPr>
        <p:txBody>
          <a:bodyPr/>
          <a:lstStyle/>
          <a:p>
            <a:r>
              <a:rPr lang="zh-CN" altLang="en-US" dirty="0"/>
              <a:t>性能</a:t>
            </a:r>
          </a:p>
        </p:txBody>
      </p:sp>
      <p:sp>
        <p:nvSpPr>
          <p:cNvPr id="3" name="灯片编号占位符 2"/>
          <p:cNvSpPr>
            <a:spLocks noGrp="1"/>
          </p:cNvSpPr>
          <p:nvPr>
            <p:ph type="sldNum" sz="quarter" idx="12"/>
          </p:nvPr>
        </p:nvSpPr>
        <p:spPr/>
        <p:txBody>
          <a:bodyPr/>
          <a:lstStyle/>
          <a:p>
            <a:fld id="{2CBB0DE5-A99F-4A55-B6E5-A9A16A796740}" type="slidenum">
              <a:rPr lang="zh-CN" altLang="en-US" smtClean="0"/>
              <a:t>12</a:t>
            </a:fld>
            <a:endParaRPr lang="zh-CN" altLang="en-US" dirty="0"/>
          </a:p>
        </p:txBody>
      </p:sp>
    </p:spTree>
    <p:extLst>
      <p:ext uri="{BB962C8B-B14F-4D97-AF65-F5344CB8AC3E}">
        <p14:creationId xmlns:p14="http://schemas.microsoft.com/office/powerpoint/2010/main" val="31524204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a:t>
            </a:r>
          </a:p>
        </p:txBody>
      </p:sp>
      <p:sp>
        <p:nvSpPr>
          <p:cNvPr id="3" name="内容占位符 2"/>
          <p:cNvSpPr>
            <a:spLocks noGrp="1"/>
          </p:cNvSpPr>
          <p:nvPr>
            <p:ph idx="1"/>
          </p:nvPr>
        </p:nvSpPr>
        <p:spPr/>
        <p:txBody>
          <a:bodyPr/>
          <a:lstStyle/>
          <a:p>
            <a:pPr marL="0" indent="0">
              <a:buNone/>
            </a:pPr>
            <a:r>
              <a:rPr lang="zh-CN" altLang="en-US" dirty="0"/>
              <a:t>此版本使用</a:t>
            </a:r>
            <a:r>
              <a:rPr lang="en-US" altLang="zh-CN" dirty="0"/>
              <a:t>6193-DK7</a:t>
            </a:r>
            <a:r>
              <a:rPr lang="zh-CN" altLang="en-US" dirty="0"/>
              <a:t>图库训练，在</a:t>
            </a:r>
            <a:r>
              <a:rPr lang="en-US" altLang="zh-CN" dirty="0"/>
              <a:t>DK7</a:t>
            </a:r>
            <a:r>
              <a:rPr lang="zh-CN" altLang="en-US" dirty="0"/>
              <a:t>测试集上</a:t>
            </a:r>
            <a:r>
              <a:rPr lang="en-US" altLang="zh-CN" dirty="0" err="1"/>
              <a:t>frr</a:t>
            </a:r>
            <a:r>
              <a:rPr lang="zh-CN" altLang="en-US" dirty="0"/>
              <a:t>较传统减少</a:t>
            </a:r>
            <a:r>
              <a:rPr lang="en-US" altLang="zh-CN" dirty="0"/>
              <a:t>3.2%</a:t>
            </a:r>
            <a:r>
              <a:rPr lang="zh-CN" altLang="en-US" dirty="0"/>
              <a:t>，</a:t>
            </a:r>
            <a:r>
              <a:rPr lang="en-US" altLang="zh-CN" dirty="0"/>
              <a:t>far</a:t>
            </a:r>
            <a:r>
              <a:rPr lang="zh-CN" altLang="en-US" dirty="0"/>
              <a:t>减少</a:t>
            </a:r>
            <a:endParaRPr lang="en-US" altLang="zh-CN" dirty="0"/>
          </a:p>
          <a:p>
            <a:pPr marL="0" indent="0">
              <a:buNone/>
            </a:pPr>
            <a:r>
              <a:rPr lang="en-US" altLang="zh-CN" dirty="0"/>
              <a:t>64.2%</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fld id="{3397879A-D5A6-4AEB-BAB6-D6846F6FBF2F}" type="slidenum">
              <a:rPr lang="zh-CN" altLang="en-US" smtClean="0"/>
              <a:t>13</a:t>
            </a:fld>
            <a:endParaRPr lang="zh-CN" altLang="en-US" dirty="0"/>
          </a:p>
        </p:txBody>
      </p:sp>
      <p:pic>
        <p:nvPicPr>
          <p:cNvPr id="7" name="图片 6">
            <a:extLst>
              <a:ext uri="{FF2B5EF4-FFF2-40B4-BE49-F238E27FC236}">
                <a16:creationId xmlns:a16="http://schemas.microsoft.com/office/drawing/2014/main" id="{B552D58D-46C1-4CE3-9FB1-F1A801EB460C}"/>
              </a:ext>
            </a:extLst>
          </p:cNvPr>
          <p:cNvPicPr>
            <a:picLocks noChangeAspect="1"/>
          </p:cNvPicPr>
          <p:nvPr/>
        </p:nvPicPr>
        <p:blipFill>
          <a:blip r:embed="rId2"/>
          <a:stretch>
            <a:fillRect/>
          </a:stretch>
        </p:blipFill>
        <p:spPr>
          <a:xfrm>
            <a:off x="633412" y="2863574"/>
            <a:ext cx="10925175" cy="2619375"/>
          </a:xfrm>
          <a:prstGeom prst="rect">
            <a:avLst/>
          </a:prstGeom>
        </p:spPr>
      </p:pic>
    </p:spTree>
    <p:extLst>
      <p:ext uri="{BB962C8B-B14F-4D97-AF65-F5344CB8AC3E}">
        <p14:creationId xmlns:p14="http://schemas.microsoft.com/office/powerpoint/2010/main" val="12161449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a:t>
            </a:r>
          </a:p>
        </p:txBody>
      </p:sp>
      <p:sp>
        <p:nvSpPr>
          <p:cNvPr id="3" name="内容占位符 2"/>
          <p:cNvSpPr>
            <a:spLocks noGrp="1"/>
          </p:cNvSpPr>
          <p:nvPr>
            <p:ph idx="1"/>
          </p:nvPr>
        </p:nvSpPr>
        <p:spPr/>
        <p:txBody>
          <a:bodyPr/>
          <a:lstStyle/>
          <a:p>
            <a:pPr marL="0" indent="0">
              <a:buNone/>
            </a:pPr>
            <a:r>
              <a:rPr lang="zh-CN" altLang="en-US" dirty="0"/>
              <a:t>网络分类器在</a:t>
            </a:r>
            <a:r>
              <a:rPr lang="en-US" altLang="zh-CN" dirty="0"/>
              <a:t>DK4</a:t>
            </a:r>
            <a:r>
              <a:rPr lang="zh-CN" altLang="en-US" dirty="0"/>
              <a:t>图库有比较好的兼容性，在</a:t>
            </a:r>
            <a:r>
              <a:rPr lang="en-US" altLang="zh-CN" dirty="0"/>
              <a:t>DK4</a:t>
            </a:r>
            <a:r>
              <a:rPr lang="zh-CN" altLang="en-US" dirty="0"/>
              <a:t>测试集上</a:t>
            </a:r>
            <a:r>
              <a:rPr lang="en-US" altLang="zh-CN" dirty="0" err="1"/>
              <a:t>frr</a:t>
            </a:r>
            <a:r>
              <a:rPr lang="zh-CN" altLang="en-US" dirty="0"/>
              <a:t>较传统</a:t>
            </a:r>
            <a:r>
              <a:rPr lang="en-US" altLang="zh-CN" dirty="0"/>
              <a:t>DK4</a:t>
            </a:r>
            <a:r>
              <a:rPr lang="zh-CN" altLang="en-US" dirty="0"/>
              <a:t>版本减少</a:t>
            </a:r>
            <a:r>
              <a:rPr lang="en-US" altLang="zh-CN" dirty="0"/>
              <a:t>3.7%</a:t>
            </a:r>
            <a:r>
              <a:rPr lang="zh-CN" altLang="en-US" dirty="0"/>
              <a:t>，</a:t>
            </a:r>
            <a:r>
              <a:rPr lang="en-US" altLang="zh-CN" dirty="0"/>
              <a:t>far</a:t>
            </a:r>
            <a:r>
              <a:rPr lang="zh-CN" altLang="en-US" dirty="0"/>
              <a:t>减少</a:t>
            </a:r>
            <a:r>
              <a:rPr lang="en-US" altLang="zh-CN" dirty="0"/>
              <a:t>18.9%</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fld id="{3397879A-D5A6-4AEB-BAB6-D6846F6FBF2F}" type="slidenum">
              <a:rPr lang="zh-CN" altLang="en-US" smtClean="0"/>
              <a:t>14</a:t>
            </a:fld>
            <a:endParaRPr lang="zh-CN" altLang="en-US" dirty="0"/>
          </a:p>
        </p:txBody>
      </p:sp>
      <p:pic>
        <p:nvPicPr>
          <p:cNvPr id="9" name="图片 8">
            <a:extLst>
              <a:ext uri="{FF2B5EF4-FFF2-40B4-BE49-F238E27FC236}">
                <a16:creationId xmlns:a16="http://schemas.microsoft.com/office/drawing/2014/main" id="{946D3B6B-B752-4EC6-8FA3-5917FFE6D744}"/>
              </a:ext>
            </a:extLst>
          </p:cNvPr>
          <p:cNvPicPr>
            <a:picLocks noChangeAspect="1"/>
          </p:cNvPicPr>
          <p:nvPr/>
        </p:nvPicPr>
        <p:blipFill>
          <a:blip r:embed="rId2"/>
          <a:stretch>
            <a:fillRect/>
          </a:stretch>
        </p:blipFill>
        <p:spPr>
          <a:xfrm>
            <a:off x="238916" y="2600089"/>
            <a:ext cx="11714168" cy="3150943"/>
          </a:xfrm>
          <a:prstGeom prst="rect">
            <a:avLst/>
          </a:prstGeom>
        </p:spPr>
      </p:pic>
    </p:spTree>
    <p:extLst>
      <p:ext uri="{BB962C8B-B14F-4D97-AF65-F5344CB8AC3E}">
        <p14:creationId xmlns:p14="http://schemas.microsoft.com/office/powerpoint/2010/main" val="37200713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性能</a:t>
            </a:r>
          </a:p>
        </p:txBody>
      </p:sp>
      <p:sp>
        <p:nvSpPr>
          <p:cNvPr id="3" name="内容占位符 2"/>
          <p:cNvSpPr>
            <a:spLocks noGrp="1"/>
          </p:cNvSpPr>
          <p:nvPr>
            <p:ph idx="1"/>
          </p:nvPr>
        </p:nvSpPr>
        <p:spPr/>
        <p:txBody>
          <a:bodyPr/>
          <a:lstStyle/>
          <a:p>
            <a:pPr marL="0" indent="0">
              <a:buNone/>
            </a:pPr>
            <a:r>
              <a:rPr lang="en-US" altLang="zh-CN" dirty="0"/>
              <a:t>6193</a:t>
            </a:r>
            <a:r>
              <a:rPr lang="zh-CN" altLang="en-US" dirty="0"/>
              <a:t>网络分类器在</a:t>
            </a:r>
            <a:r>
              <a:rPr lang="en-US" altLang="zh-CN" dirty="0"/>
              <a:t>6195</a:t>
            </a:r>
            <a:r>
              <a:rPr lang="zh-CN" altLang="en-US" dirty="0"/>
              <a:t>图库上也有一定的兼容性，虽</a:t>
            </a:r>
            <a:r>
              <a:rPr lang="en-US" altLang="zh-CN" dirty="0" err="1"/>
              <a:t>frr</a:t>
            </a:r>
            <a:r>
              <a:rPr lang="zh-CN" altLang="en-US" dirty="0"/>
              <a:t>增高</a:t>
            </a:r>
            <a:r>
              <a:rPr lang="en-US" altLang="zh-CN" dirty="0"/>
              <a:t>6%</a:t>
            </a:r>
            <a:r>
              <a:rPr lang="zh-CN" altLang="en-US" dirty="0"/>
              <a:t>，但</a:t>
            </a:r>
            <a:r>
              <a:rPr lang="en-US" altLang="zh-CN" dirty="0"/>
              <a:t>far</a:t>
            </a:r>
            <a:r>
              <a:rPr lang="zh-CN" altLang="en-US" dirty="0"/>
              <a:t>降低</a:t>
            </a:r>
            <a:r>
              <a:rPr lang="en-US" altLang="zh-CN" dirty="0"/>
              <a:t>82.7%</a:t>
            </a:r>
            <a:r>
              <a:rPr lang="zh-CN" altLang="en-US" dirty="0"/>
              <a:t>，可通过降低阈值来减少</a:t>
            </a:r>
            <a:r>
              <a:rPr lang="en-US" altLang="zh-CN" dirty="0" err="1"/>
              <a:t>frr</a:t>
            </a:r>
            <a:r>
              <a:rPr lang="zh-CN" altLang="en-US" dirty="0"/>
              <a:t>。</a:t>
            </a:r>
            <a:endParaRPr lang="en-US" altLang="zh-CN" dirty="0"/>
          </a:p>
          <a:p>
            <a:pPr marL="0" indent="0">
              <a:buNone/>
            </a:pPr>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fld id="{3397879A-D5A6-4AEB-BAB6-D6846F6FBF2F}" type="slidenum">
              <a:rPr lang="zh-CN" altLang="en-US" smtClean="0"/>
              <a:t>15</a:t>
            </a:fld>
            <a:endParaRPr lang="zh-CN" altLang="en-US" dirty="0"/>
          </a:p>
        </p:txBody>
      </p:sp>
      <p:pic>
        <p:nvPicPr>
          <p:cNvPr id="6" name="图片 5">
            <a:extLst>
              <a:ext uri="{FF2B5EF4-FFF2-40B4-BE49-F238E27FC236}">
                <a16:creationId xmlns:a16="http://schemas.microsoft.com/office/drawing/2014/main" id="{A67C56E5-A0FE-4066-8DF0-53101AF79FFC}"/>
              </a:ext>
            </a:extLst>
          </p:cNvPr>
          <p:cNvPicPr>
            <a:picLocks noChangeAspect="1"/>
          </p:cNvPicPr>
          <p:nvPr/>
        </p:nvPicPr>
        <p:blipFill>
          <a:blip r:embed="rId2"/>
          <a:stretch>
            <a:fillRect/>
          </a:stretch>
        </p:blipFill>
        <p:spPr>
          <a:xfrm>
            <a:off x="1247775" y="2721484"/>
            <a:ext cx="9696450" cy="2790825"/>
          </a:xfrm>
          <a:prstGeom prst="rect">
            <a:avLst/>
          </a:prstGeom>
        </p:spPr>
      </p:pic>
    </p:spTree>
    <p:extLst>
      <p:ext uri="{BB962C8B-B14F-4D97-AF65-F5344CB8AC3E}">
        <p14:creationId xmlns:p14="http://schemas.microsoft.com/office/powerpoint/2010/main" val="7714341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213317" y="2766218"/>
            <a:ext cx="10515600" cy="1325563"/>
          </a:xfrm>
        </p:spPr>
        <p:txBody>
          <a:bodyPr/>
          <a:lstStyle/>
          <a:p>
            <a:r>
              <a:rPr lang="zh-CN" altLang="en-US" dirty="0"/>
              <a:t>总结</a:t>
            </a:r>
          </a:p>
        </p:txBody>
      </p:sp>
      <p:sp>
        <p:nvSpPr>
          <p:cNvPr id="3" name="灯片编号占位符 2"/>
          <p:cNvSpPr>
            <a:spLocks noGrp="1"/>
          </p:cNvSpPr>
          <p:nvPr>
            <p:ph type="sldNum" sz="quarter" idx="12"/>
          </p:nvPr>
        </p:nvSpPr>
        <p:spPr/>
        <p:txBody>
          <a:bodyPr/>
          <a:lstStyle/>
          <a:p>
            <a:fld id="{2CBB0DE5-A99F-4A55-B6E5-A9A16A796740}" type="slidenum">
              <a:rPr lang="zh-CN" altLang="en-US" smtClean="0"/>
              <a:t>16</a:t>
            </a:fld>
            <a:endParaRPr lang="zh-CN" altLang="en-US" dirty="0"/>
          </a:p>
        </p:txBody>
      </p:sp>
    </p:spTree>
    <p:extLst>
      <p:ext uri="{BB962C8B-B14F-4D97-AF65-F5344CB8AC3E}">
        <p14:creationId xmlns:p14="http://schemas.microsoft.com/office/powerpoint/2010/main" val="23846913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总结</a:t>
            </a:r>
          </a:p>
        </p:txBody>
      </p:sp>
      <p:sp>
        <p:nvSpPr>
          <p:cNvPr id="3" name="内容占位符 2"/>
          <p:cNvSpPr>
            <a:spLocks noGrp="1"/>
          </p:cNvSpPr>
          <p:nvPr>
            <p:ph idx="1"/>
          </p:nvPr>
        </p:nvSpPr>
        <p:spPr/>
        <p:txBody>
          <a:bodyPr/>
          <a:lstStyle/>
          <a:p>
            <a:pPr marL="514350" indent="-514350">
              <a:buAutoNum type="arabicPeriod"/>
            </a:pPr>
            <a:r>
              <a:rPr lang="zh-CN" altLang="en-US" dirty="0"/>
              <a:t>数据决定比对网络性能上限，优化数据至关重要</a:t>
            </a:r>
            <a:endParaRPr lang="en-US" altLang="zh-CN" dirty="0"/>
          </a:p>
          <a:p>
            <a:pPr marL="514350" indent="-514350">
              <a:buAutoNum type="arabicPeriod"/>
            </a:pPr>
            <a:r>
              <a:rPr lang="zh-CN" altLang="en-US" dirty="0"/>
              <a:t>网络分类器兼容性更强</a:t>
            </a:r>
            <a:endParaRPr lang="zh-CN" dirty="0"/>
          </a:p>
          <a:p>
            <a:pPr marL="514350" indent="-514350">
              <a:buAutoNum type="arabicPeriod"/>
            </a:pPr>
            <a:r>
              <a:rPr lang="zh-CN" altLang="en-US" dirty="0"/>
              <a:t>分类网络可直接使用上述模型做初版测试</a:t>
            </a:r>
            <a:endParaRPr lang="en-US" altLang="zh-CN" dirty="0"/>
          </a:p>
          <a:p>
            <a:pPr marL="514350" indent="-514350">
              <a:buAutoNum type="arabicPeriod"/>
            </a:pPr>
            <a:r>
              <a:rPr lang="zh-CN" altLang="en-US" dirty="0"/>
              <a:t>小图版本耗时</a:t>
            </a:r>
            <a:r>
              <a:rPr lang="en-US" altLang="zh-CN" dirty="0"/>
              <a:t>0.8ms</a:t>
            </a:r>
            <a:r>
              <a:rPr lang="zh-CN" altLang="en-US" dirty="0"/>
              <a:t>，大图版本耗时</a:t>
            </a:r>
            <a:r>
              <a:rPr lang="en-US" altLang="zh-CN" dirty="0"/>
              <a:t>1.8ms</a:t>
            </a:r>
          </a:p>
          <a:p>
            <a:pPr marL="0" indent="0">
              <a:buNone/>
            </a:pPr>
            <a:endParaRPr lang="en-US" altLang="zh-CN" dirty="0"/>
          </a:p>
          <a:p>
            <a:pPr marL="0" indent="0">
              <a:buNone/>
            </a:pPr>
            <a:endParaRPr lang="en-US" altLang="zh-CN" dirty="0"/>
          </a:p>
          <a:p>
            <a:pPr marL="0" indent="0">
              <a:buNone/>
            </a:pPr>
            <a:r>
              <a:rPr lang="zh-CN" altLang="en-US" dirty="0"/>
              <a:t>工程目录：</a:t>
            </a:r>
            <a:r>
              <a:rPr lang="en-US" altLang="zh-CN" dirty="0"/>
              <a:t>218/</a:t>
            </a:r>
            <a:r>
              <a:rPr lang="en-US" altLang="zh-CN" dirty="0" err="1"/>
              <a:t>wangb</a:t>
            </a:r>
            <a:r>
              <a:rPr lang="en-US" altLang="zh-CN" dirty="0"/>
              <a:t>/classify/</a:t>
            </a:r>
            <a:r>
              <a:rPr lang="en-US" altLang="zh-CN" dirty="0" err="1"/>
              <a:t>comparenet</a:t>
            </a:r>
            <a:endParaRPr lang="en-US" altLang="zh-CN" dirty="0"/>
          </a:p>
          <a:p>
            <a:pPr marL="0" indent="0">
              <a:buNone/>
            </a:pPr>
            <a:r>
              <a:rPr lang="en-US" altLang="zh-CN" dirty="0"/>
              <a:t>                      219/</a:t>
            </a:r>
            <a:r>
              <a:rPr lang="en-US" altLang="zh-CN" dirty="0" err="1"/>
              <a:t>wangb</a:t>
            </a:r>
            <a:r>
              <a:rPr lang="en-US" altLang="zh-CN" dirty="0"/>
              <a:t>/classify/code/</a:t>
            </a:r>
            <a:r>
              <a:rPr lang="en-US" altLang="zh-CN" dirty="0" err="1"/>
              <a:t>comparenet</a:t>
            </a:r>
            <a:endParaRPr lang="en-US" altLang="zh-CN" dirty="0"/>
          </a:p>
          <a:p>
            <a:pPr marL="0" indent="0">
              <a:buNone/>
            </a:pPr>
            <a:endParaRPr lang="en-US" altLang="zh-CN" dirty="0"/>
          </a:p>
          <a:p>
            <a:pPr marL="0" indent="0">
              <a:buNone/>
            </a:pPr>
            <a:endParaRPr lang="en-US" altLang="zh-CN" dirty="0"/>
          </a:p>
          <a:p>
            <a:pPr marL="0" indent="0">
              <a:buNone/>
            </a:pPr>
            <a:endParaRPr lang="en-US" altLang="zh-CN" dirty="0"/>
          </a:p>
        </p:txBody>
      </p:sp>
      <p:sp>
        <p:nvSpPr>
          <p:cNvPr id="4" name="灯片编号占位符 3"/>
          <p:cNvSpPr>
            <a:spLocks noGrp="1"/>
          </p:cNvSpPr>
          <p:nvPr>
            <p:ph type="sldNum" sz="quarter" idx="12"/>
          </p:nvPr>
        </p:nvSpPr>
        <p:spPr/>
        <p:txBody>
          <a:bodyPr/>
          <a:lstStyle/>
          <a:p>
            <a:fld id="{3397879A-D5A6-4AEB-BAB6-D6846F6FBF2F}" type="slidenum">
              <a:rPr lang="zh-CN" altLang="en-US" smtClean="0"/>
              <a:t>17</a:t>
            </a:fld>
            <a:endParaRPr lang="zh-CN" alt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cs typeface="Calibri" panose="020F0502020204030204" pitchFamily="34" charset="0"/>
              </a:rPr>
              <a:t>DECLARATION </a:t>
            </a:r>
            <a:r>
              <a:rPr lang="zh-CN" altLang="en-US" dirty="0">
                <a:cs typeface="Calibri" panose="020F0502020204030204" pitchFamily="34" charset="0"/>
              </a:rPr>
              <a:t>声明</a:t>
            </a:r>
          </a:p>
        </p:txBody>
      </p:sp>
      <p:sp>
        <p:nvSpPr>
          <p:cNvPr id="3" name="内容占位符 2"/>
          <p:cNvSpPr>
            <a:spLocks noGrp="1"/>
          </p:cNvSpPr>
          <p:nvPr>
            <p:ph idx="1"/>
          </p:nvPr>
        </p:nvSpPr>
        <p:spPr/>
        <p:txBody>
          <a:bodyPr>
            <a:normAutofit fontScale="40000" lnSpcReduction="20000"/>
          </a:bodyPr>
          <a:lstStyle/>
          <a:p>
            <a:pPr marL="0" algn="just">
              <a:lnSpc>
                <a:spcPct val="120000"/>
              </a:lnSpc>
              <a:spcBef>
                <a:spcPts val="0"/>
              </a:spcBef>
            </a:pPr>
            <a:r>
              <a:rPr lang="en-US" altLang="zh-CN" sz="4000" dirty="0">
                <a:latin typeface="Calibri" panose="020F0502020204030204" pitchFamily="34" charset="0"/>
                <a:cs typeface="Calibri" panose="020F0502020204030204" pitchFamily="34" charset="0"/>
              </a:rPr>
              <a:t>DISCLAIMER: The information presented in this document is for informational purposes only and is subject to change or rendered obsolete without notice. GigaDevice Semiconductor Inc.</a:t>
            </a:r>
            <a:r>
              <a:rPr lang="zh-CN" altLang="en-US" sz="4000" dirty="0">
                <a:latin typeface="Calibri" panose="020F0502020204030204" pitchFamily="34" charset="0"/>
                <a:cs typeface="Calibri" panose="020F0502020204030204" pitchFamily="34" charset="0"/>
              </a:rPr>
              <a:t> </a:t>
            </a:r>
            <a:r>
              <a:rPr lang="en-US" altLang="zh-CN" sz="4000" dirty="0">
                <a:latin typeface="Calibri" panose="020F0502020204030204" pitchFamily="34" charset="0"/>
                <a:cs typeface="Calibri" panose="020F0502020204030204" pitchFamily="34" charset="0"/>
              </a:rPr>
              <a:t>(</a:t>
            </a:r>
            <a:r>
              <a:rPr lang="zh-CN" altLang="en-US" sz="4000" dirty="0">
                <a:latin typeface="Calibri" panose="020F0502020204030204" pitchFamily="34" charset="0"/>
                <a:cs typeface="Calibri" panose="020F0502020204030204" pitchFamily="34" charset="0"/>
              </a:rPr>
              <a:t>“</a:t>
            </a:r>
            <a:r>
              <a:rPr lang="en-US" altLang="zh-CN" sz="4000" dirty="0">
                <a:latin typeface="Calibri" panose="020F0502020204030204" pitchFamily="34" charset="0"/>
                <a:cs typeface="Calibri" panose="020F0502020204030204" pitchFamily="34" charset="0"/>
              </a:rPr>
              <a:t>GigaDevice</a:t>
            </a:r>
            <a:r>
              <a:rPr lang="zh-CN" altLang="en-US" sz="4000" dirty="0">
                <a:latin typeface="Calibri" panose="020F0502020204030204" pitchFamily="34" charset="0"/>
                <a:cs typeface="Calibri" panose="020F0502020204030204" pitchFamily="34" charset="0"/>
              </a:rPr>
              <a:t>”</a:t>
            </a:r>
            <a:r>
              <a:rPr lang="en-US" altLang="zh-CN" sz="4000" dirty="0">
                <a:latin typeface="Calibri" panose="020F0502020204030204" pitchFamily="34" charset="0"/>
                <a:cs typeface="Calibri" panose="020F0502020204030204" pitchFamily="34" charset="0"/>
              </a:rPr>
              <a:t>) makes no representations or warranties with respect to the contents or information provided herein and assumes no responsibility for any inaccuracies, errors or omissions that may appear in this document and no obligation to update, correct or revise the information. GigaDevice assumes no responsibility or liability for any accident, negligence, infringement or any direct or indirect damages resulting from the use or reliance on the information provided herein. </a:t>
            </a:r>
          </a:p>
          <a:p>
            <a:pPr marL="0" algn="just">
              <a:lnSpc>
                <a:spcPct val="120000"/>
              </a:lnSpc>
              <a:spcBef>
                <a:spcPts val="0"/>
              </a:spcBef>
            </a:pPr>
            <a:endParaRPr lang="en-US" altLang="zh-CN" sz="4000" dirty="0">
              <a:latin typeface="Calibri" panose="020F0502020204030204" pitchFamily="34" charset="0"/>
              <a:cs typeface="Calibri" panose="020F0502020204030204" pitchFamily="34" charset="0"/>
            </a:endParaRPr>
          </a:p>
          <a:p>
            <a:pPr marL="0" algn="just">
              <a:lnSpc>
                <a:spcPct val="120000"/>
              </a:lnSpc>
              <a:spcBef>
                <a:spcPts val="0"/>
              </a:spcBef>
            </a:pPr>
            <a:r>
              <a:rPr lang="zh-TW" altLang="en-US" sz="4000" dirty="0">
                <a:latin typeface="Calibri" panose="020F0502020204030204" pitchFamily="34" charset="0"/>
                <a:cs typeface="Calibri" panose="020F0502020204030204" pitchFamily="34" charset="0"/>
              </a:rPr>
              <a:t>免责声明</a:t>
            </a:r>
            <a:r>
              <a:rPr lang="zh-CN" altLang="en-US" sz="4000" dirty="0">
                <a:latin typeface="Calibri" panose="020F0502020204030204" pitchFamily="34" charset="0"/>
                <a:cs typeface="Calibri" panose="020F0502020204030204" pitchFamily="34" charset="0"/>
              </a:rPr>
              <a:t>：本文件所述信息仅供参考，如有更改或作废且不再另行通知。</a:t>
            </a:r>
            <a:r>
              <a:rPr lang="en-US" altLang="zh-CN" sz="4000" dirty="0">
                <a:latin typeface="Calibri" panose="020F0502020204030204" pitchFamily="34" charset="0"/>
                <a:cs typeface="Calibri" panose="020F0502020204030204" pitchFamily="34" charset="0"/>
              </a:rPr>
              <a:t>GigaDevice Semiconductor Inc.(</a:t>
            </a:r>
            <a:r>
              <a:rPr lang="zh-CN" altLang="en-US" sz="4000" dirty="0">
                <a:latin typeface="Calibri" panose="020F0502020204030204" pitchFamily="34" charset="0"/>
                <a:cs typeface="Calibri" panose="020F0502020204030204" pitchFamily="34" charset="0"/>
              </a:rPr>
              <a:t>以下简称</a:t>
            </a:r>
            <a:r>
              <a:rPr lang="en-US" altLang="zh-CN" sz="4000" dirty="0">
                <a:latin typeface="Calibri" panose="020F0502020204030204" pitchFamily="34" charset="0"/>
                <a:cs typeface="Calibri" panose="020F0502020204030204" pitchFamily="34" charset="0"/>
              </a:rPr>
              <a:t>GigaDevice)</a:t>
            </a:r>
            <a:r>
              <a:rPr lang="zh-CN" altLang="en-US" sz="4000" dirty="0">
                <a:latin typeface="Calibri" panose="020F0502020204030204" pitchFamily="34" charset="0"/>
                <a:cs typeface="Calibri" panose="020F0502020204030204" pitchFamily="34" charset="0"/>
              </a:rPr>
              <a:t>不对该内容作出任何声明或保证，也不对该内容可能出现的任何不准确、错误或遗漏承担任何责任，</a:t>
            </a:r>
            <a:r>
              <a:rPr lang="zh-TW" altLang="en-US" sz="4000" dirty="0">
                <a:latin typeface="Calibri" panose="020F0502020204030204" pitchFamily="34" charset="0"/>
                <a:cs typeface="Calibri" panose="020F0502020204030204" pitchFamily="34" charset="0"/>
              </a:rPr>
              <a:t>另</a:t>
            </a:r>
            <a:r>
              <a:rPr lang="zh-CN" altLang="en-US" sz="4000" dirty="0">
                <a:latin typeface="Calibri" panose="020F0502020204030204" pitchFamily="34" charset="0"/>
                <a:cs typeface="Calibri" panose="020F0502020204030204" pitchFamily="34" charset="0"/>
              </a:rPr>
              <a:t>不承担任何更新、更正或修改该信息的义务。</a:t>
            </a:r>
            <a:r>
              <a:rPr lang="en-US" altLang="zh-CN" sz="4000" dirty="0">
                <a:latin typeface="Calibri" panose="020F0502020204030204" pitchFamily="34" charset="0"/>
                <a:cs typeface="Calibri" panose="020F0502020204030204" pitchFamily="34" charset="0"/>
              </a:rPr>
              <a:t>GigaDevice</a:t>
            </a:r>
            <a:r>
              <a:rPr lang="zh-CN" altLang="en-US" sz="4000" dirty="0">
                <a:latin typeface="Calibri" panose="020F0502020204030204" pitchFamily="34" charset="0"/>
                <a:cs typeface="Calibri" panose="020F0502020204030204" pitchFamily="34" charset="0"/>
              </a:rPr>
              <a:t>不对因使用或者</a:t>
            </a:r>
            <a:r>
              <a:rPr lang="zh-TW" altLang="en-US" sz="4000" dirty="0">
                <a:latin typeface="Calibri" panose="020F0502020204030204" pitchFamily="34" charset="0"/>
                <a:cs typeface="Calibri" panose="020F0502020204030204" pitchFamily="34" charset="0"/>
              </a:rPr>
              <a:t>根据</a:t>
            </a:r>
            <a:r>
              <a:rPr lang="zh-CN" altLang="en-US" sz="4000" dirty="0">
                <a:latin typeface="Calibri" panose="020F0502020204030204" pitchFamily="34" charset="0"/>
                <a:cs typeface="Calibri" panose="020F0502020204030204" pitchFamily="34" charset="0"/>
              </a:rPr>
              <a:t>本文件所述信息而可能遭致的意外、疏忽、侵权及其造成的一切直接或间接损失承担任何责任。</a:t>
            </a:r>
          </a:p>
          <a:p>
            <a:pPr marL="0" algn="just">
              <a:lnSpc>
                <a:spcPct val="120000"/>
              </a:lnSpc>
              <a:spcBef>
                <a:spcPts val="0"/>
              </a:spcBef>
            </a:pPr>
            <a:endParaRPr lang="en-US" altLang="zh-CN" sz="4000" dirty="0">
              <a:latin typeface="Calibri" panose="020F0502020204030204" pitchFamily="34" charset="0"/>
              <a:cs typeface="Calibri" panose="020F0502020204030204" pitchFamily="34" charset="0"/>
            </a:endParaRPr>
          </a:p>
          <a:p>
            <a:pPr marL="0" algn="just">
              <a:lnSpc>
                <a:spcPct val="120000"/>
              </a:lnSpc>
              <a:spcBef>
                <a:spcPts val="0"/>
              </a:spcBef>
            </a:pPr>
            <a:endParaRPr lang="en-US" altLang="zh-CN" sz="4000" dirty="0">
              <a:latin typeface="Calibri" panose="020F0502020204030204" pitchFamily="34" charset="0"/>
              <a:cs typeface="Calibri" panose="020F0502020204030204" pitchFamily="34" charset="0"/>
            </a:endParaRPr>
          </a:p>
          <a:p>
            <a:pPr marL="0" algn="just">
              <a:lnSpc>
                <a:spcPct val="120000"/>
              </a:lnSpc>
              <a:spcBef>
                <a:spcPts val="0"/>
              </a:spcBef>
            </a:pPr>
            <a:r>
              <a:rPr lang="en-US" altLang="zh-CN" sz="4000" dirty="0">
                <a:latin typeface="Calibri" panose="020F0502020204030204" pitchFamily="34" charset="0"/>
                <a:cs typeface="Calibri" panose="020F0502020204030204" pitchFamily="34" charset="0"/>
              </a:rPr>
              <a:t>CONFIDENTIALITY: You must be aware of the importance of observing and protecting confidentiality when you visit GigaDevice and/or access any GigaDevice information by other means, directly or indirectly, even if it appears to be pseudonymous or anonymous. GigaDevice reserves the right to pursue any adequate legal action, including but not limited to injunctive relief, in the case of any violations. </a:t>
            </a:r>
          </a:p>
          <a:p>
            <a:pPr marL="0" algn="just">
              <a:lnSpc>
                <a:spcPct val="120000"/>
              </a:lnSpc>
              <a:spcBef>
                <a:spcPts val="0"/>
              </a:spcBef>
            </a:pPr>
            <a:endParaRPr lang="en-US" altLang="zh-CN" sz="4000" dirty="0">
              <a:latin typeface="Calibri" panose="020F0502020204030204" pitchFamily="34" charset="0"/>
              <a:cs typeface="Calibri" panose="020F0502020204030204" pitchFamily="34" charset="0"/>
            </a:endParaRPr>
          </a:p>
          <a:p>
            <a:pPr marL="0" algn="just">
              <a:lnSpc>
                <a:spcPct val="120000"/>
              </a:lnSpc>
              <a:spcBef>
                <a:spcPts val="0"/>
              </a:spcBef>
            </a:pPr>
            <a:r>
              <a:rPr lang="zh-TW" altLang="en-US" sz="4000" dirty="0">
                <a:latin typeface="Calibri" panose="020F0502020204030204" pitchFamily="34" charset="0"/>
                <a:cs typeface="Calibri" panose="020F0502020204030204" pitchFamily="34" charset="0"/>
              </a:rPr>
              <a:t>保密责任</a:t>
            </a:r>
            <a:r>
              <a:rPr lang="zh-CN" altLang="en-US" sz="4000" dirty="0">
                <a:latin typeface="Calibri" panose="020F0502020204030204" pitchFamily="34" charset="0"/>
                <a:cs typeface="Calibri" panose="020F0502020204030204" pitchFamily="34" charset="0"/>
              </a:rPr>
              <a:t>：当您访问</a:t>
            </a:r>
            <a:r>
              <a:rPr lang="en-US" altLang="zh-CN" sz="4000" dirty="0">
                <a:latin typeface="Calibri" panose="020F0502020204030204" pitchFamily="34" charset="0"/>
                <a:cs typeface="Calibri" panose="020F0502020204030204" pitchFamily="34" charset="0"/>
              </a:rPr>
              <a:t>GigaDevice</a:t>
            </a:r>
            <a:r>
              <a:rPr lang="zh-CN" altLang="en-US" sz="4000" dirty="0">
                <a:latin typeface="Calibri" panose="020F0502020204030204" pitchFamily="34" charset="0"/>
                <a:cs typeface="Calibri" panose="020F0502020204030204" pitchFamily="34" charset="0"/>
              </a:rPr>
              <a:t>和</a:t>
            </a:r>
            <a:r>
              <a:rPr lang="en-US" altLang="zh-CN" sz="4000" dirty="0">
                <a:latin typeface="Calibri" panose="020F0502020204030204" pitchFamily="34" charset="0"/>
                <a:cs typeface="Calibri" panose="020F0502020204030204" pitchFamily="34" charset="0"/>
              </a:rPr>
              <a:t>/</a:t>
            </a:r>
            <a:r>
              <a:rPr lang="zh-CN" altLang="en-US" sz="4000" dirty="0">
                <a:latin typeface="Calibri" panose="020F0502020204030204" pitchFamily="34" charset="0"/>
                <a:cs typeface="Calibri" panose="020F0502020204030204" pitchFamily="34" charset="0"/>
              </a:rPr>
              <a:t>或通过其他直接或间接的方式访问任何</a:t>
            </a:r>
            <a:r>
              <a:rPr lang="en-US" altLang="zh-CN" sz="4000" dirty="0">
                <a:latin typeface="Calibri" panose="020F0502020204030204" pitchFamily="34" charset="0"/>
                <a:cs typeface="Calibri" panose="020F0502020204030204" pitchFamily="34" charset="0"/>
              </a:rPr>
              <a:t>GigaDevice</a:t>
            </a:r>
            <a:r>
              <a:rPr lang="zh-CN" altLang="en-US" sz="4000" dirty="0">
                <a:latin typeface="Calibri" panose="020F0502020204030204" pitchFamily="34" charset="0"/>
                <a:cs typeface="Calibri" panose="020F0502020204030204" pitchFamily="34" charset="0"/>
              </a:rPr>
              <a:t>信息时，您必须意识到遵守和保护机密性的重要性，即使这些信息看起来是假名或匿名的。</a:t>
            </a:r>
            <a:r>
              <a:rPr lang="en-US" altLang="zh-CN" sz="4000" dirty="0">
                <a:latin typeface="Calibri" panose="020F0502020204030204" pitchFamily="34" charset="0"/>
                <a:cs typeface="Calibri" panose="020F0502020204030204" pitchFamily="34" charset="0"/>
              </a:rPr>
              <a:t>GigaDevice</a:t>
            </a:r>
            <a:r>
              <a:rPr lang="zh-CN" altLang="en-US" sz="4000" dirty="0">
                <a:latin typeface="Calibri" panose="020F0502020204030204" pitchFamily="34" charset="0"/>
                <a:cs typeface="Calibri" panose="020F0502020204030204" pitchFamily="34" charset="0"/>
              </a:rPr>
              <a:t>保留在任何违规情况下采取任何适当法律行动的权利，包括但不限于禁令救济。</a:t>
            </a:r>
          </a:p>
          <a:p>
            <a:endParaRPr lang="zh-CN" altLang="en-US" dirty="0"/>
          </a:p>
        </p:txBody>
      </p:sp>
      <p:sp>
        <p:nvSpPr>
          <p:cNvPr id="4" name="灯片编号占位符 3"/>
          <p:cNvSpPr>
            <a:spLocks noGrp="1"/>
          </p:cNvSpPr>
          <p:nvPr>
            <p:ph type="sldNum" sz="quarter" idx="12"/>
          </p:nvPr>
        </p:nvSpPr>
        <p:spPr/>
        <p:txBody>
          <a:bodyPr/>
          <a:lstStyle/>
          <a:p>
            <a:fld id="{3397879A-D5A6-4AEB-BAB6-D6846F6FBF2F}" type="slidenum">
              <a:rPr lang="zh-CN" altLang="en-US" smtClean="0"/>
              <a:t>18</a:t>
            </a:fld>
            <a:endParaRPr lang="zh-CN" alt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680252" y="2363181"/>
            <a:ext cx="7315200" cy="2738906"/>
          </a:xfrm>
        </p:spPr>
        <p:txBody>
          <a:bodyPr>
            <a:normAutofit fontScale="90000"/>
          </a:bodyPr>
          <a:lstStyle/>
          <a:p>
            <a:r>
              <a:rPr lang="en-US" altLang="zh-CN" b="0" dirty="0">
                <a:solidFill>
                  <a:schemeClr val="bg1"/>
                </a:solidFill>
                <a:sym typeface="+mn-ea"/>
              </a:rPr>
              <a:t>1.</a:t>
            </a:r>
            <a:r>
              <a:rPr lang="zh-CN" altLang="en-US" b="0" dirty="0">
                <a:solidFill>
                  <a:schemeClr val="bg1"/>
                </a:solidFill>
                <a:sym typeface="+mn-ea"/>
              </a:rPr>
              <a:t>模型</a:t>
            </a:r>
            <a:br>
              <a:rPr lang="en-US" altLang="zh-CN" b="0" dirty="0">
                <a:solidFill>
                  <a:schemeClr val="bg1"/>
                </a:solidFill>
                <a:sym typeface="+mn-ea"/>
              </a:rPr>
            </a:br>
            <a:r>
              <a:rPr lang="en-US" altLang="zh-CN" b="0" dirty="0">
                <a:solidFill>
                  <a:schemeClr val="bg1"/>
                </a:solidFill>
                <a:sym typeface="+mn-ea"/>
              </a:rPr>
              <a:t>2.</a:t>
            </a:r>
            <a:r>
              <a:rPr lang="zh-CN" altLang="en-US" b="0" dirty="0">
                <a:solidFill>
                  <a:schemeClr val="bg1"/>
                </a:solidFill>
                <a:sym typeface="+mn-ea"/>
              </a:rPr>
              <a:t>数据</a:t>
            </a:r>
            <a:br>
              <a:rPr lang="en-US" altLang="zh-CN" b="0" dirty="0">
                <a:solidFill>
                  <a:schemeClr val="bg1"/>
                </a:solidFill>
                <a:sym typeface="+mn-ea"/>
              </a:rPr>
            </a:br>
            <a:r>
              <a:rPr lang="en-US" altLang="zh-CN" b="0" dirty="0">
                <a:solidFill>
                  <a:schemeClr val="bg1"/>
                </a:solidFill>
                <a:sym typeface="+mn-ea"/>
              </a:rPr>
              <a:t>3.</a:t>
            </a:r>
            <a:r>
              <a:rPr lang="zh-CN" altLang="en-US" b="0" dirty="0">
                <a:solidFill>
                  <a:schemeClr val="bg1"/>
                </a:solidFill>
                <a:sym typeface="+mn-ea"/>
              </a:rPr>
              <a:t>优化</a:t>
            </a:r>
            <a:br>
              <a:rPr lang="en-US" altLang="zh-CN" b="0" dirty="0">
                <a:solidFill>
                  <a:schemeClr val="bg1"/>
                </a:solidFill>
                <a:sym typeface="+mn-ea"/>
              </a:rPr>
            </a:br>
            <a:r>
              <a:rPr lang="en-US" altLang="zh-CN" b="0" dirty="0">
                <a:solidFill>
                  <a:schemeClr val="bg1"/>
                </a:solidFill>
                <a:sym typeface="+mn-ea"/>
              </a:rPr>
              <a:t>4.</a:t>
            </a:r>
            <a:r>
              <a:rPr lang="zh-CN" altLang="en-US" b="0" dirty="0">
                <a:solidFill>
                  <a:schemeClr val="bg1"/>
                </a:solidFill>
                <a:sym typeface="+mn-ea"/>
              </a:rPr>
              <a:t>性能</a:t>
            </a:r>
            <a:br>
              <a:rPr lang="en-US" altLang="zh-CN" b="0" dirty="0">
                <a:solidFill>
                  <a:schemeClr val="bg1"/>
                </a:solidFill>
                <a:sym typeface="+mn-ea"/>
              </a:rPr>
            </a:br>
            <a:r>
              <a:rPr lang="en-US" altLang="zh-CN" b="0" dirty="0">
                <a:solidFill>
                  <a:schemeClr val="bg1"/>
                </a:solidFill>
                <a:sym typeface="+mn-ea"/>
              </a:rPr>
              <a:t>5.</a:t>
            </a:r>
            <a:r>
              <a:rPr lang="zh-CN" altLang="en-US" b="0" dirty="0">
                <a:solidFill>
                  <a:schemeClr val="bg1"/>
                </a:solidFill>
                <a:sym typeface="+mn-ea"/>
              </a:rPr>
              <a:t>总结</a:t>
            </a:r>
          </a:p>
        </p:txBody>
      </p:sp>
    </p:spTree>
    <p:extLst>
      <p:ext uri="{BB962C8B-B14F-4D97-AF65-F5344CB8AC3E}">
        <p14:creationId xmlns:p14="http://schemas.microsoft.com/office/powerpoint/2010/main" val="2812720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p>
        </p:txBody>
      </p:sp>
      <p:sp>
        <p:nvSpPr>
          <p:cNvPr id="3" name="灯片编号占位符 2"/>
          <p:cNvSpPr>
            <a:spLocks noGrp="1"/>
          </p:cNvSpPr>
          <p:nvPr>
            <p:ph type="sldNum" sz="quarter" idx="12"/>
          </p:nvPr>
        </p:nvSpPr>
        <p:spPr/>
        <p:txBody>
          <a:bodyPr/>
          <a:lstStyle/>
          <a:p>
            <a:fld id="{2CBB0DE5-A99F-4A55-B6E5-A9A16A796740}" type="slidenum">
              <a:rPr lang="zh-CN" altLang="en-US" smtClean="0"/>
              <a:t>3</a:t>
            </a:fld>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p>
        </p:txBody>
      </p:sp>
      <p:sp>
        <p:nvSpPr>
          <p:cNvPr id="3" name="内容占位符 2"/>
          <p:cNvSpPr>
            <a:spLocks noGrp="1"/>
          </p:cNvSpPr>
          <p:nvPr>
            <p:ph idx="1"/>
          </p:nvPr>
        </p:nvSpPr>
        <p:spPr>
          <a:xfrm>
            <a:off x="180975" y="1216025"/>
            <a:ext cx="11830050" cy="4813300"/>
          </a:xfrm>
        </p:spPr>
        <p:txBody>
          <a:bodyPr/>
          <a:lstStyle/>
          <a:p>
            <a:r>
              <a:rPr lang="zh-CN" altLang="en-US" dirty="0"/>
              <a:t>模型选择</a:t>
            </a:r>
            <a:r>
              <a:rPr lang="en-US" altLang="zh-CN" dirty="0"/>
              <a:t>mobilenetv3</a:t>
            </a:r>
            <a:r>
              <a:rPr lang="zh-CN" altLang="en-US" dirty="0"/>
              <a:t>进行裁剪，选择五层</a:t>
            </a:r>
            <a:r>
              <a:rPr lang="en-US" altLang="zh-CN" dirty="0"/>
              <a:t>block</a:t>
            </a:r>
            <a:r>
              <a:rPr lang="zh-CN" altLang="en-US" dirty="0"/>
              <a:t>，四次下采样，取消残差结构与</a:t>
            </a:r>
            <a:r>
              <a:rPr lang="en-US" altLang="zh-CN" dirty="0"/>
              <a:t>se</a:t>
            </a:r>
            <a:r>
              <a:rPr lang="zh-CN" altLang="en-US" dirty="0"/>
              <a:t>模块，</a:t>
            </a:r>
            <a:r>
              <a:rPr lang="en-US" altLang="zh-CN" dirty="0"/>
              <a:t>loss</a:t>
            </a:r>
            <a:r>
              <a:rPr lang="zh-CN" altLang="en-US" dirty="0"/>
              <a:t>使用交叉熵</a:t>
            </a:r>
            <a:r>
              <a:rPr lang="en-US" altLang="zh-CN" dirty="0" err="1"/>
              <a:t>nn.CrossEntropyloss</a:t>
            </a:r>
            <a:r>
              <a:rPr lang="zh-CN" altLang="en-US" dirty="0"/>
              <a:t>。</a:t>
            </a:r>
            <a:endParaRPr lang="en-US" altLang="zh-CN" dirty="0"/>
          </a:p>
          <a:p>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3397879A-D5A6-4AEB-BAB6-D6846F6FBF2F}" type="slidenum">
              <a:rPr lang="zh-CN" altLang="en-US" smtClean="0"/>
              <a:t>4</a:t>
            </a:fld>
            <a:endParaRPr lang="zh-CN" altLang="en-US" dirty="0"/>
          </a:p>
        </p:txBody>
      </p:sp>
      <p:pic>
        <p:nvPicPr>
          <p:cNvPr id="7" name="图片 6">
            <a:extLst>
              <a:ext uri="{FF2B5EF4-FFF2-40B4-BE49-F238E27FC236}">
                <a16:creationId xmlns:a16="http://schemas.microsoft.com/office/drawing/2014/main" id="{E745D9D2-3DCD-47E9-842F-296E68A4984A}"/>
              </a:ext>
            </a:extLst>
          </p:cNvPr>
          <p:cNvPicPr>
            <a:picLocks noChangeAspect="1"/>
          </p:cNvPicPr>
          <p:nvPr/>
        </p:nvPicPr>
        <p:blipFill>
          <a:blip r:embed="rId2"/>
          <a:stretch>
            <a:fillRect/>
          </a:stretch>
        </p:blipFill>
        <p:spPr>
          <a:xfrm>
            <a:off x="317638" y="2151418"/>
            <a:ext cx="7324725" cy="40862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模型</a:t>
            </a:r>
          </a:p>
        </p:txBody>
      </p:sp>
      <p:sp>
        <p:nvSpPr>
          <p:cNvPr id="3" name="内容占位符 2"/>
          <p:cNvSpPr>
            <a:spLocks noGrp="1"/>
          </p:cNvSpPr>
          <p:nvPr>
            <p:ph idx="1"/>
          </p:nvPr>
        </p:nvSpPr>
        <p:spPr>
          <a:xfrm>
            <a:off x="180975" y="1216025"/>
            <a:ext cx="11830050" cy="4813300"/>
          </a:xfrm>
        </p:spPr>
        <p:txBody>
          <a:bodyPr/>
          <a:lstStyle/>
          <a:p>
            <a:pPr marL="0" indent="0">
              <a:buNone/>
            </a:pPr>
            <a:endParaRPr lang="en-US" altLang="zh-CN" dirty="0"/>
          </a:p>
          <a:p>
            <a:endParaRPr lang="en-US" altLang="zh-CN" dirty="0"/>
          </a:p>
        </p:txBody>
      </p:sp>
      <p:sp>
        <p:nvSpPr>
          <p:cNvPr id="4" name="灯片编号占位符 3"/>
          <p:cNvSpPr>
            <a:spLocks noGrp="1"/>
          </p:cNvSpPr>
          <p:nvPr>
            <p:ph type="sldNum" sz="quarter" idx="12"/>
          </p:nvPr>
        </p:nvSpPr>
        <p:spPr/>
        <p:txBody>
          <a:bodyPr/>
          <a:lstStyle/>
          <a:p>
            <a:fld id="{3397879A-D5A6-4AEB-BAB6-D6846F6FBF2F}" type="slidenum">
              <a:rPr lang="zh-CN" altLang="en-US" smtClean="0"/>
              <a:t>5</a:t>
            </a:fld>
            <a:endParaRPr lang="zh-CN" altLang="en-US" dirty="0"/>
          </a:p>
        </p:txBody>
      </p:sp>
      <p:pic>
        <p:nvPicPr>
          <p:cNvPr id="12" name="图片 11">
            <a:extLst>
              <a:ext uri="{FF2B5EF4-FFF2-40B4-BE49-F238E27FC236}">
                <a16:creationId xmlns:a16="http://schemas.microsoft.com/office/drawing/2014/main" id="{9961DAE5-0F13-4DD5-A74A-66F8FAFF7367}"/>
              </a:ext>
            </a:extLst>
          </p:cNvPr>
          <p:cNvPicPr>
            <a:picLocks noChangeAspect="1"/>
          </p:cNvPicPr>
          <p:nvPr/>
        </p:nvPicPr>
        <p:blipFill>
          <a:blip r:embed="rId2"/>
          <a:stretch>
            <a:fillRect/>
          </a:stretch>
        </p:blipFill>
        <p:spPr>
          <a:xfrm>
            <a:off x="1362075" y="828675"/>
            <a:ext cx="9467850" cy="5476875"/>
          </a:xfrm>
          <a:prstGeom prst="rect">
            <a:avLst/>
          </a:prstGeom>
        </p:spPr>
      </p:pic>
    </p:spTree>
    <p:extLst>
      <p:ext uri="{BB962C8B-B14F-4D97-AF65-F5344CB8AC3E}">
        <p14:creationId xmlns:p14="http://schemas.microsoft.com/office/powerpoint/2010/main" val="38758459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a:t>
            </a:r>
          </a:p>
        </p:txBody>
      </p:sp>
      <p:sp>
        <p:nvSpPr>
          <p:cNvPr id="3" name="灯片编号占位符 2"/>
          <p:cNvSpPr>
            <a:spLocks noGrp="1"/>
          </p:cNvSpPr>
          <p:nvPr>
            <p:ph type="sldNum" sz="quarter" idx="12"/>
          </p:nvPr>
        </p:nvSpPr>
        <p:spPr/>
        <p:txBody>
          <a:bodyPr/>
          <a:lstStyle/>
          <a:p>
            <a:fld id="{2CBB0DE5-A99F-4A55-B6E5-A9A16A796740}" type="slidenum">
              <a:rPr lang="zh-CN" altLang="en-US" smtClean="0"/>
              <a:t>6</a:t>
            </a:fld>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数据</a:t>
            </a:r>
          </a:p>
        </p:txBody>
      </p:sp>
      <p:sp>
        <p:nvSpPr>
          <p:cNvPr id="3" name="内容占位符 2"/>
          <p:cNvSpPr>
            <a:spLocks noGrp="1"/>
          </p:cNvSpPr>
          <p:nvPr>
            <p:ph idx="1"/>
          </p:nvPr>
        </p:nvSpPr>
        <p:spPr/>
        <p:txBody>
          <a:bodyPr/>
          <a:lstStyle/>
          <a:p>
            <a:r>
              <a:rPr lang="zh-CN" altLang="en-US" dirty="0"/>
              <a:t>训练数据由传统获取的</a:t>
            </a:r>
            <a:r>
              <a:rPr lang="en-US" altLang="zh-CN" dirty="0"/>
              <a:t>trans</a:t>
            </a:r>
            <a:r>
              <a:rPr lang="zh-CN" altLang="en-US" dirty="0"/>
              <a:t>生成</a:t>
            </a:r>
            <a:endParaRPr lang="en-US" altLang="zh-CN" dirty="0"/>
          </a:p>
          <a:p>
            <a:r>
              <a:rPr lang="zh-CN" altLang="en-US" dirty="0"/>
              <a:t>仅保留重叠区域像素值，其它区域置零</a:t>
            </a:r>
            <a:endParaRPr lang="en-US" altLang="zh-CN" dirty="0"/>
          </a:p>
          <a:p>
            <a:r>
              <a:rPr lang="zh-CN" altLang="en-US" dirty="0"/>
              <a:t>训练集中</a:t>
            </a:r>
            <a:r>
              <a:rPr lang="en-US" altLang="zh-CN" dirty="0"/>
              <a:t>fa</a:t>
            </a:r>
            <a:r>
              <a:rPr lang="zh-CN" altLang="en-US" dirty="0"/>
              <a:t>数据比例更大，降低</a:t>
            </a:r>
            <a:r>
              <a:rPr lang="en-US" altLang="zh-CN" dirty="0"/>
              <a:t>fa</a:t>
            </a:r>
            <a:r>
              <a:rPr lang="zh-CN" altLang="en-US" dirty="0"/>
              <a:t>风险</a:t>
            </a:r>
          </a:p>
        </p:txBody>
      </p:sp>
      <p:sp>
        <p:nvSpPr>
          <p:cNvPr id="4" name="灯片编号占位符 3"/>
          <p:cNvSpPr>
            <a:spLocks noGrp="1"/>
          </p:cNvSpPr>
          <p:nvPr>
            <p:ph type="sldNum" sz="quarter" idx="12"/>
          </p:nvPr>
        </p:nvSpPr>
        <p:spPr/>
        <p:txBody>
          <a:bodyPr/>
          <a:lstStyle/>
          <a:p>
            <a:fld id="{3397879A-D5A6-4AEB-BAB6-D6846F6FBF2F}" type="slidenum">
              <a:rPr lang="zh-CN" altLang="en-US" smtClean="0"/>
              <a:t>7</a:t>
            </a:fld>
            <a:endParaRPr lang="zh-CN" altLang="en-US" dirty="0"/>
          </a:p>
        </p:txBody>
      </p:sp>
      <p:pic>
        <p:nvPicPr>
          <p:cNvPr id="9" name="图片 8">
            <a:extLst>
              <a:ext uri="{FF2B5EF4-FFF2-40B4-BE49-F238E27FC236}">
                <a16:creationId xmlns:a16="http://schemas.microsoft.com/office/drawing/2014/main" id="{5B531F94-D54D-491A-8630-5983888E6F89}"/>
              </a:ext>
            </a:extLst>
          </p:cNvPr>
          <p:cNvPicPr>
            <a:picLocks noChangeAspect="1"/>
          </p:cNvPicPr>
          <p:nvPr/>
        </p:nvPicPr>
        <p:blipFill>
          <a:blip r:embed="rId2"/>
          <a:stretch>
            <a:fillRect/>
          </a:stretch>
        </p:blipFill>
        <p:spPr>
          <a:xfrm>
            <a:off x="1069077" y="2714625"/>
            <a:ext cx="3533775" cy="3314700"/>
          </a:xfrm>
          <a:prstGeom prst="rect">
            <a:avLst/>
          </a:prstGeom>
        </p:spPr>
      </p:pic>
      <p:pic>
        <p:nvPicPr>
          <p:cNvPr id="11" name="图片 10">
            <a:extLst>
              <a:ext uri="{FF2B5EF4-FFF2-40B4-BE49-F238E27FC236}">
                <a16:creationId xmlns:a16="http://schemas.microsoft.com/office/drawing/2014/main" id="{2FE7EDDA-DD5F-406E-9F13-89A57F59570E}"/>
              </a:ext>
            </a:extLst>
          </p:cNvPr>
          <p:cNvPicPr>
            <a:picLocks noChangeAspect="1"/>
          </p:cNvPicPr>
          <p:nvPr/>
        </p:nvPicPr>
        <p:blipFill>
          <a:blip r:embed="rId3"/>
          <a:stretch>
            <a:fillRect/>
          </a:stretch>
        </p:blipFill>
        <p:spPr>
          <a:xfrm>
            <a:off x="6336611" y="2714625"/>
            <a:ext cx="3600450" cy="3362325"/>
          </a:xfrm>
          <a:prstGeom prst="rect">
            <a:avLst/>
          </a:prstGeom>
        </p:spPr>
      </p:pic>
      <p:sp>
        <p:nvSpPr>
          <p:cNvPr id="12" name="文本框 11">
            <a:extLst>
              <a:ext uri="{FF2B5EF4-FFF2-40B4-BE49-F238E27FC236}">
                <a16:creationId xmlns:a16="http://schemas.microsoft.com/office/drawing/2014/main" id="{9ED781C3-D3EB-4492-A14B-8456D179949F}"/>
              </a:ext>
            </a:extLst>
          </p:cNvPr>
          <p:cNvSpPr txBox="1"/>
          <p:nvPr/>
        </p:nvSpPr>
        <p:spPr>
          <a:xfrm>
            <a:off x="1069077" y="6106244"/>
            <a:ext cx="3328475" cy="369332"/>
          </a:xfrm>
          <a:prstGeom prst="rect">
            <a:avLst/>
          </a:prstGeom>
          <a:noFill/>
        </p:spPr>
        <p:txBody>
          <a:bodyPr wrap="none" rtlCol="0">
            <a:spAutoFit/>
          </a:bodyPr>
          <a:lstStyle/>
          <a:p>
            <a:r>
              <a:rPr lang="en-US" altLang="zh-CN" b="1" dirty="0"/>
              <a:t>0</a:t>
            </a:r>
            <a:r>
              <a:rPr lang="zh-CN" altLang="en-US" b="1" dirty="0"/>
              <a:t>类：异指对位图，做为</a:t>
            </a:r>
            <a:r>
              <a:rPr lang="en-US" altLang="zh-CN" b="1" dirty="0"/>
              <a:t>far</a:t>
            </a:r>
            <a:r>
              <a:rPr lang="zh-CN" altLang="en-US" b="1" dirty="0"/>
              <a:t>数据</a:t>
            </a:r>
          </a:p>
        </p:txBody>
      </p:sp>
      <p:sp>
        <p:nvSpPr>
          <p:cNvPr id="13" name="文本框 12">
            <a:extLst>
              <a:ext uri="{FF2B5EF4-FFF2-40B4-BE49-F238E27FC236}">
                <a16:creationId xmlns:a16="http://schemas.microsoft.com/office/drawing/2014/main" id="{F317C6FF-C03D-41F7-95CB-FB4B2B5E5A92}"/>
              </a:ext>
            </a:extLst>
          </p:cNvPr>
          <p:cNvSpPr txBox="1"/>
          <p:nvPr/>
        </p:nvSpPr>
        <p:spPr>
          <a:xfrm>
            <a:off x="6467881" y="6090970"/>
            <a:ext cx="3302507" cy="369332"/>
          </a:xfrm>
          <a:prstGeom prst="rect">
            <a:avLst/>
          </a:prstGeom>
          <a:noFill/>
        </p:spPr>
        <p:txBody>
          <a:bodyPr wrap="none" rtlCol="0">
            <a:spAutoFit/>
          </a:bodyPr>
          <a:lstStyle/>
          <a:p>
            <a:r>
              <a:rPr lang="en-US" altLang="zh-CN" b="1" dirty="0"/>
              <a:t>1</a:t>
            </a:r>
            <a:r>
              <a:rPr lang="zh-CN" altLang="en-US" b="1" dirty="0"/>
              <a:t>类：同指对位图，做为</a:t>
            </a:r>
            <a:r>
              <a:rPr lang="en-US" altLang="zh-CN" b="1" dirty="0" err="1"/>
              <a:t>frr</a:t>
            </a:r>
            <a:r>
              <a:rPr lang="zh-CN" altLang="en-US" b="1" dirty="0"/>
              <a:t>数据</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p>
        </p:txBody>
      </p:sp>
      <p:sp>
        <p:nvSpPr>
          <p:cNvPr id="3" name="灯片编号占位符 2"/>
          <p:cNvSpPr>
            <a:spLocks noGrp="1"/>
          </p:cNvSpPr>
          <p:nvPr>
            <p:ph type="sldNum" sz="quarter" idx="12"/>
          </p:nvPr>
        </p:nvSpPr>
        <p:spPr/>
        <p:txBody>
          <a:bodyPr/>
          <a:lstStyle/>
          <a:p>
            <a:fld id="{2CBB0DE5-A99F-4A55-B6E5-A9A16A796740}" type="slidenum">
              <a:rPr lang="zh-CN" altLang="en-US" smtClean="0"/>
              <a:t>8</a:t>
            </a:fld>
            <a:endParaRPr lang="zh-CN" altLang="en-US" dirty="0"/>
          </a:p>
        </p:txBody>
      </p:sp>
    </p:spTree>
    <p:extLst>
      <p:ext uri="{BB962C8B-B14F-4D97-AF65-F5344CB8AC3E}">
        <p14:creationId xmlns:p14="http://schemas.microsoft.com/office/powerpoint/2010/main" val="3390692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优化</a:t>
            </a:r>
            <a:r>
              <a:rPr lang="en-US" altLang="zh-CN" dirty="0"/>
              <a:t>1</a:t>
            </a:r>
            <a:endParaRPr lang="zh-CN" altLang="en-US" dirty="0"/>
          </a:p>
        </p:txBody>
      </p:sp>
      <p:sp>
        <p:nvSpPr>
          <p:cNvPr id="4" name="灯片编号占位符 3"/>
          <p:cNvSpPr>
            <a:spLocks noGrp="1"/>
          </p:cNvSpPr>
          <p:nvPr>
            <p:ph type="sldNum" sz="quarter" idx="12"/>
          </p:nvPr>
        </p:nvSpPr>
        <p:spPr/>
        <p:txBody>
          <a:bodyPr/>
          <a:lstStyle/>
          <a:p>
            <a:fld id="{3397879A-D5A6-4AEB-BAB6-D6846F6FBF2F}" type="slidenum">
              <a:rPr lang="zh-CN" altLang="en-US" smtClean="0"/>
              <a:t>9</a:t>
            </a:fld>
            <a:endParaRPr lang="zh-CN" altLang="en-US" dirty="0"/>
          </a:p>
        </p:txBody>
      </p:sp>
      <p:sp>
        <p:nvSpPr>
          <p:cNvPr id="11" name="文本框 10">
            <a:extLst>
              <a:ext uri="{FF2B5EF4-FFF2-40B4-BE49-F238E27FC236}">
                <a16:creationId xmlns:a16="http://schemas.microsoft.com/office/drawing/2014/main" id="{DA4E174D-0419-42F4-9800-D3CD7F6D8539}"/>
              </a:ext>
            </a:extLst>
          </p:cNvPr>
          <p:cNvSpPr txBox="1"/>
          <p:nvPr/>
        </p:nvSpPr>
        <p:spPr>
          <a:xfrm>
            <a:off x="530087" y="1303813"/>
            <a:ext cx="6096000" cy="480131"/>
          </a:xfrm>
          <a:prstGeom prst="rect">
            <a:avLst/>
          </a:prstGeom>
          <a:noFill/>
        </p:spPr>
        <p:txBody>
          <a:bodyPr wrap="square">
            <a:sp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altLang="zh-CN" sz="2800" b="0"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4bit or 8bit</a:t>
            </a:r>
          </a:p>
        </p:txBody>
      </p:sp>
      <p:sp>
        <p:nvSpPr>
          <p:cNvPr id="8" name="文本框 7">
            <a:extLst>
              <a:ext uri="{FF2B5EF4-FFF2-40B4-BE49-F238E27FC236}">
                <a16:creationId xmlns:a16="http://schemas.microsoft.com/office/drawing/2014/main" id="{AB85670F-F700-4A9C-BC31-D91BA75DB59B}"/>
              </a:ext>
            </a:extLst>
          </p:cNvPr>
          <p:cNvSpPr txBox="1"/>
          <p:nvPr/>
        </p:nvSpPr>
        <p:spPr>
          <a:xfrm>
            <a:off x="887895" y="2186609"/>
            <a:ext cx="6231193" cy="369332"/>
          </a:xfrm>
          <a:prstGeom prst="rect">
            <a:avLst/>
          </a:prstGeom>
          <a:noFill/>
        </p:spPr>
        <p:txBody>
          <a:bodyPr wrap="none" rtlCol="0">
            <a:spAutoFit/>
          </a:bodyPr>
          <a:lstStyle/>
          <a:p>
            <a:r>
              <a:rPr lang="zh-CN" altLang="en-US" dirty="0"/>
              <a:t>初版使用</a:t>
            </a:r>
            <a:r>
              <a:rPr lang="en-US" altLang="zh-CN" dirty="0"/>
              <a:t>4bit</a:t>
            </a:r>
            <a:r>
              <a:rPr lang="zh-CN" altLang="en-US" dirty="0"/>
              <a:t>图，细节信息会有丢失，使用原</a:t>
            </a:r>
            <a:r>
              <a:rPr lang="en-US" altLang="zh-CN" dirty="0"/>
              <a:t>8bit</a:t>
            </a:r>
            <a:r>
              <a:rPr lang="zh-CN" altLang="en-US" dirty="0"/>
              <a:t>数据应更优</a:t>
            </a:r>
          </a:p>
        </p:txBody>
      </p:sp>
      <p:pic>
        <p:nvPicPr>
          <p:cNvPr id="17" name="图片 16">
            <a:extLst>
              <a:ext uri="{FF2B5EF4-FFF2-40B4-BE49-F238E27FC236}">
                <a16:creationId xmlns:a16="http://schemas.microsoft.com/office/drawing/2014/main" id="{30619860-1856-4332-A932-2DF3B305D3FD}"/>
              </a:ext>
            </a:extLst>
          </p:cNvPr>
          <p:cNvPicPr>
            <a:picLocks noChangeAspect="1"/>
          </p:cNvPicPr>
          <p:nvPr/>
        </p:nvPicPr>
        <p:blipFill>
          <a:blip r:embed="rId2"/>
          <a:stretch>
            <a:fillRect/>
          </a:stretch>
        </p:blipFill>
        <p:spPr>
          <a:xfrm>
            <a:off x="530087" y="3037578"/>
            <a:ext cx="4038600" cy="2924175"/>
          </a:xfrm>
          <a:prstGeom prst="rect">
            <a:avLst/>
          </a:prstGeom>
        </p:spPr>
      </p:pic>
      <p:pic>
        <p:nvPicPr>
          <p:cNvPr id="19" name="图片 18">
            <a:extLst>
              <a:ext uri="{FF2B5EF4-FFF2-40B4-BE49-F238E27FC236}">
                <a16:creationId xmlns:a16="http://schemas.microsoft.com/office/drawing/2014/main" id="{D9503097-7591-4E8E-B6C5-A4D62C129F81}"/>
              </a:ext>
            </a:extLst>
          </p:cNvPr>
          <p:cNvPicPr>
            <a:picLocks noChangeAspect="1"/>
          </p:cNvPicPr>
          <p:nvPr/>
        </p:nvPicPr>
        <p:blipFill>
          <a:blip r:embed="rId3"/>
          <a:stretch>
            <a:fillRect/>
          </a:stretch>
        </p:blipFill>
        <p:spPr>
          <a:xfrm>
            <a:off x="5143088" y="4079393"/>
            <a:ext cx="6099980" cy="1007706"/>
          </a:xfrm>
          <a:prstGeom prst="rect">
            <a:avLst/>
          </a:prstGeom>
        </p:spPr>
      </p:pic>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OTQyYWM2NjYwM2UwNWZiMWQzNWFhODM4YzM0YzNlMG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852</Words>
  <Application>Microsoft Office PowerPoint</Application>
  <PresentationFormat>宽屏</PresentationFormat>
  <Paragraphs>73</Paragraphs>
  <Slides>19</Slides>
  <Notes>0</Notes>
  <HiddenSlides>0</HiddenSlides>
  <MMClips>0</MMClips>
  <ScaleCrop>false</ScaleCrop>
  <HeadingPairs>
    <vt:vector size="6" baseType="variant">
      <vt:variant>
        <vt:lpstr>已用的字体</vt:lpstr>
      </vt:variant>
      <vt:variant>
        <vt:i4>4</vt:i4>
      </vt:variant>
      <vt:variant>
        <vt:lpstr>主题</vt:lpstr>
      </vt:variant>
      <vt:variant>
        <vt:i4>4</vt:i4>
      </vt:variant>
      <vt:variant>
        <vt:lpstr>幻灯片标题</vt:lpstr>
      </vt:variant>
      <vt:variant>
        <vt:i4>19</vt:i4>
      </vt:variant>
    </vt:vector>
  </HeadingPairs>
  <TitlesOfParts>
    <vt:vector size="27" baseType="lpstr">
      <vt:lpstr>DengXian</vt:lpstr>
      <vt:lpstr>Arial</vt:lpstr>
      <vt:lpstr>Calibri</vt:lpstr>
      <vt:lpstr>Calibri Light</vt:lpstr>
      <vt:lpstr>Office 主题</vt:lpstr>
      <vt:lpstr>自定义设计方案</vt:lpstr>
      <vt:lpstr>1_自定义设计方案</vt:lpstr>
      <vt:lpstr>2_自定义设计方案</vt:lpstr>
      <vt:lpstr>网络分类器技术分享</vt:lpstr>
      <vt:lpstr>1.模型 2.数据 3.优化 4.性能 5.总结</vt:lpstr>
      <vt:lpstr>模型</vt:lpstr>
      <vt:lpstr>模型</vt:lpstr>
      <vt:lpstr>模型</vt:lpstr>
      <vt:lpstr>数据</vt:lpstr>
      <vt:lpstr>数据</vt:lpstr>
      <vt:lpstr>优化</vt:lpstr>
      <vt:lpstr>优化1</vt:lpstr>
      <vt:lpstr>优化2</vt:lpstr>
      <vt:lpstr>优化3</vt:lpstr>
      <vt:lpstr>性能</vt:lpstr>
      <vt:lpstr>性能</vt:lpstr>
      <vt:lpstr>性能</vt:lpstr>
      <vt:lpstr>性能</vt:lpstr>
      <vt:lpstr>总结</vt:lpstr>
      <vt:lpstr>总结</vt:lpstr>
      <vt:lpstr>DECLARATION 声明</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谢莉</dc:creator>
  <cp:lastModifiedBy>Ben Wang(王奔)</cp:lastModifiedBy>
  <cp:revision>94</cp:revision>
  <dcterms:created xsi:type="dcterms:W3CDTF">2019-08-09T09:18:00Z</dcterms:created>
  <dcterms:modified xsi:type="dcterms:W3CDTF">2024-03-25T11:19:50Z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130AF465A1694DAFBEC01E28E4F8407E_12</vt:lpwstr>
  </property>
  <property fmtid="{D5CDD505-2E9C-101B-9397-08002B2CF9AE}" pid="3" name="KSOProductBuildVer">
    <vt:lpwstr>2052-12.1.0.16120</vt:lpwstr>
  </property>
</Properties>
</file>