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uXsNbmQ/Ln+Yf/ZVNc6+k3cUN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77f63957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77f6395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77f639573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77f6395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b73fe74f0c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b73fe74f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BE"/>
              <a:t>We will now go through how Generative Adversarial Networks work on a high-level. Like the name suggests, GANS implement two competing neural networks: a generator and a discriminator to generate synthetic data, in our case ECGs.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fr-BE"/>
              <a:t>As we can see on the model here, the initial </a:t>
            </a:r>
            <a:r>
              <a:rPr lang="fr-BE"/>
              <a:t>input</a:t>
            </a:r>
            <a:r>
              <a:rPr lang="fr-BE"/>
              <a:t> to the generator is some random noise. The generator will then generate some data from the random noise and feed it into the discriminator. The discriminator will also be fed real samples from the dataset and will then try to correctly classify real data from false/generated data.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fr-BE"/>
              <a:t>The generator will learn from the feedback of the discriminator and regenerate more synthetic data until the </a:t>
            </a:r>
            <a:r>
              <a:rPr lang="fr-BE"/>
              <a:t>discriminator can no longer tell the difference between real or generated data.</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fr-BE"/>
              <a:t>So, on a high-level, the discriminator wants to maximize the probability of correctly classifying real data and the probability of correctly classifying generated data as fake (1-D(G(z)). The generator however wants to minimize the probability of the discriminator to correctly classify the generated ECGs. </a:t>
            </a:r>
            <a:endParaRPr/>
          </a:p>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61"/>
          <p:cNvSpPr txBox="1"/>
          <p:nvPr>
            <p:ph type="ctrTitle"/>
          </p:nvPr>
        </p:nvSpPr>
        <p:spPr>
          <a:xfrm>
            <a:off x="645225" y="2762725"/>
            <a:ext cx="67365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p:txBody>
      </p:sp>
      <p:sp>
        <p:nvSpPr>
          <p:cNvPr id="11" name="Google Shape;11;p61"/>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1"/>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1"/>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61"/>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7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0"/>
          <p:cNvSpPr txBox="1"/>
          <p:nvPr>
            <p:ph idx="1" type="body"/>
          </p:nvPr>
        </p:nvSpPr>
        <p:spPr>
          <a:xfrm>
            <a:off x="893700" y="4649963"/>
            <a:ext cx="6462600" cy="3507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Clr>
                <a:schemeClr val="dk2"/>
              </a:buClr>
              <a:buSzPts val="1400"/>
              <a:buNone/>
              <a:defRPr sz="1400">
                <a:solidFill>
                  <a:schemeClr val="dk2"/>
                </a:solidFill>
              </a:defRPr>
            </a:lvl1pPr>
          </a:lstStyle>
          <a:p/>
        </p:txBody>
      </p:sp>
      <p:sp>
        <p:nvSpPr>
          <p:cNvPr id="83" name="Google Shape;83;p7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 name="Shape 15"/>
        <p:cNvGrpSpPr/>
        <p:nvPr/>
      </p:nvGrpSpPr>
      <p:grpSpPr>
        <a:xfrm>
          <a:off x="0" y="0"/>
          <a:ext cx="0" cy="0"/>
          <a:chOff x="0" y="0"/>
          <a:chExt cx="0" cy="0"/>
        </a:xfrm>
      </p:grpSpPr>
      <p:sp>
        <p:nvSpPr>
          <p:cNvPr id="16" name="Google Shape;16;p62"/>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7" name="Google Shape;17;p62"/>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chemeClr val="accent6"/>
              </a:buClr>
              <a:buSzPts val="1800"/>
              <a:buChar char="▷"/>
              <a:defRPr>
                <a:solidFill>
                  <a:schemeClr val="dk1"/>
                </a:solidFill>
              </a:defRPr>
            </a:lvl1pPr>
            <a:lvl2pPr indent="-381000" lvl="1" marL="914400" algn="l">
              <a:lnSpc>
                <a:spcPct val="100000"/>
              </a:lnSpc>
              <a:spcBef>
                <a:spcPts val="0"/>
              </a:spcBef>
              <a:spcAft>
                <a:spcPts val="0"/>
              </a:spcAft>
              <a:buClr>
                <a:schemeClr val="dk1"/>
              </a:buClr>
              <a:buSzPts val="2400"/>
              <a:buChar char="○"/>
              <a:defRPr>
                <a:solidFill>
                  <a:schemeClr val="dk1"/>
                </a:solidFill>
              </a:defRPr>
            </a:lvl2pPr>
            <a:lvl3pPr indent="-381000" lvl="2" marL="1371600" algn="l">
              <a:lnSpc>
                <a:spcPct val="100000"/>
              </a:lnSpc>
              <a:spcBef>
                <a:spcPts val="0"/>
              </a:spcBef>
              <a:spcAft>
                <a:spcPts val="0"/>
              </a:spcAft>
              <a:buClr>
                <a:schemeClr val="dk1"/>
              </a:buClr>
              <a:buSzPts val="2400"/>
              <a:buChar char="■"/>
              <a:defRPr>
                <a:solidFill>
                  <a:schemeClr val="dk1"/>
                </a:solidFill>
              </a:defRPr>
            </a:lvl3pPr>
            <a:lvl4pPr indent="-381000" lvl="3" marL="1828800" algn="l">
              <a:lnSpc>
                <a:spcPct val="100000"/>
              </a:lnSpc>
              <a:spcBef>
                <a:spcPts val="0"/>
              </a:spcBef>
              <a:spcAft>
                <a:spcPts val="0"/>
              </a:spcAft>
              <a:buClr>
                <a:schemeClr val="dk1"/>
              </a:buClr>
              <a:buSzPts val="2400"/>
              <a:buChar char="●"/>
              <a:defRPr>
                <a:solidFill>
                  <a:schemeClr val="dk1"/>
                </a:solidFill>
              </a:defRPr>
            </a:lvl4pPr>
            <a:lvl5pPr indent="-381000" lvl="4" marL="2286000" algn="l">
              <a:lnSpc>
                <a:spcPct val="100000"/>
              </a:lnSpc>
              <a:spcBef>
                <a:spcPts val="0"/>
              </a:spcBef>
              <a:spcAft>
                <a:spcPts val="0"/>
              </a:spcAft>
              <a:buClr>
                <a:schemeClr val="dk1"/>
              </a:buClr>
              <a:buSzPts val="2400"/>
              <a:buChar char="○"/>
              <a:defRPr>
                <a:solidFill>
                  <a:schemeClr val="dk1"/>
                </a:solidFill>
              </a:defRPr>
            </a:lvl5pPr>
            <a:lvl6pPr indent="-381000" lvl="5" marL="2743200" algn="l">
              <a:lnSpc>
                <a:spcPct val="100000"/>
              </a:lnSpc>
              <a:spcBef>
                <a:spcPts val="0"/>
              </a:spcBef>
              <a:spcAft>
                <a:spcPts val="0"/>
              </a:spcAft>
              <a:buClr>
                <a:schemeClr val="dk1"/>
              </a:buClr>
              <a:buSzPts val="2400"/>
              <a:buChar char="■"/>
              <a:defRPr>
                <a:solidFill>
                  <a:schemeClr val="dk1"/>
                </a:solidFill>
              </a:defRPr>
            </a:lvl6pPr>
            <a:lvl7pPr indent="-381000" lvl="6" marL="3200400" algn="l">
              <a:lnSpc>
                <a:spcPct val="100000"/>
              </a:lnSpc>
              <a:spcBef>
                <a:spcPts val="0"/>
              </a:spcBef>
              <a:spcAft>
                <a:spcPts val="0"/>
              </a:spcAft>
              <a:buClr>
                <a:schemeClr val="dk1"/>
              </a:buClr>
              <a:buSzPts val="2400"/>
              <a:buChar char="●"/>
              <a:defRPr>
                <a:solidFill>
                  <a:schemeClr val="dk1"/>
                </a:solidFill>
              </a:defRPr>
            </a:lvl7pPr>
            <a:lvl8pPr indent="-381000" lvl="7" marL="3657600" algn="l">
              <a:lnSpc>
                <a:spcPct val="100000"/>
              </a:lnSpc>
              <a:spcBef>
                <a:spcPts val="0"/>
              </a:spcBef>
              <a:spcAft>
                <a:spcPts val="0"/>
              </a:spcAft>
              <a:buClr>
                <a:schemeClr val="dk1"/>
              </a:buClr>
              <a:buSzPts val="2400"/>
              <a:buChar char="○"/>
              <a:defRPr>
                <a:solidFill>
                  <a:schemeClr val="dk1"/>
                </a:solidFill>
              </a:defRPr>
            </a:lvl8pPr>
            <a:lvl9pPr indent="-381000" lvl="8" marL="4114800" algn="l">
              <a:lnSpc>
                <a:spcPct val="100000"/>
              </a:lnSpc>
              <a:spcBef>
                <a:spcPts val="0"/>
              </a:spcBef>
              <a:spcAft>
                <a:spcPts val="0"/>
              </a:spcAft>
              <a:buClr>
                <a:schemeClr val="dk1"/>
              </a:buClr>
              <a:buSzPts val="2400"/>
              <a:buChar char="■"/>
              <a:defRPr>
                <a:solidFill>
                  <a:schemeClr val="dk1"/>
                </a:solidFill>
              </a:defRPr>
            </a:lvl9pPr>
          </a:lstStyle>
          <a:p/>
        </p:txBody>
      </p:sp>
      <p:sp>
        <p:nvSpPr>
          <p:cNvPr id="18" name="Google Shape;18;p62"/>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62"/>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62"/>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62"/>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23" name="Shape 23"/>
        <p:cNvGrpSpPr/>
        <p:nvPr/>
      </p:nvGrpSpPr>
      <p:grpSpPr>
        <a:xfrm>
          <a:off x="0" y="0"/>
          <a:ext cx="0" cy="0"/>
          <a:chOff x="0" y="0"/>
          <a:chExt cx="0" cy="0"/>
        </a:xfrm>
      </p:grpSpPr>
      <p:sp>
        <p:nvSpPr>
          <p:cNvPr id="24" name="Google Shape;24;p63"/>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3"/>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3"/>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3"/>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9" name="Shape 29"/>
        <p:cNvGrpSpPr/>
        <p:nvPr/>
      </p:nvGrpSpPr>
      <p:grpSpPr>
        <a:xfrm>
          <a:off x="0" y="0"/>
          <a:ext cx="0" cy="0"/>
          <a:chOff x="0" y="0"/>
          <a:chExt cx="0" cy="0"/>
        </a:xfrm>
      </p:grpSpPr>
      <p:sp>
        <p:nvSpPr>
          <p:cNvPr id="30" name="Google Shape;30;p64"/>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4"/>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4"/>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4"/>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4"/>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5" name="Google Shape;35;p64"/>
          <p:cNvSpPr txBox="1"/>
          <p:nvPr>
            <p:ph idx="1" type="body"/>
          </p:nvPr>
        </p:nvSpPr>
        <p:spPr>
          <a:xfrm>
            <a:off x="893625" y="1200150"/>
            <a:ext cx="31368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6" name="Google Shape;36;p64"/>
          <p:cNvSpPr txBox="1"/>
          <p:nvPr>
            <p:ph idx="2" type="body"/>
          </p:nvPr>
        </p:nvSpPr>
        <p:spPr>
          <a:xfrm>
            <a:off x="4219456" y="1200150"/>
            <a:ext cx="31368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7" name="Google Shape;37;p6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4" name="Shape 44"/>
        <p:cNvGrpSpPr/>
        <p:nvPr/>
      </p:nvGrpSpPr>
      <p:grpSpPr>
        <a:xfrm>
          <a:off x="0" y="0"/>
          <a:ext cx="0" cy="0"/>
          <a:chOff x="0" y="0"/>
          <a:chExt cx="0" cy="0"/>
        </a:xfrm>
      </p:grpSpPr>
      <p:sp>
        <p:nvSpPr>
          <p:cNvPr id="45" name="Google Shape;45;p66"/>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6"/>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47" name="Google Shape;47;p66"/>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400"/>
              <a:buNone/>
              <a:defRPr b="1" sz="2400">
                <a:solidFill>
                  <a:schemeClr val="lt1"/>
                </a:solidFill>
              </a:defRPr>
            </a:lvl1pPr>
            <a:lvl2pPr lvl="1" algn="ctr">
              <a:lnSpc>
                <a:spcPct val="100000"/>
              </a:lnSpc>
              <a:spcBef>
                <a:spcPts val="0"/>
              </a:spcBef>
              <a:spcAft>
                <a:spcPts val="0"/>
              </a:spcAft>
              <a:buClr>
                <a:schemeClr val="lt1"/>
              </a:buClr>
              <a:buSzPts val="2400"/>
              <a:buNone/>
              <a:defRPr b="1">
                <a:solidFill>
                  <a:schemeClr val="lt1"/>
                </a:solidFill>
              </a:defRPr>
            </a:lvl2pPr>
            <a:lvl3pPr lvl="2" algn="ctr">
              <a:lnSpc>
                <a:spcPct val="100000"/>
              </a:lnSpc>
              <a:spcBef>
                <a:spcPts val="0"/>
              </a:spcBef>
              <a:spcAft>
                <a:spcPts val="0"/>
              </a:spcAft>
              <a:buClr>
                <a:schemeClr val="lt1"/>
              </a:buClr>
              <a:buSzPts val="2400"/>
              <a:buNone/>
              <a:defRPr b="1">
                <a:solidFill>
                  <a:schemeClr val="lt1"/>
                </a:solidFill>
              </a:defRPr>
            </a:lvl3pPr>
            <a:lvl4pPr lvl="3" algn="ctr">
              <a:lnSpc>
                <a:spcPct val="100000"/>
              </a:lnSpc>
              <a:spcBef>
                <a:spcPts val="0"/>
              </a:spcBef>
              <a:spcAft>
                <a:spcPts val="0"/>
              </a:spcAft>
              <a:buClr>
                <a:schemeClr val="lt1"/>
              </a:buClr>
              <a:buSzPts val="2400"/>
              <a:buNone/>
              <a:defRPr b="1" sz="2400">
                <a:solidFill>
                  <a:schemeClr val="lt1"/>
                </a:solidFill>
              </a:defRPr>
            </a:lvl4pPr>
            <a:lvl5pPr lvl="4" algn="ctr">
              <a:lnSpc>
                <a:spcPct val="100000"/>
              </a:lnSpc>
              <a:spcBef>
                <a:spcPts val="0"/>
              </a:spcBef>
              <a:spcAft>
                <a:spcPts val="0"/>
              </a:spcAft>
              <a:buClr>
                <a:schemeClr val="lt1"/>
              </a:buClr>
              <a:buSzPts val="2400"/>
              <a:buNone/>
              <a:defRPr b="1" sz="2400">
                <a:solidFill>
                  <a:schemeClr val="lt1"/>
                </a:solidFill>
              </a:defRPr>
            </a:lvl5pPr>
            <a:lvl6pPr lvl="5" algn="ctr">
              <a:lnSpc>
                <a:spcPct val="100000"/>
              </a:lnSpc>
              <a:spcBef>
                <a:spcPts val="0"/>
              </a:spcBef>
              <a:spcAft>
                <a:spcPts val="0"/>
              </a:spcAft>
              <a:buClr>
                <a:schemeClr val="lt1"/>
              </a:buClr>
              <a:buSzPts val="2400"/>
              <a:buNone/>
              <a:defRPr b="1" sz="2400">
                <a:solidFill>
                  <a:schemeClr val="lt1"/>
                </a:solidFill>
              </a:defRPr>
            </a:lvl6pPr>
            <a:lvl7pPr lvl="6" algn="ctr">
              <a:lnSpc>
                <a:spcPct val="100000"/>
              </a:lnSpc>
              <a:spcBef>
                <a:spcPts val="0"/>
              </a:spcBef>
              <a:spcAft>
                <a:spcPts val="0"/>
              </a:spcAft>
              <a:buClr>
                <a:schemeClr val="lt1"/>
              </a:buClr>
              <a:buSzPts val="2400"/>
              <a:buNone/>
              <a:defRPr b="1" sz="2400">
                <a:solidFill>
                  <a:schemeClr val="lt1"/>
                </a:solidFill>
              </a:defRPr>
            </a:lvl7pPr>
            <a:lvl8pPr lvl="7" algn="ctr">
              <a:lnSpc>
                <a:spcPct val="100000"/>
              </a:lnSpc>
              <a:spcBef>
                <a:spcPts val="0"/>
              </a:spcBef>
              <a:spcAft>
                <a:spcPts val="0"/>
              </a:spcAft>
              <a:buClr>
                <a:schemeClr val="lt1"/>
              </a:buClr>
              <a:buSzPts val="2400"/>
              <a:buNone/>
              <a:defRPr b="1" sz="2400">
                <a:solidFill>
                  <a:schemeClr val="lt1"/>
                </a:solidFill>
              </a:defRPr>
            </a:lvl8pPr>
            <a:lvl9pPr lvl="8" algn="ctr">
              <a:lnSpc>
                <a:spcPct val="100000"/>
              </a:lnSpc>
              <a:spcBef>
                <a:spcPts val="0"/>
              </a:spcBef>
              <a:spcAft>
                <a:spcPts val="0"/>
              </a:spcAft>
              <a:buClr>
                <a:schemeClr val="lt1"/>
              </a:buClr>
              <a:buSzPts val="2400"/>
              <a:buNone/>
              <a:defRPr b="1" sz="2400">
                <a:solidFill>
                  <a:schemeClr val="lt1"/>
                </a:solidFill>
              </a:defRPr>
            </a:lvl9pPr>
          </a:lstStyle>
          <a:p/>
        </p:txBody>
      </p:sp>
      <p:sp>
        <p:nvSpPr>
          <p:cNvPr id="48" name="Google Shape;48;p66"/>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6"/>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6"/>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6"/>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2" name="Shape 52"/>
        <p:cNvGrpSpPr/>
        <p:nvPr/>
      </p:nvGrpSpPr>
      <p:grpSpPr>
        <a:xfrm>
          <a:off x="0" y="0"/>
          <a:ext cx="0" cy="0"/>
          <a:chOff x="0" y="0"/>
          <a:chExt cx="0" cy="0"/>
        </a:xfrm>
      </p:grpSpPr>
      <p:sp>
        <p:nvSpPr>
          <p:cNvPr id="53" name="Google Shape;53;p67"/>
          <p:cNvSpPr txBox="1"/>
          <p:nvPr>
            <p:ph idx="1" type="body"/>
          </p:nvPr>
        </p:nvSpPr>
        <p:spPr>
          <a:xfrm>
            <a:off x="1710425" y="2161800"/>
            <a:ext cx="5723700" cy="819900"/>
          </a:xfrm>
          <a:prstGeom prst="rect">
            <a:avLst/>
          </a:prstGeom>
          <a:noFill/>
          <a:ln>
            <a:noFill/>
          </a:ln>
        </p:spPr>
        <p:txBody>
          <a:bodyPr anchorCtr="0" anchor="t" bIns="91425" lIns="91425" spcFirstLastPara="1" rIns="91425" wrap="square" tIns="91425">
            <a:noAutofit/>
          </a:bodyPr>
          <a:lstStyle>
            <a:lvl1pPr indent="-381000" lvl="0" marL="457200" algn="ctr">
              <a:lnSpc>
                <a:spcPct val="100000"/>
              </a:lnSpc>
              <a:spcBef>
                <a:spcPts val="600"/>
              </a:spcBef>
              <a:spcAft>
                <a:spcPts val="0"/>
              </a:spcAft>
              <a:buSzPts val="2400"/>
              <a:buChar char="▷"/>
              <a:defRPr i="1"/>
            </a:lvl1pPr>
            <a:lvl2pPr indent="-381000" lvl="1" marL="914400" algn="ctr">
              <a:lnSpc>
                <a:spcPct val="100000"/>
              </a:lnSpc>
              <a:spcBef>
                <a:spcPts val="0"/>
              </a:spcBef>
              <a:spcAft>
                <a:spcPts val="0"/>
              </a:spcAft>
              <a:buSzPts val="2400"/>
              <a:buChar char="○"/>
              <a:defRPr i="1"/>
            </a:lvl2pPr>
            <a:lvl3pPr indent="-381000" lvl="2" marL="1371600" algn="ctr">
              <a:lnSpc>
                <a:spcPct val="100000"/>
              </a:lnSpc>
              <a:spcBef>
                <a:spcPts val="0"/>
              </a:spcBef>
              <a:spcAft>
                <a:spcPts val="0"/>
              </a:spcAft>
              <a:buSzPts val="2400"/>
              <a:buChar char="■"/>
              <a:defRPr i="1"/>
            </a:lvl3pPr>
            <a:lvl4pPr indent="-381000" lvl="3" marL="1828800" algn="ctr">
              <a:lnSpc>
                <a:spcPct val="100000"/>
              </a:lnSpc>
              <a:spcBef>
                <a:spcPts val="0"/>
              </a:spcBef>
              <a:spcAft>
                <a:spcPts val="0"/>
              </a:spcAft>
              <a:buSzPts val="2400"/>
              <a:buChar char="●"/>
              <a:defRPr i="1"/>
            </a:lvl4pPr>
            <a:lvl5pPr indent="-381000" lvl="4" marL="2286000" algn="ctr">
              <a:lnSpc>
                <a:spcPct val="100000"/>
              </a:lnSpc>
              <a:spcBef>
                <a:spcPts val="0"/>
              </a:spcBef>
              <a:spcAft>
                <a:spcPts val="0"/>
              </a:spcAft>
              <a:buSzPts val="2400"/>
              <a:buChar char="○"/>
              <a:defRPr i="1"/>
            </a:lvl5pPr>
            <a:lvl6pPr indent="-381000" lvl="5" marL="2743200" algn="ctr">
              <a:lnSpc>
                <a:spcPct val="100000"/>
              </a:lnSpc>
              <a:spcBef>
                <a:spcPts val="0"/>
              </a:spcBef>
              <a:spcAft>
                <a:spcPts val="0"/>
              </a:spcAft>
              <a:buSzPts val="2400"/>
              <a:buChar char="■"/>
              <a:defRPr i="1"/>
            </a:lvl6pPr>
            <a:lvl7pPr indent="-381000" lvl="6" marL="3200400" algn="ctr">
              <a:lnSpc>
                <a:spcPct val="100000"/>
              </a:lnSpc>
              <a:spcBef>
                <a:spcPts val="0"/>
              </a:spcBef>
              <a:spcAft>
                <a:spcPts val="0"/>
              </a:spcAft>
              <a:buSzPts val="2400"/>
              <a:buChar char="●"/>
              <a:defRPr i="1"/>
            </a:lvl7pPr>
            <a:lvl8pPr indent="-381000" lvl="7" marL="3657600" algn="ctr">
              <a:lnSpc>
                <a:spcPct val="100000"/>
              </a:lnSpc>
              <a:spcBef>
                <a:spcPts val="0"/>
              </a:spcBef>
              <a:spcAft>
                <a:spcPts val="0"/>
              </a:spcAft>
              <a:buSzPts val="2400"/>
              <a:buChar char="○"/>
              <a:defRPr i="1"/>
            </a:lvl8pPr>
            <a:lvl9pPr indent="-381000" lvl="8" marL="4114800" algn="ctr">
              <a:lnSpc>
                <a:spcPct val="100000"/>
              </a:lnSpc>
              <a:spcBef>
                <a:spcPts val="0"/>
              </a:spcBef>
              <a:spcAft>
                <a:spcPts val="0"/>
              </a:spcAft>
              <a:buSzPts val="2400"/>
              <a:buChar char="■"/>
              <a:defRPr i="1"/>
            </a:lvl9pPr>
          </a:lstStyle>
          <a:p/>
        </p:txBody>
      </p:sp>
      <p:sp>
        <p:nvSpPr>
          <p:cNvPr id="54" name="Google Shape;54;p67"/>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fr-BE" sz="9600" u="none" cap="none" strike="noStrike">
                <a:solidFill>
                  <a:schemeClr val="accent6"/>
                </a:solidFill>
                <a:latin typeface="Arial"/>
                <a:ea typeface="Arial"/>
                <a:cs typeface="Arial"/>
                <a:sym typeface="Arial"/>
              </a:rPr>
              <a:t>“</a:t>
            </a:r>
            <a:endParaRPr b="1" i="0" sz="9600" u="none" cap="none" strike="noStrike">
              <a:solidFill>
                <a:schemeClr val="accent6"/>
              </a:solidFill>
              <a:latin typeface="Arial"/>
              <a:ea typeface="Arial"/>
              <a:cs typeface="Arial"/>
              <a:sym typeface="Arial"/>
            </a:endParaRPr>
          </a:p>
        </p:txBody>
      </p:sp>
      <p:sp>
        <p:nvSpPr>
          <p:cNvPr id="55" name="Google Shape;55;p67"/>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7"/>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7"/>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7"/>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7"/>
          <p:cNvSpPr txBox="1"/>
          <p:nvPr>
            <p:ph idx="12" type="sldNum"/>
          </p:nvPr>
        </p:nvSpPr>
        <p:spPr>
          <a:xfrm>
            <a:off x="-125" y="4830281"/>
            <a:ext cx="9144000" cy="313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ct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0" name="Shape 60"/>
        <p:cNvGrpSpPr/>
        <p:nvPr/>
      </p:nvGrpSpPr>
      <p:grpSpPr>
        <a:xfrm>
          <a:off x="0" y="0"/>
          <a:ext cx="0" cy="0"/>
          <a:chOff x="0" y="0"/>
          <a:chExt cx="0" cy="0"/>
        </a:xfrm>
      </p:grpSpPr>
      <p:sp>
        <p:nvSpPr>
          <p:cNvPr id="61" name="Google Shape;61;p6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8"/>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6" name="Google Shape;66;p68"/>
          <p:cNvSpPr txBox="1"/>
          <p:nvPr>
            <p:ph idx="1" type="body"/>
          </p:nvPr>
        </p:nvSpPr>
        <p:spPr>
          <a:xfrm>
            <a:off x="893700"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7" name="Google Shape;67;p68"/>
          <p:cNvSpPr txBox="1"/>
          <p:nvPr>
            <p:ph idx="2" type="body"/>
          </p:nvPr>
        </p:nvSpPr>
        <p:spPr>
          <a:xfrm>
            <a:off x="3386404"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8" name="Google Shape;68;p68"/>
          <p:cNvSpPr txBox="1"/>
          <p:nvPr>
            <p:ph idx="3" type="body"/>
          </p:nvPr>
        </p:nvSpPr>
        <p:spPr>
          <a:xfrm>
            <a:off x="5879107" y="1200150"/>
            <a:ext cx="2371200" cy="3725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69" name="Google Shape;69;p6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9"/>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6" name="Google Shape;76;p6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B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1pPr>
            <a:lvl2pPr lvl="1"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2pPr>
            <a:lvl3pPr lvl="2"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3pPr>
            <a:lvl4pPr lvl="3"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4pPr>
            <a:lvl5pPr lvl="4"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5pPr>
            <a:lvl6pPr lvl="5"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6pPr>
            <a:lvl7pPr lvl="6"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7pPr>
            <a:lvl8pPr lvl="7"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8pPr>
            <a:lvl9pPr lvl="8"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9pPr>
          </a:lstStyle>
          <a:p/>
        </p:txBody>
      </p:sp>
      <p:sp>
        <p:nvSpPr>
          <p:cNvPr id="7" name="Google Shape;7;p60"/>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6"/>
              </a:buClr>
              <a:buSzPts val="2400"/>
              <a:buFont typeface="Lato"/>
              <a:buChar char="▷"/>
              <a:defRPr b="0" i="0" sz="2400" u="none" cap="none" strike="noStrike">
                <a:solidFill>
                  <a:schemeClr val="dk1"/>
                </a:solidFill>
                <a:latin typeface="Lato"/>
                <a:ea typeface="Lato"/>
                <a:cs typeface="Lato"/>
                <a:sym typeface="Lato"/>
              </a:defRPr>
            </a:lvl1pPr>
            <a:lvl2pPr indent="-381000" lvl="1" marL="9144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2pPr>
            <a:lvl3pPr indent="-381000" lvl="2" marL="13716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3pPr>
            <a:lvl4pPr indent="-381000" lvl="3" marL="18288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4pPr>
            <a:lvl5pPr indent="-381000" lvl="4" marL="22860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5pPr>
            <a:lvl6pPr indent="-381000" lvl="5" marL="27432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6pPr>
            <a:lvl7pPr indent="-381000" lvl="6" marL="32004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7pPr>
            <a:lvl8pPr indent="-381000" lvl="7" marL="36576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8pPr>
            <a:lvl9pPr indent="-381000" lvl="8" marL="41148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9pPr>
          </a:lstStyle>
          <a:p/>
        </p:txBody>
      </p:sp>
      <p:sp>
        <p:nvSpPr>
          <p:cNvPr id="8" name="Google Shape;8;p6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B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1.jpg"/><Relationship Id="rId5" Type="http://schemas.openxmlformats.org/officeDocument/2006/relationships/image" Target="../media/image10.jpg"/><Relationship Id="rId6" Type="http://schemas.openxmlformats.org/officeDocument/2006/relationships/image" Target="../media/image12.jpg"/><Relationship Id="rId7" Type="http://schemas.openxmlformats.org/officeDocument/2006/relationships/image" Target="../media/image6.jpg"/><Relationship Id="rId8"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arxiv.org/abs/1909.09150" TargetMode="External"/><Relationship Id="rId4" Type="http://schemas.openxmlformats.org/officeDocument/2006/relationships/hyperlink" Target="http://arxiv.org/abs/1909.09150" TargetMode="External"/><Relationship Id="rId11" Type="http://schemas.openxmlformats.org/officeDocument/2006/relationships/hyperlink" Target="https://doi.org/10.1038/s41598-019-42516-z" TargetMode="External"/><Relationship Id="rId10" Type="http://schemas.openxmlformats.org/officeDocument/2006/relationships/hyperlink" Target="https://doi.org/10.18502/ijph.v48i2.826" TargetMode="External"/><Relationship Id="rId12" Type="http://schemas.openxmlformats.org/officeDocument/2006/relationships/hyperlink" Target="https://doi.org/10.1038/s41598-019-42516-z" TargetMode="External"/><Relationship Id="rId9" Type="http://schemas.openxmlformats.org/officeDocument/2006/relationships/hyperlink" Target="https://doi.org/10.18502/ijph.v48i2.826" TargetMode="External"/><Relationship Id="rId5" Type="http://schemas.openxmlformats.org/officeDocument/2006/relationships/hyperlink" Target="https://doi.org/10.3390/biology9120441" TargetMode="External"/><Relationship Id="rId6" Type="http://schemas.openxmlformats.org/officeDocument/2006/relationships/hyperlink" Target="https://doi.org/10.3390/biology9120441" TargetMode="External"/><Relationship Id="rId7" Type="http://schemas.openxmlformats.org/officeDocument/2006/relationships/hyperlink" Target="https://doi.org/10.1038/s41598-021-01295-2" TargetMode="External"/><Relationship Id="rId8" Type="http://schemas.openxmlformats.org/officeDocument/2006/relationships/hyperlink" Target="https://doi.org/10.1038/s41598-021-01295-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368137" y="288466"/>
            <a:ext cx="67365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0"/>
              <a:buNone/>
            </a:pPr>
            <a:r>
              <a:rPr lang="fr-BE"/>
              <a:t>ECG Signal Generation using Generative Adversarial Networks</a:t>
            </a:r>
            <a:endParaRPr/>
          </a:p>
        </p:txBody>
      </p:sp>
      <p:pic>
        <p:nvPicPr>
          <p:cNvPr id="89" name="Google Shape;89;p1"/>
          <p:cNvPicPr preferRelativeResize="0"/>
          <p:nvPr/>
        </p:nvPicPr>
        <p:blipFill rotWithShape="1">
          <a:blip r:embed="rId3">
            <a:alphaModFix/>
          </a:blip>
          <a:srcRect b="0" l="0" r="0" t="0"/>
          <a:stretch/>
        </p:blipFill>
        <p:spPr>
          <a:xfrm>
            <a:off x="4742545" y="2177637"/>
            <a:ext cx="4401455" cy="3342555"/>
          </a:xfrm>
          <a:prstGeom prst="rect">
            <a:avLst/>
          </a:prstGeom>
          <a:noFill/>
          <a:ln>
            <a:noFill/>
          </a:ln>
        </p:spPr>
      </p:pic>
      <p:sp>
        <p:nvSpPr>
          <p:cNvPr id="90" name="Google Shape;90;p1"/>
          <p:cNvSpPr txBox="1"/>
          <p:nvPr/>
        </p:nvSpPr>
        <p:spPr>
          <a:xfrm>
            <a:off x="368137" y="3115335"/>
            <a:ext cx="67365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4400"/>
              <a:buFont typeface="Raleway"/>
              <a:buNone/>
            </a:pPr>
            <a:r>
              <a:rPr b="0" i="0" lang="fr-BE" sz="2000" u="none" cap="none" strike="noStrike">
                <a:solidFill>
                  <a:schemeClr val="dk2"/>
                </a:solidFill>
                <a:latin typeface="Raleway"/>
                <a:ea typeface="Raleway"/>
                <a:cs typeface="Raleway"/>
                <a:sym typeface="Raleway"/>
              </a:rPr>
              <a:t>Cennet Tugce Turan</a:t>
            </a:r>
            <a:endParaRPr/>
          </a:p>
          <a:p>
            <a:pPr indent="0" lvl="0" marL="0" marR="0" rtl="0" algn="l">
              <a:lnSpc>
                <a:spcPct val="100000"/>
              </a:lnSpc>
              <a:spcBef>
                <a:spcPts val="0"/>
              </a:spcBef>
              <a:spcAft>
                <a:spcPts val="0"/>
              </a:spcAft>
              <a:buClr>
                <a:schemeClr val="dk2"/>
              </a:buClr>
              <a:buSzPts val="4400"/>
              <a:buFont typeface="Raleway"/>
              <a:buNone/>
            </a:pPr>
            <a:r>
              <a:rPr b="0" i="0" lang="fr-BE" sz="2000" u="none" cap="none" strike="noStrike">
                <a:solidFill>
                  <a:schemeClr val="dk2"/>
                </a:solidFill>
                <a:latin typeface="Raleway"/>
                <a:ea typeface="Raleway"/>
                <a:cs typeface="Raleway"/>
                <a:sym typeface="Raleway"/>
              </a:rPr>
              <a:t>Philippe Questel</a:t>
            </a:r>
            <a:endParaRPr/>
          </a:p>
          <a:p>
            <a:pPr indent="0" lvl="0" marL="0" marR="0" rtl="0" algn="l">
              <a:lnSpc>
                <a:spcPct val="100000"/>
              </a:lnSpc>
              <a:spcBef>
                <a:spcPts val="0"/>
              </a:spcBef>
              <a:spcAft>
                <a:spcPts val="0"/>
              </a:spcAft>
              <a:buClr>
                <a:schemeClr val="dk2"/>
              </a:buClr>
              <a:buSzPts val="4400"/>
              <a:buFont typeface="Raleway"/>
              <a:buNone/>
            </a:pPr>
            <a:r>
              <a:rPr b="0" i="0" lang="fr-BE" sz="2000" u="none" cap="none" strike="noStrike">
                <a:solidFill>
                  <a:schemeClr val="dk2"/>
                </a:solidFill>
                <a:latin typeface="Raleway"/>
                <a:ea typeface="Raleway"/>
                <a:cs typeface="Raleway"/>
                <a:sym typeface="Raleway"/>
              </a:rPr>
              <a:t>M202 – Fall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b77f639573_0_0"/>
          <p:cNvSpPr txBox="1"/>
          <p:nvPr>
            <p:ph type="title"/>
          </p:nvPr>
        </p:nvSpPr>
        <p:spPr>
          <a:xfrm>
            <a:off x="893700" y="358400"/>
            <a:ext cx="2825700" cy="240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fr-BE">
                <a:solidFill>
                  <a:schemeClr val="dk2"/>
                </a:solidFill>
              </a:rPr>
              <a:t>Generator Model</a:t>
            </a:r>
            <a:endParaRPr/>
          </a:p>
        </p:txBody>
      </p:sp>
      <p:sp>
        <p:nvSpPr>
          <p:cNvPr id="152" name="Google Shape;152;g1b77f639573_0_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fr-BE"/>
              <a:t>‹#›</a:t>
            </a:fld>
            <a:endParaRPr/>
          </a:p>
        </p:txBody>
      </p:sp>
      <p:pic>
        <p:nvPicPr>
          <p:cNvPr id="153" name="Google Shape;153;g1b77f639573_0_0"/>
          <p:cNvPicPr preferRelativeResize="0"/>
          <p:nvPr/>
        </p:nvPicPr>
        <p:blipFill>
          <a:blip r:embed="rId3">
            <a:alphaModFix/>
          </a:blip>
          <a:stretch>
            <a:fillRect/>
          </a:stretch>
        </p:blipFill>
        <p:spPr>
          <a:xfrm>
            <a:off x="3834265" y="0"/>
            <a:ext cx="519502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b77f639573_0_8"/>
          <p:cNvSpPr txBox="1"/>
          <p:nvPr>
            <p:ph type="title"/>
          </p:nvPr>
        </p:nvSpPr>
        <p:spPr>
          <a:xfrm>
            <a:off x="811725" y="1926025"/>
            <a:ext cx="26514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fr-BE">
                <a:solidFill>
                  <a:schemeClr val="dk2"/>
                </a:solidFill>
              </a:rPr>
              <a:t>Discriminator Model</a:t>
            </a:r>
            <a:endParaRPr/>
          </a:p>
        </p:txBody>
      </p:sp>
      <p:sp>
        <p:nvSpPr>
          <p:cNvPr id="159" name="Google Shape;159;g1b77f639573_0_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fr-BE"/>
              <a:t>‹#›</a:t>
            </a:fld>
            <a:endParaRPr/>
          </a:p>
        </p:txBody>
      </p:sp>
      <p:pic>
        <p:nvPicPr>
          <p:cNvPr id="160" name="Google Shape;160;g1b77f639573_0_8"/>
          <p:cNvPicPr preferRelativeResize="0"/>
          <p:nvPr/>
        </p:nvPicPr>
        <p:blipFill>
          <a:blip r:embed="rId3">
            <a:alphaModFix/>
          </a:blip>
          <a:stretch>
            <a:fillRect/>
          </a:stretch>
        </p:blipFill>
        <p:spPr>
          <a:xfrm>
            <a:off x="4040061" y="0"/>
            <a:ext cx="4711477"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Training Architecture </a:t>
            </a:r>
            <a:endParaRPr>
              <a:solidFill>
                <a:schemeClr val="dk2"/>
              </a:solidFill>
            </a:endParaRPr>
          </a:p>
        </p:txBody>
      </p:sp>
      <p:sp>
        <p:nvSpPr>
          <p:cNvPr id="166" name="Google Shape;166;p12"/>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a:t>Build the generator/discriminator</a:t>
            </a:r>
            <a:endParaRPr/>
          </a:p>
          <a:p>
            <a:pPr indent="-342900" lvl="0" marL="457200" rtl="0" algn="l">
              <a:lnSpc>
                <a:spcPct val="100000"/>
              </a:lnSpc>
              <a:spcBef>
                <a:spcPts val="600"/>
              </a:spcBef>
              <a:spcAft>
                <a:spcPts val="0"/>
              </a:spcAft>
              <a:buClr>
                <a:schemeClr val="accent6"/>
              </a:buClr>
              <a:buSzPts val="1800"/>
              <a:buChar char="▷"/>
            </a:pPr>
            <a:r>
              <a:rPr lang="fr-BE"/>
              <a:t>Train the dataset with variable batch size and epochs</a:t>
            </a:r>
            <a:endParaRPr/>
          </a:p>
          <a:p>
            <a:pPr indent="-342900" lvl="0" marL="457200" rtl="0" algn="l">
              <a:lnSpc>
                <a:spcPct val="100000"/>
              </a:lnSpc>
              <a:spcBef>
                <a:spcPts val="600"/>
              </a:spcBef>
              <a:spcAft>
                <a:spcPts val="0"/>
              </a:spcAft>
              <a:buClr>
                <a:schemeClr val="accent6"/>
              </a:buClr>
              <a:buSzPts val="1800"/>
              <a:buChar char="▷"/>
            </a:pPr>
            <a:r>
              <a:rPr lang="fr-BE"/>
              <a:t>Save generator and discriminator model</a:t>
            </a:r>
            <a:endParaRPr/>
          </a:p>
          <a:p>
            <a:pPr indent="-342900" lvl="0" marL="457200" rtl="0" algn="l">
              <a:lnSpc>
                <a:spcPct val="100000"/>
              </a:lnSpc>
              <a:spcBef>
                <a:spcPts val="600"/>
              </a:spcBef>
              <a:spcAft>
                <a:spcPts val="0"/>
              </a:spcAft>
              <a:buClr>
                <a:schemeClr val="accent6"/>
              </a:buClr>
              <a:buSzPts val="1800"/>
              <a:buChar char="▷"/>
            </a:pPr>
            <a:r>
              <a:rPr lang="fr-BE"/>
              <a:t>Convert generator model to TF Lite model</a:t>
            </a:r>
            <a:endParaRPr/>
          </a:p>
          <a:p>
            <a:pPr indent="-342900" lvl="0" marL="457200" rtl="0" algn="l">
              <a:lnSpc>
                <a:spcPct val="100000"/>
              </a:lnSpc>
              <a:spcBef>
                <a:spcPts val="600"/>
              </a:spcBef>
              <a:spcAft>
                <a:spcPts val="0"/>
              </a:spcAft>
              <a:buClr>
                <a:schemeClr val="accent6"/>
              </a:buClr>
              <a:buSzPts val="1800"/>
              <a:buChar char="▷"/>
            </a:pPr>
            <a:r>
              <a:rPr lang="fr-BE"/>
              <a:t>Compute metrics for results </a:t>
            </a:r>
            <a:endParaRPr/>
          </a:p>
          <a:p>
            <a:pPr indent="-228600" lvl="0" marL="457200" rtl="0" algn="l">
              <a:lnSpc>
                <a:spcPct val="100000"/>
              </a:lnSpc>
              <a:spcBef>
                <a:spcPts val="600"/>
              </a:spcBef>
              <a:spcAft>
                <a:spcPts val="0"/>
              </a:spcAft>
              <a:buClr>
                <a:schemeClr val="accent6"/>
              </a:buClr>
              <a:buSzPts val="1800"/>
              <a:buNone/>
            </a:pPr>
            <a:r>
              <a:t/>
            </a:r>
            <a:endParaRPr/>
          </a:p>
        </p:txBody>
      </p:sp>
      <p:sp>
        <p:nvSpPr>
          <p:cNvPr id="167" name="Google Shape;167;p1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
        <p:nvSpPr>
          <p:cNvPr id="173" name="Google Shape;173;p13"/>
          <p:cNvSpPr txBox="1"/>
          <p:nvPr/>
        </p:nvSpPr>
        <p:spPr>
          <a:xfrm>
            <a:off x="2297526" y="1644383"/>
            <a:ext cx="4241587"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BE" sz="4000" u="none" cap="none" strike="noStrike">
                <a:solidFill>
                  <a:schemeClr val="lt1"/>
                </a:solidFill>
                <a:latin typeface="Raleway"/>
                <a:ea typeface="Raleway"/>
                <a:cs typeface="Raleway"/>
                <a:sym typeface="Raleway"/>
              </a:rPr>
              <a:t>Results &amp; Evaluation</a:t>
            </a:r>
            <a:endParaRPr b="0" i="0" sz="4000" u="none" cap="none" strike="noStrike">
              <a:solidFill>
                <a:schemeClr val="lt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792100" y="-17887"/>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Dataset ECG recording</a:t>
            </a:r>
            <a:endParaRPr>
              <a:solidFill>
                <a:schemeClr val="dk2"/>
              </a:solidFill>
            </a:endParaRPr>
          </a:p>
        </p:txBody>
      </p:sp>
      <p:sp>
        <p:nvSpPr>
          <p:cNvPr id="179" name="Google Shape;179;p1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pic>
        <p:nvPicPr>
          <p:cNvPr id="180" name="Google Shape;180;p14"/>
          <p:cNvPicPr preferRelativeResize="0"/>
          <p:nvPr/>
        </p:nvPicPr>
        <p:blipFill>
          <a:blip r:embed="rId3">
            <a:alphaModFix/>
          </a:blip>
          <a:stretch>
            <a:fillRect/>
          </a:stretch>
        </p:blipFill>
        <p:spPr>
          <a:xfrm>
            <a:off x="5918423" y="2806287"/>
            <a:ext cx="3016339" cy="2262250"/>
          </a:xfrm>
          <a:prstGeom prst="rect">
            <a:avLst/>
          </a:prstGeom>
          <a:noFill/>
          <a:ln>
            <a:noFill/>
          </a:ln>
        </p:spPr>
      </p:pic>
      <p:pic>
        <p:nvPicPr>
          <p:cNvPr id="181" name="Google Shape;181;p14"/>
          <p:cNvPicPr preferRelativeResize="0"/>
          <p:nvPr/>
        </p:nvPicPr>
        <p:blipFill>
          <a:blip r:embed="rId4">
            <a:alphaModFix/>
          </a:blip>
          <a:stretch>
            <a:fillRect/>
          </a:stretch>
        </p:blipFill>
        <p:spPr>
          <a:xfrm>
            <a:off x="2996575" y="2806281"/>
            <a:ext cx="3016350" cy="2262269"/>
          </a:xfrm>
          <a:prstGeom prst="rect">
            <a:avLst/>
          </a:prstGeom>
          <a:noFill/>
          <a:ln>
            <a:noFill/>
          </a:ln>
        </p:spPr>
      </p:pic>
      <p:pic>
        <p:nvPicPr>
          <p:cNvPr id="182" name="Google Shape;182;p14"/>
          <p:cNvPicPr preferRelativeResize="0"/>
          <p:nvPr/>
        </p:nvPicPr>
        <p:blipFill>
          <a:blip r:embed="rId5">
            <a:alphaModFix/>
          </a:blip>
          <a:stretch>
            <a:fillRect/>
          </a:stretch>
        </p:blipFill>
        <p:spPr>
          <a:xfrm>
            <a:off x="-76200" y="2806305"/>
            <a:ext cx="3016350" cy="2262221"/>
          </a:xfrm>
          <a:prstGeom prst="rect">
            <a:avLst/>
          </a:prstGeom>
          <a:noFill/>
          <a:ln>
            <a:noFill/>
          </a:ln>
        </p:spPr>
      </p:pic>
      <p:pic>
        <p:nvPicPr>
          <p:cNvPr id="183" name="Google Shape;183;p14"/>
          <p:cNvPicPr preferRelativeResize="0"/>
          <p:nvPr/>
        </p:nvPicPr>
        <p:blipFill>
          <a:blip r:embed="rId6">
            <a:alphaModFix/>
          </a:blip>
          <a:stretch>
            <a:fillRect/>
          </a:stretch>
        </p:blipFill>
        <p:spPr>
          <a:xfrm>
            <a:off x="5918425" y="774694"/>
            <a:ext cx="2883751" cy="2162807"/>
          </a:xfrm>
          <a:prstGeom prst="rect">
            <a:avLst/>
          </a:prstGeom>
          <a:noFill/>
          <a:ln>
            <a:noFill/>
          </a:ln>
        </p:spPr>
      </p:pic>
      <p:pic>
        <p:nvPicPr>
          <p:cNvPr id="184" name="Google Shape;184;p14"/>
          <p:cNvPicPr preferRelativeResize="0"/>
          <p:nvPr/>
        </p:nvPicPr>
        <p:blipFill>
          <a:blip r:embed="rId7">
            <a:alphaModFix/>
          </a:blip>
          <a:stretch>
            <a:fillRect/>
          </a:stretch>
        </p:blipFill>
        <p:spPr>
          <a:xfrm>
            <a:off x="3034663" y="774694"/>
            <a:ext cx="2883751" cy="2162807"/>
          </a:xfrm>
          <a:prstGeom prst="rect">
            <a:avLst/>
          </a:prstGeom>
          <a:noFill/>
          <a:ln>
            <a:noFill/>
          </a:ln>
        </p:spPr>
      </p:pic>
      <p:pic>
        <p:nvPicPr>
          <p:cNvPr id="185" name="Google Shape;185;p14"/>
          <p:cNvPicPr preferRelativeResize="0"/>
          <p:nvPr/>
        </p:nvPicPr>
        <p:blipFill>
          <a:blip r:embed="rId8">
            <a:alphaModFix/>
          </a:blip>
          <a:stretch>
            <a:fillRect/>
          </a:stretch>
        </p:blipFill>
        <p:spPr>
          <a:xfrm>
            <a:off x="0" y="774700"/>
            <a:ext cx="2883751" cy="2162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Training metrics</a:t>
            </a:r>
            <a:endParaRPr>
              <a:solidFill>
                <a:schemeClr val="dk2"/>
              </a:solidFill>
            </a:endParaRPr>
          </a:p>
        </p:txBody>
      </p:sp>
      <p:sp>
        <p:nvSpPr>
          <p:cNvPr id="191" name="Google Shape;191;p1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pic>
        <p:nvPicPr>
          <p:cNvPr id="192" name="Google Shape;192;p15"/>
          <p:cNvPicPr preferRelativeResize="0"/>
          <p:nvPr/>
        </p:nvPicPr>
        <p:blipFill rotWithShape="1">
          <a:blip r:embed="rId3">
            <a:alphaModFix/>
          </a:blip>
          <a:srcRect b="0" l="0" r="0" t="0"/>
          <a:stretch/>
        </p:blipFill>
        <p:spPr>
          <a:xfrm>
            <a:off x="2635438" y="1215812"/>
            <a:ext cx="4858824" cy="3630671"/>
          </a:xfrm>
          <a:prstGeom prst="rect">
            <a:avLst/>
          </a:prstGeom>
          <a:noFill/>
          <a:ln>
            <a:noFill/>
          </a:ln>
        </p:spPr>
      </p:pic>
      <p:sp>
        <p:nvSpPr>
          <p:cNvPr id="193" name="Google Shape;193;p15"/>
          <p:cNvSpPr txBox="1"/>
          <p:nvPr/>
        </p:nvSpPr>
        <p:spPr>
          <a:xfrm>
            <a:off x="1010925" y="1488075"/>
            <a:ext cx="1624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BE">
                <a:latin typeface="Lato"/>
                <a:ea typeface="Lato"/>
                <a:cs typeface="Lato"/>
                <a:sym typeface="Lato"/>
              </a:rPr>
              <a:t>             Discriminator Loss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BE">
                <a:latin typeface="Lato"/>
                <a:ea typeface="Lato"/>
                <a:cs typeface="Lato"/>
                <a:sym typeface="Lato"/>
              </a:rPr>
              <a:t>Generator  Loss</a:t>
            </a:r>
            <a:endParaRPr>
              <a:latin typeface="Lato"/>
              <a:ea typeface="Lato"/>
              <a:cs typeface="Lato"/>
              <a:sym typeface="Lato"/>
            </a:endParaRPr>
          </a:p>
        </p:txBody>
      </p:sp>
      <p:cxnSp>
        <p:nvCxnSpPr>
          <p:cNvPr id="194" name="Google Shape;194;p15"/>
          <p:cNvCxnSpPr/>
          <p:nvPr/>
        </p:nvCxnSpPr>
        <p:spPr>
          <a:xfrm flipH="1" rot="10800000">
            <a:off x="499200" y="2006850"/>
            <a:ext cx="394500" cy="1800"/>
          </a:xfrm>
          <a:prstGeom prst="straightConnector1">
            <a:avLst/>
          </a:prstGeom>
          <a:noFill/>
          <a:ln cap="flat" cmpd="sng" w="152400">
            <a:solidFill>
              <a:srgbClr val="FF0000"/>
            </a:solidFill>
            <a:prstDash val="solid"/>
            <a:round/>
            <a:headEnd len="med" w="med" type="none"/>
            <a:tailEnd len="med" w="med" type="none"/>
          </a:ln>
        </p:spPr>
      </p:cxnSp>
      <p:cxnSp>
        <p:nvCxnSpPr>
          <p:cNvPr id="195" name="Google Shape;195;p15"/>
          <p:cNvCxnSpPr/>
          <p:nvPr/>
        </p:nvCxnSpPr>
        <p:spPr>
          <a:xfrm flipH="1" rot="10800000">
            <a:off x="499200" y="2519250"/>
            <a:ext cx="394500" cy="1800"/>
          </a:xfrm>
          <a:prstGeom prst="straightConnector1">
            <a:avLst/>
          </a:prstGeom>
          <a:noFill/>
          <a:ln cap="flat" cmpd="sng" w="152400">
            <a:solidFill>
              <a:srgbClr val="0000FF"/>
            </a:solidFill>
            <a:prstDash val="solid"/>
            <a:round/>
            <a:headEnd len="med" w="med" type="none"/>
            <a:tailEnd len="med" w="med" type="none"/>
          </a:ln>
        </p:spPr>
      </p:cxnSp>
      <p:sp>
        <p:nvSpPr>
          <p:cNvPr id="196" name="Google Shape;196;p15"/>
          <p:cNvSpPr txBox="1"/>
          <p:nvPr/>
        </p:nvSpPr>
        <p:spPr>
          <a:xfrm>
            <a:off x="1010925" y="3268900"/>
            <a:ext cx="1732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BE">
                <a:latin typeface="Lato"/>
                <a:ea typeface="Lato"/>
                <a:cs typeface="Lato"/>
                <a:sym typeface="Lato"/>
              </a:rPr>
              <a:t>Fake Discriminator Accuracy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BE">
                <a:latin typeface="Lato"/>
                <a:ea typeface="Lato"/>
                <a:cs typeface="Lato"/>
                <a:sym typeface="Lato"/>
              </a:rPr>
              <a:t>Real Discriminator</a:t>
            </a:r>
            <a:endParaRPr>
              <a:latin typeface="Lato"/>
              <a:ea typeface="Lato"/>
              <a:cs typeface="Lato"/>
              <a:sym typeface="Lato"/>
            </a:endParaRPr>
          </a:p>
          <a:p>
            <a:pPr indent="0" lvl="0" marL="0" rtl="0" algn="l">
              <a:spcBef>
                <a:spcPts val="0"/>
              </a:spcBef>
              <a:spcAft>
                <a:spcPts val="0"/>
              </a:spcAft>
              <a:buNone/>
            </a:pPr>
            <a:r>
              <a:rPr lang="fr-BE">
                <a:latin typeface="Lato"/>
                <a:ea typeface="Lato"/>
                <a:cs typeface="Lato"/>
                <a:sym typeface="Lato"/>
              </a:rPr>
              <a:t>Accuracy</a:t>
            </a:r>
            <a:endParaRPr>
              <a:latin typeface="Lato"/>
              <a:ea typeface="Lato"/>
              <a:cs typeface="Lato"/>
              <a:sym typeface="Lato"/>
            </a:endParaRPr>
          </a:p>
        </p:txBody>
      </p:sp>
      <p:cxnSp>
        <p:nvCxnSpPr>
          <p:cNvPr id="197" name="Google Shape;197;p15"/>
          <p:cNvCxnSpPr/>
          <p:nvPr/>
        </p:nvCxnSpPr>
        <p:spPr>
          <a:xfrm flipH="1" rot="10800000">
            <a:off x="499200" y="3541225"/>
            <a:ext cx="394500" cy="1800"/>
          </a:xfrm>
          <a:prstGeom prst="straightConnector1">
            <a:avLst/>
          </a:prstGeom>
          <a:noFill/>
          <a:ln cap="flat" cmpd="sng" w="152400">
            <a:solidFill>
              <a:srgbClr val="FF0000"/>
            </a:solidFill>
            <a:prstDash val="solid"/>
            <a:round/>
            <a:headEnd len="med" w="med" type="none"/>
            <a:tailEnd len="med" w="med" type="none"/>
          </a:ln>
        </p:spPr>
      </p:cxnSp>
      <p:cxnSp>
        <p:nvCxnSpPr>
          <p:cNvPr id="198" name="Google Shape;198;p15"/>
          <p:cNvCxnSpPr/>
          <p:nvPr/>
        </p:nvCxnSpPr>
        <p:spPr>
          <a:xfrm flipH="1" rot="10800000">
            <a:off x="499200" y="4196300"/>
            <a:ext cx="394500" cy="1800"/>
          </a:xfrm>
          <a:prstGeom prst="straightConnector1">
            <a:avLst/>
          </a:prstGeom>
          <a:noFill/>
          <a:ln cap="flat" cmpd="sng" w="152400">
            <a:solidFill>
              <a:srgbClr val="0000FF"/>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Training results</a:t>
            </a:r>
            <a:endParaRPr>
              <a:solidFill>
                <a:schemeClr val="dk2"/>
              </a:solidFill>
            </a:endParaRPr>
          </a:p>
        </p:txBody>
      </p:sp>
      <p:sp>
        <p:nvSpPr>
          <p:cNvPr id="204" name="Google Shape;204;p1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pic>
        <p:nvPicPr>
          <p:cNvPr id="205" name="Google Shape;205;p16"/>
          <p:cNvPicPr preferRelativeResize="0"/>
          <p:nvPr/>
        </p:nvPicPr>
        <p:blipFill rotWithShape="1">
          <a:blip r:embed="rId3">
            <a:alphaModFix/>
          </a:blip>
          <a:srcRect b="0" l="0" r="0" t="0"/>
          <a:stretch/>
        </p:blipFill>
        <p:spPr>
          <a:xfrm>
            <a:off x="751568" y="2359227"/>
            <a:ext cx="3562350" cy="2362200"/>
          </a:xfrm>
          <a:prstGeom prst="rect">
            <a:avLst/>
          </a:prstGeom>
          <a:noFill/>
          <a:ln>
            <a:noFill/>
          </a:ln>
        </p:spPr>
      </p:pic>
      <p:pic>
        <p:nvPicPr>
          <p:cNvPr id="206" name="Google Shape;206;p16"/>
          <p:cNvPicPr preferRelativeResize="0"/>
          <p:nvPr/>
        </p:nvPicPr>
        <p:blipFill rotWithShape="1">
          <a:blip r:embed="rId4">
            <a:alphaModFix/>
          </a:blip>
          <a:srcRect b="0" l="0" r="0" t="0"/>
          <a:stretch/>
        </p:blipFill>
        <p:spPr>
          <a:xfrm>
            <a:off x="4830083" y="142421"/>
            <a:ext cx="3562350" cy="2362200"/>
          </a:xfrm>
          <a:prstGeom prst="rect">
            <a:avLst/>
          </a:prstGeom>
          <a:noFill/>
          <a:ln>
            <a:noFill/>
          </a:ln>
        </p:spPr>
      </p:pic>
      <p:pic>
        <p:nvPicPr>
          <p:cNvPr id="207" name="Google Shape;207;p16"/>
          <p:cNvPicPr preferRelativeResize="0"/>
          <p:nvPr/>
        </p:nvPicPr>
        <p:blipFill rotWithShape="1">
          <a:blip r:embed="rId5">
            <a:alphaModFix/>
          </a:blip>
          <a:srcRect b="0" l="0" r="0" t="0"/>
          <a:stretch/>
        </p:blipFill>
        <p:spPr>
          <a:xfrm>
            <a:off x="4830083" y="2638880"/>
            <a:ext cx="3562350" cy="2362200"/>
          </a:xfrm>
          <a:prstGeom prst="rect">
            <a:avLst/>
          </a:prstGeom>
          <a:noFill/>
          <a:ln>
            <a:noFill/>
          </a:ln>
        </p:spPr>
      </p:pic>
      <p:sp>
        <p:nvSpPr>
          <p:cNvPr id="208" name="Google Shape;208;p16"/>
          <p:cNvSpPr txBox="1"/>
          <p:nvPr>
            <p:ph idx="1" type="body"/>
          </p:nvPr>
        </p:nvSpPr>
        <p:spPr>
          <a:xfrm>
            <a:off x="893700" y="1264033"/>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a:t>Left: generated</a:t>
            </a:r>
            <a:endParaRPr/>
          </a:p>
          <a:p>
            <a:pPr indent="-342900" lvl="0" marL="457200" rtl="0" algn="l">
              <a:lnSpc>
                <a:spcPct val="100000"/>
              </a:lnSpc>
              <a:spcBef>
                <a:spcPts val="600"/>
              </a:spcBef>
              <a:spcAft>
                <a:spcPts val="0"/>
              </a:spcAft>
              <a:buClr>
                <a:schemeClr val="accent6"/>
              </a:buClr>
              <a:buSzPts val="1800"/>
              <a:buChar char="▷"/>
            </a:pPr>
            <a:r>
              <a:rPr lang="fr-BE"/>
              <a:t>Right: database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TensorFlow Lite model</a:t>
            </a:r>
            <a:endParaRPr>
              <a:solidFill>
                <a:schemeClr val="dk2"/>
              </a:solidFill>
            </a:endParaRPr>
          </a:p>
        </p:txBody>
      </p:sp>
      <p:sp>
        <p:nvSpPr>
          <p:cNvPr id="214" name="Google Shape;214;p1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pic>
        <p:nvPicPr>
          <p:cNvPr id="215" name="Google Shape;215;p17"/>
          <p:cNvPicPr preferRelativeResize="0"/>
          <p:nvPr/>
        </p:nvPicPr>
        <p:blipFill rotWithShape="1">
          <a:blip r:embed="rId3">
            <a:alphaModFix/>
          </a:blip>
          <a:srcRect b="0" l="0" r="0" t="0"/>
          <a:stretch/>
        </p:blipFill>
        <p:spPr>
          <a:xfrm rot="-5400000">
            <a:off x="4232297" y="-2627571"/>
            <a:ext cx="680303" cy="9143103"/>
          </a:xfrm>
          <a:prstGeom prst="rect">
            <a:avLst/>
          </a:prstGeom>
          <a:noFill/>
          <a:ln>
            <a:noFill/>
          </a:ln>
        </p:spPr>
      </p:pic>
      <p:sp>
        <p:nvSpPr>
          <p:cNvPr id="216" name="Google Shape;216;p17"/>
          <p:cNvSpPr txBox="1"/>
          <p:nvPr>
            <p:ph idx="1" type="body"/>
          </p:nvPr>
        </p:nvSpPr>
        <p:spPr>
          <a:xfrm>
            <a:off x="893699" y="3077525"/>
            <a:ext cx="7836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a:t>Initial Generator model size: </a:t>
            </a:r>
            <a:r>
              <a:rPr lang="fr-BE"/>
              <a:t>205.836 Kilobytes</a:t>
            </a:r>
            <a:endParaRPr/>
          </a:p>
          <a:p>
            <a:pPr indent="-342900" lvl="0" marL="457200" rtl="0" algn="l">
              <a:lnSpc>
                <a:spcPct val="100000"/>
              </a:lnSpc>
              <a:spcBef>
                <a:spcPts val="600"/>
              </a:spcBef>
              <a:spcAft>
                <a:spcPts val="0"/>
              </a:spcAft>
              <a:buClr>
                <a:schemeClr val="accent6"/>
              </a:buClr>
              <a:buSzPts val="1800"/>
              <a:buChar char="▷"/>
            </a:pPr>
            <a:r>
              <a:rPr lang="fr-BE"/>
              <a:t>TensorFlow Lite model size: </a:t>
            </a:r>
            <a:r>
              <a:rPr lang="fr-BE"/>
              <a:t>89.18 Kilobytes</a:t>
            </a:r>
            <a:endParaRPr/>
          </a:p>
          <a:p>
            <a:pPr indent="0" lvl="0" marL="457200" rtl="0" algn="l">
              <a:lnSpc>
                <a:spcPct val="100000"/>
              </a:lnSpc>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Metric results </a:t>
            </a:r>
            <a:endParaRPr>
              <a:solidFill>
                <a:schemeClr val="dk2"/>
              </a:solidFill>
            </a:endParaRPr>
          </a:p>
        </p:txBody>
      </p:sp>
      <p:sp>
        <p:nvSpPr>
          <p:cNvPr id="222" name="Google Shape;222;p1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
        <p:nvSpPr>
          <p:cNvPr id="223" name="Google Shape;223;p18"/>
          <p:cNvSpPr txBox="1"/>
          <p:nvPr>
            <p:ph idx="1" type="body"/>
          </p:nvPr>
        </p:nvSpPr>
        <p:spPr>
          <a:xfrm>
            <a:off x="748556" y="1301383"/>
            <a:ext cx="7836643"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fr-BE"/>
              <a:t>mmd (our model): mean=0.063642 min=0.000556 max=0.348375</a:t>
            </a:r>
            <a:endParaRPr/>
          </a:p>
          <a:p>
            <a:pPr indent="-342900" lvl="0" marL="457200" rtl="0" algn="l">
              <a:lnSpc>
                <a:spcPct val="100000"/>
              </a:lnSpc>
              <a:spcBef>
                <a:spcPts val="600"/>
              </a:spcBef>
              <a:spcAft>
                <a:spcPts val="0"/>
              </a:spcAft>
              <a:buSzPts val="1800"/>
              <a:buChar char="▷"/>
            </a:pPr>
            <a:r>
              <a:rPr lang="fr-BE"/>
              <a:t>mmd (Brophy) = 0.00103</a:t>
            </a:r>
            <a:endParaRPr/>
          </a:p>
          <a:p>
            <a:pPr indent="-342900" lvl="0" marL="457200" rtl="0" algn="l">
              <a:lnSpc>
                <a:spcPct val="100000"/>
              </a:lnSpc>
              <a:spcBef>
                <a:spcPts val="600"/>
              </a:spcBef>
              <a:spcAft>
                <a:spcPts val="0"/>
              </a:spcAft>
              <a:buSzPts val="1800"/>
              <a:buChar char="▷"/>
            </a:pPr>
            <a:r>
              <a:rPr lang="fr-BE"/>
              <a:t>prd (our model) : mean=11.0991 min=5.0097 max=41.8445</a:t>
            </a:r>
            <a:endParaRPr/>
          </a:p>
          <a:p>
            <a:pPr indent="-342900" lvl="0" marL="457200" rtl="0" algn="l">
              <a:lnSpc>
                <a:spcPct val="100000"/>
              </a:lnSpc>
              <a:spcBef>
                <a:spcPts val="600"/>
              </a:spcBef>
              <a:spcAft>
                <a:spcPts val="0"/>
              </a:spcAft>
              <a:buSzPts val="1800"/>
              <a:buChar char="▷"/>
            </a:pPr>
            <a:r>
              <a:rPr lang="fr-BE"/>
              <a:t>rmse (our model): mean=0.3165 min=0.1515 max=0.6116</a:t>
            </a:r>
            <a:endParaRPr/>
          </a:p>
          <a:p>
            <a:pPr indent="0" lvl="0" marL="457200" rtl="0" algn="l">
              <a:lnSpc>
                <a:spcPct val="100000"/>
              </a:lnSpc>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
        <p:nvSpPr>
          <p:cNvPr id="229" name="Google Shape;229;p19"/>
          <p:cNvSpPr txBox="1"/>
          <p:nvPr/>
        </p:nvSpPr>
        <p:spPr>
          <a:xfrm>
            <a:off x="2297526" y="1644383"/>
            <a:ext cx="4241587"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BE" sz="4000" u="none" cap="none" strike="noStrike">
                <a:solidFill>
                  <a:schemeClr val="lt1"/>
                </a:solidFill>
                <a:latin typeface="Raleway"/>
                <a:ea typeface="Raleway"/>
                <a:cs typeface="Raleway"/>
                <a:sym typeface="Raleway"/>
              </a:rPr>
              <a:t>Conclusion</a:t>
            </a:r>
            <a:endParaRPr b="0" i="0" sz="4000" u="none" cap="none" strike="noStrike">
              <a:solidFill>
                <a:schemeClr val="l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Project’s high-level goals</a:t>
            </a:r>
            <a:endParaRPr>
              <a:solidFill>
                <a:schemeClr val="dk2"/>
              </a:solidFill>
            </a:endParaRPr>
          </a:p>
        </p:txBody>
      </p:sp>
      <p:sp>
        <p:nvSpPr>
          <p:cNvPr id="96" name="Google Shape;96;p2"/>
          <p:cNvSpPr txBox="1"/>
          <p:nvPr>
            <p:ph idx="1" type="body"/>
          </p:nvPr>
        </p:nvSpPr>
        <p:spPr>
          <a:xfrm>
            <a:off x="893700" y="1373600"/>
            <a:ext cx="7842600" cy="35523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600"/>
              </a:spcBef>
              <a:spcAft>
                <a:spcPts val="0"/>
              </a:spcAft>
              <a:buNone/>
            </a:pPr>
            <a:r>
              <a:rPr lang="fr-BE"/>
              <a:t>→ </a:t>
            </a:r>
            <a:r>
              <a:rPr b="1" lang="fr-BE"/>
              <a:t>ECG signal generation on embedded systems</a:t>
            </a:r>
            <a:endParaRPr b="1"/>
          </a:p>
          <a:p>
            <a:pPr indent="-342900" lvl="0" marL="457200" rtl="0" algn="l">
              <a:lnSpc>
                <a:spcPct val="100000"/>
              </a:lnSpc>
              <a:spcBef>
                <a:spcPts val="600"/>
              </a:spcBef>
              <a:spcAft>
                <a:spcPts val="0"/>
              </a:spcAft>
              <a:buSzPts val="1800"/>
              <a:buAutoNum type="arabicPeriod"/>
            </a:pPr>
            <a:r>
              <a:rPr lang="fr-BE"/>
              <a:t>Use of a generative machine learning model to produce ECG signals</a:t>
            </a:r>
            <a:endParaRPr/>
          </a:p>
          <a:p>
            <a:pPr indent="-342900" lvl="0" marL="457200" rtl="0" algn="l">
              <a:lnSpc>
                <a:spcPct val="100000"/>
              </a:lnSpc>
              <a:spcBef>
                <a:spcPts val="0"/>
              </a:spcBef>
              <a:spcAft>
                <a:spcPts val="0"/>
              </a:spcAft>
              <a:buSzPts val="1800"/>
              <a:buAutoNum type="arabicPeriod"/>
            </a:pPr>
            <a:r>
              <a:rPr lang="fr-BE"/>
              <a:t>Use of Tiny Machine Learning to convert the model to microcontroller</a:t>
            </a:r>
            <a:endParaRPr/>
          </a:p>
          <a:p>
            <a:pPr indent="-342900" lvl="0" marL="457200" rtl="0" algn="l">
              <a:lnSpc>
                <a:spcPct val="100000"/>
              </a:lnSpc>
              <a:spcBef>
                <a:spcPts val="0"/>
              </a:spcBef>
              <a:spcAft>
                <a:spcPts val="0"/>
              </a:spcAft>
              <a:buSzPts val="1800"/>
              <a:buAutoNum type="arabicPeriod"/>
            </a:pPr>
            <a:r>
              <a:rPr lang="fr-BE"/>
              <a:t>Implement the model on Arduino BLE </a:t>
            </a:r>
            <a:endParaRPr/>
          </a:p>
          <a:p>
            <a:pPr indent="-342900" lvl="0" marL="457200" rtl="0" algn="l">
              <a:lnSpc>
                <a:spcPct val="100000"/>
              </a:lnSpc>
              <a:spcBef>
                <a:spcPts val="0"/>
              </a:spcBef>
              <a:spcAft>
                <a:spcPts val="0"/>
              </a:spcAft>
              <a:buSzPts val="1800"/>
              <a:buAutoNum type="arabicPeriod"/>
            </a:pPr>
            <a:r>
              <a:rPr lang="fr-BE"/>
              <a:t>Compare results to current literature</a:t>
            </a:r>
            <a:endParaRPr/>
          </a:p>
          <a:p>
            <a:pPr indent="-342900" lvl="0" marL="457200" rtl="0" algn="l">
              <a:lnSpc>
                <a:spcPct val="100000"/>
              </a:lnSpc>
              <a:spcBef>
                <a:spcPts val="0"/>
              </a:spcBef>
              <a:spcAft>
                <a:spcPts val="0"/>
              </a:spcAft>
              <a:buSzPts val="1800"/>
              <a:buAutoNum type="arabicPeriod"/>
            </a:pPr>
            <a:r>
              <a:rPr lang="fr-BE"/>
              <a:t>Expand to different types of ECG signals (healthy + pathological) </a:t>
            </a:r>
            <a:endParaRPr/>
          </a:p>
        </p:txBody>
      </p:sp>
      <p:sp>
        <p:nvSpPr>
          <p:cNvPr id="97" name="Google Shape;97;p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Discussion</a:t>
            </a:r>
            <a:endParaRPr>
              <a:solidFill>
                <a:schemeClr val="dk2"/>
              </a:solidFill>
            </a:endParaRPr>
          </a:p>
        </p:txBody>
      </p:sp>
      <p:sp>
        <p:nvSpPr>
          <p:cNvPr id="235" name="Google Shape;235;p20"/>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a:t>Current model results are satisfying but can definitely be improved</a:t>
            </a:r>
            <a:endParaRPr/>
          </a:p>
          <a:p>
            <a:pPr indent="-342900" lvl="0" marL="457200" rtl="0" algn="l">
              <a:lnSpc>
                <a:spcPct val="100000"/>
              </a:lnSpc>
              <a:spcBef>
                <a:spcPts val="600"/>
              </a:spcBef>
              <a:spcAft>
                <a:spcPts val="0"/>
              </a:spcAft>
              <a:buClr>
                <a:schemeClr val="accent6"/>
              </a:buClr>
              <a:buSzPts val="1800"/>
              <a:buChar char="▷"/>
            </a:pPr>
            <a:r>
              <a:rPr lang="fr-BE"/>
              <a:t>Generator model was successfully converted to an appropriate sized model for microcontroller implementation </a:t>
            </a:r>
            <a:endParaRPr/>
          </a:p>
          <a:p>
            <a:pPr indent="-342900" lvl="0" marL="457200" rtl="0" algn="l">
              <a:lnSpc>
                <a:spcPct val="100000"/>
              </a:lnSpc>
              <a:spcBef>
                <a:spcPts val="600"/>
              </a:spcBef>
              <a:spcAft>
                <a:spcPts val="0"/>
              </a:spcAft>
              <a:buClr>
                <a:schemeClr val="accent6"/>
              </a:buClr>
              <a:buSzPts val="1800"/>
              <a:buChar char="▷"/>
            </a:pPr>
            <a:r>
              <a:rPr lang="fr-BE"/>
              <a:t>Results still can be improved  </a:t>
            </a:r>
            <a:endParaRPr/>
          </a:p>
        </p:txBody>
      </p:sp>
      <p:sp>
        <p:nvSpPr>
          <p:cNvPr id="236" name="Google Shape;236;p2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Future Steps</a:t>
            </a:r>
            <a:endParaRPr>
              <a:solidFill>
                <a:schemeClr val="dk2"/>
              </a:solidFill>
            </a:endParaRPr>
          </a:p>
        </p:txBody>
      </p:sp>
      <p:sp>
        <p:nvSpPr>
          <p:cNvPr id="242" name="Google Shape;242;p2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a:t>Run the model on Arduino Nano BLE 33</a:t>
            </a:r>
            <a:endParaRPr/>
          </a:p>
          <a:p>
            <a:pPr indent="-342900" lvl="0" marL="457200" rtl="0" algn="l">
              <a:lnSpc>
                <a:spcPct val="100000"/>
              </a:lnSpc>
              <a:spcBef>
                <a:spcPts val="600"/>
              </a:spcBef>
              <a:spcAft>
                <a:spcPts val="0"/>
              </a:spcAft>
              <a:buClr>
                <a:schemeClr val="accent6"/>
              </a:buClr>
              <a:buSzPts val="1800"/>
              <a:buChar char="▷"/>
            </a:pPr>
            <a:r>
              <a:rPr lang="fr-BE"/>
              <a:t>Continue improving the model for better results by increasing the dataset (only 565 signals)</a:t>
            </a:r>
            <a:endParaRPr/>
          </a:p>
          <a:p>
            <a:pPr indent="-342900" lvl="0" marL="457200" rtl="0" algn="l">
              <a:lnSpc>
                <a:spcPct val="100000"/>
              </a:lnSpc>
              <a:spcBef>
                <a:spcPts val="600"/>
              </a:spcBef>
              <a:spcAft>
                <a:spcPts val="0"/>
              </a:spcAft>
              <a:buClr>
                <a:schemeClr val="accent6"/>
              </a:buClr>
              <a:buSzPts val="1800"/>
              <a:buChar char="▷"/>
            </a:pPr>
            <a:r>
              <a:rPr lang="fr-BE"/>
              <a:t>Train more models for different types of ECGs (healthy/pathological)</a:t>
            </a:r>
            <a:endParaRPr/>
          </a:p>
          <a:p>
            <a:pPr indent="-342900" lvl="0" marL="457200" rtl="0" algn="l">
              <a:lnSpc>
                <a:spcPct val="100000"/>
              </a:lnSpc>
              <a:spcBef>
                <a:spcPts val="600"/>
              </a:spcBef>
              <a:spcAft>
                <a:spcPts val="0"/>
              </a:spcAft>
              <a:buClr>
                <a:schemeClr val="accent6"/>
              </a:buClr>
              <a:buSzPts val="1800"/>
              <a:buChar char="▷"/>
            </a:pPr>
            <a:r>
              <a:rPr lang="fr-BE"/>
              <a:t>Load several models on limited memory microcontroller 🡪 Memory management</a:t>
            </a:r>
            <a:endParaRPr/>
          </a:p>
        </p:txBody>
      </p:sp>
      <p:sp>
        <p:nvSpPr>
          <p:cNvPr id="243" name="Google Shape;243;p2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b73fe74f0c_0_11"/>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BE">
                <a:solidFill>
                  <a:schemeClr val="accent1"/>
                </a:solidFill>
              </a:rPr>
              <a:t>References</a:t>
            </a:r>
            <a:endParaRPr>
              <a:solidFill>
                <a:schemeClr val="accent1"/>
              </a:solidFill>
            </a:endParaRPr>
          </a:p>
        </p:txBody>
      </p:sp>
      <p:sp>
        <p:nvSpPr>
          <p:cNvPr id="249" name="Google Shape;249;g1b73fe74f0c_0_11"/>
          <p:cNvSpPr txBox="1"/>
          <p:nvPr>
            <p:ph idx="1" type="body"/>
          </p:nvPr>
        </p:nvSpPr>
        <p:spPr>
          <a:xfrm>
            <a:off x="368500" y="4556963"/>
            <a:ext cx="6462600" cy="3552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fr-BE" sz="1300"/>
              <a:t>https://github.com/MikhailMurashov/ecgGAN</a:t>
            </a:r>
            <a:endParaRPr sz="1300"/>
          </a:p>
        </p:txBody>
      </p:sp>
      <p:sp>
        <p:nvSpPr>
          <p:cNvPr id="250" name="Google Shape;250;g1b73fe74f0c_0_1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fr-BE"/>
              <a:t>‹#›</a:t>
            </a:fld>
            <a:endParaRPr/>
          </a:p>
        </p:txBody>
      </p:sp>
      <p:sp>
        <p:nvSpPr>
          <p:cNvPr id="251" name="Google Shape;251;g1b73fe74f0c_0_11"/>
          <p:cNvSpPr txBox="1"/>
          <p:nvPr/>
        </p:nvSpPr>
        <p:spPr>
          <a:xfrm>
            <a:off x="48925" y="1460075"/>
            <a:ext cx="9144000" cy="3096900"/>
          </a:xfrm>
          <a:prstGeom prst="rect">
            <a:avLst/>
          </a:prstGeom>
          <a:noFill/>
          <a:ln>
            <a:noFill/>
          </a:ln>
        </p:spPr>
        <p:txBody>
          <a:bodyPr anchorCtr="0" anchor="t" bIns="91425" lIns="91425" spcFirstLastPara="1" rIns="91425" wrap="square" tIns="91425">
            <a:spAutoFit/>
          </a:bodyPr>
          <a:lstStyle/>
          <a:p>
            <a:pPr indent="-279400" lvl="0" marL="279400" rtl="0" algn="l">
              <a:lnSpc>
                <a:spcPct val="135000"/>
              </a:lnSpc>
              <a:spcBef>
                <a:spcPts val="0"/>
              </a:spcBef>
              <a:spcAft>
                <a:spcPts val="0"/>
              </a:spcAft>
              <a:buNone/>
            </a:pPr>
            <a:r>
              <a:rPr lang="fr-BE" sz="1100"/>
              <a:t>Delaney, Anne Marie, Eoin Brophy, et Tomas E. Ward. « Synthesis of Realistic ECG Using Generative Adversarial Networks ». arXiv, 19 septembre 2019.</a:t>
            </a:r>
            <a:r>
              <a:rPr lang="fr-BE" sz="1100">
                <a:uFill>
                  <a:noFill/>
                </a:uFill>
                <a:hlinkClick r:id="rId3"/>
              </a:rPr>
              <a:t> </a:t>
            </a:r>
            <a:r>
              <a:rPr lang="fr-BE" sz="1100" u="sng">
                <a:solidFill>
                  <a:schemeClr val="hlink"/>
                </a:solidFill>
                <a:hlinkClick r:id="rId4"/>
              </a:rPr>
              <a:t>http://arxiv.org/abs/1909.09150</a:t>
            </a:r>
            <a:r>
              <a:rPr lang="fr-BE" sz="1100"/>
              <a:t>.</a:t>
            </a:r>
            <a:endParaRPr sz="1100"/>
          </a:p>
          <a:p>
            <a:pPr indent="-279400" lvl="0" marL="279400" rtl="0" algn="l">
              <a:lnSpc>
                <a:spcPct val="135000"/>
              </a:lnSpc>
              <a:spcBef>
                <a:spcPts val="0"/>
              </a:spcBef>
              <a:spcAft>
                <a:spcPts val="0"/>
              </a:spcAft>
              <a:buNone/>
            </a:pPr>
            <a:r>
              <a:rPr lang="fr-BE" sz="1100"/>
              <a:t>Hazra, Debapriya, et Yung-Cheol Byun. « SynSigGAN: Generative Adversarial Networks for Synthetic Biomedical Signal Generation ». </a:t>
            </a:r>
            <a:r>
              <a:rPr i="1" lang="fr-BE" sz="1100"/>
              <a:t>Biology</a:t>
            </a:r>
            <a:r>
              <a:rPr lang="fr-BE" sz="1100"/>
              <a:t> 9, n</a:t>
            </a:r>
            <a:r>
              <a:rPr baseline="30000" lang="fr-BE" sz="1100"/>
              <a:t>o</a:t>
            </a:r>
            <a:r>
              <a:rPr lang="fr-BE" sz="1100"/>
              <a:t> 12 (3 décembre 2020): 441.</a:t>
            </a:r>
            <a:r>
              <a:rPr lang="fr-BE" sz="1100">
                <a:uFill>
                  <a:noFill/>
                </a:uFill>
                <a:hlinkClick r:id="rId5"/>
              </a:rPr>
              <a:t> </a:t>
            </a:r>
            <a:r>
              <a:rPr lang="fr-BE" sz="1100" u="sng">
                <a:solidFill>
                  <a:schemeClr val="hlink"/>
                </a:solidFill>
                <a:hlinkClick r:id="rId6"/>
              </a:rPr>
              <a:t>https://doi.org/10.3390/biology9120441</a:t>
            </a:r>
            <a:r>
              <a:rPr lang="fr-BE" sz="1100"/>
              <a:t>.</a:t>
            </a:r>
            <a:endParaRPr sz="1100"/>
          </a:p>
          <a:p>
            <a:pPr indent="-279400" lvl="0" marL="279400" rtl="0" algn="l">
              <a:lnSpc>
                <a:spcPct val="135000"/>
              </a:lnSpc>
              <a:spcBef>
                <a:spcPts val="0"/>
              </a:spcBef>
              <a:spcAft>
                <a:spcPts val="0"/>
              </a:spcAft>
              <a:buNone/>
            </a:pPr>
            <a:r>
              <a:rPr lang="fr-BE" sz="1100"/>
              <a:t>KOCZKODAJ, Waldemar W., Jolanta MASIAK, Mirosław MAZUREK, Dominik STRZAŁKA, et Pavel F. ZABRODSKII. « Massive Health Record Breaches Evidenced by the Office for Civil Rights Data ». </a:t>
            </a:r>
            <a:r>
              <a:rPr i="1" lang="fr-BE" sz="1100"/>
              <a:t>Iranian Journal of Public Health</a:t>
            </a:r>
            <a:r>
              <a:rPr lang="fr-BE" sz="1100"/>
              <a:t> 48, n</a:t>
            </a:r>
            <a:r>
              <a:rPr baseline="30000" lang="fr-BE" sz="1100"/>
              <a:t>o</a:t>
            </a:r>
            <a:r>
              <a:rPr lang="fr-BE" sz="1100"/>
              <a:t> 2 (février 2019): 278‑88.</a:t>
            </a:r>
            <a:endParaRPr sz="1100"/>
          </a:p>
          <a:p>
            <a:pPr indent="-279400" lvl="0" marL="279400" rtl="0" algn="l">
              <a:lnSpc>
                <a:spcPct val="135000"/>
              </a:lnSpc>
              <a:spcBef>
                <a:spcPts val="0"/>
              </a:spcBef>
              <a:spcAft>
                <a:spcPts val="0"/>
              </a:spcAft>
              <a:buNone/>
            </a:pPr>
            <a:r>
              <a:rPr lang="fr-BE" sz="1100"/>
              <a:t>Thambawita, Vajira, Jonas L. Isaksen, Steven A. Hicks, Jonas Ghouse, Gustav Ahlberg, Allan Linneberg, Niels Grarup, et al. « DeepFake Electrocardiograms Using Generative Adversarial Networks Are the Beginning of the End for Privacy Issues in Medicine ». </a:t>
            </a:r>
            <a:r>
              <a:rPr i="1" lang="fr-BE" sz="1100"/>
              <a:t>Scientific Reports</a:t>
            </a:r>
            <a:r>
              <a:rPr lang="fr-BE" sz="1100"/>
              <a:t> 11, n</a:t>
            </a:r>
            <a:r>
              <a:rPr baseline="30000" lang="fr-BE" sz="1100"/>
              <a:t>o</a:t>
            </a:r>
            <a:r>
              <a:rPr lang="fr-BE" sz="1100"/>
              <a:t> 1 (9 novembre 2021): 21896.</a:t>
            </a:r>
            <a:r>
              <a:rPr lang="fr-BE" sz="1100">
                <a:uFill>
                  <a:noFill/>
                </a:uFill>
                <a:hlinkClick r:id="rId7"/>
              </a:rPr>
              <a:t> </a:t>
            </a:r>
            <a:r>
              <a:rPr lang="fr-BE" sz="1100" u="sng">
                <a:solidFill>
                  <a:schemeClr val="hlink"/>
                </a:solidFill>
                <a:hlinkClick r:id="rId8"/>
              </a:rPr>
              <a:t>https://doi.org/10.1038/s41598-021-01295-2</a:t>
            </a:r>
            <a:r>
              <a:rPr lang="fr-BE" sz="1100"/>
              <a:t>.</a:t>
            </a:r>
            <a:endParaRPr sz="1100"/>
          </a:p>
          <a:p>
            <a:pPr indent="-279400" lvl="0" marL="279400" rtl="0" algn="l">
              <a:lnSpc>
                <a:spcPct val="135000"/>
              </a:lnSpc>
              <a:spcBef>
                <a:spcPts val="0"/>
              </a:spcBef>
              <a:spcAft>
                <a:spcPts val="0"/>
              </a:spcAft>
              <a:buNone/>
            </a:pPr>
            <a:r>
              <a:rPr lang="fr-BE" sz="1100"/>
              <a:t>W. Koczkodaj, Waldemar, Jolanta Masiak, Mirosław Mazurek, Dominik Strzałka, et Pavel F. Zabrodskii. « Massive Health Record Breaches Evidenced by the Office for Civil Rights Data ». </a:t>
            </a:r>
            <a:r>
              <a:rPr i="1" lang="fr-BE" sz="1100"/>
              <a:t>Iranian Journal of Public Health</a:t>
            </a:r>
            <a:r>
              <a:rPr lang="fr-BE" sz="1100"/>
              <a:t>, 11 mai 2019.</a:t>
            </a:r>
            <a:r>
              <a:rPr lang="fr-BE" sz="1100">
                <a:uFill>
                  <a:noFill/>
                </a:uFill>
                <a:hlinkClick r:id="rId9"/>
              </a:rPr>
              <a:t> </a:t>
            </a:r>
            <a:r>
              <a:rPr lang="fr-BE" sz="1100" u="sng">
                <a:solidFill>
                  <a:schemeClr val="hlink"/>
                </a:solidFill>
                <a:hlinkClick r:id="rId10"/>
              </a:rPr>
              <a:t>https://doi.org/10.18502/ijph.v48i2.826</a:t>
            </a:r>
            <a:r>
              <a:rPr lang="fr-BE" sz="1100"/>
              <a:t>.</a:t>
            </a:r>
            <a:endParaRPr sz="1100"/>
          </a:p>
          <a:p>
            <a:pPr indent="-279400" lvl="0" marL="279400" rtl="0" algn="l">
              <a:lnSpc>
                <a:spcPct val="135000"/>
              </a:lnSpc>
              <a:spcBef>
                <a:spcPts val="0"/>
              </a:spcBef>
              <a:spcAft>
                <a:spcPts val="0"/>
              </a:spcAft>
              <a:buNone/>
            </a:pPr>
            <a:r>
              <a:rPr lang="fr-BE" sz="1100"/>
              <a:t>Zhu, Fei, Fei Ye, Yuchen Fu, Quan Liu, et Bairong Shen. « Electrocardiogram Generation with a Bidirectional LSTM-CNN Generative Adversarial Network ». </a:t>
            </a:r>
            <a:r>
              <a:rPr i="1" lang="fr-BE" sz="1100"/>
              <a:t>Scientific Reports</a:t>
            </a:r>
            <a:r>
              <a:rPr lang="fr-BE" sz="1100"/>
              <a:t> 9, n</a:t>
            </a:r>
            <a:r>
              <a:rPr baseline="30000" lang="fr-BE" sz="1100"/>
              <a:t>o</a:t>
            </a:r>
            <a:r>
              <a:rPr lang="fr-BE" sz="1100"/>
              <a:t> 1 (décembre 2019): 6734.</a:t>
            </a:r>
            <a:r>
              <a:rPr lang="fr-BE" sz="1100">
                <a:uFill>
                  <a:noFill/>
                </a:uFill>
                <a:hlinkClick r:id="rId11"/>
              </a:rPr>
              <a:t> </a:t>
            </a:r>
            <a:r>
              <a:rPr lang="fr-BE" sz="1100" u="sng">
                <a:solidFill>
                  <a:schemeClr val="hlink"/>
                </a:solidFill>
                <a:hlinkClick r:id="rId12"/>
              </a:rPr>
              <a:t>https://doi.org/10.1038/s41598-019-42516-z</a:t>
            </a:r>
            <a:r>
              <a:rPr lang="fr-BE" sz="1100"/>
              <a: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Motivation</a:t>
            </a:r>
            <a:endParaRPr>
              <a:solidFill>
                <a:schemeClr val="dk2"/>
              </a:solidFill>
            </a:endParaRPr>
          </a:p>
        </p:txBody>
      </p:sp>
      <p:sp>
        <p:nvSpPr>
          <p:cNvPr id="103" name="Google Shape;103;p3"/>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a:t>Cardiovascular diseases are the leading cause of death throughout world (32.1% of deaths in 2015)</a:t>
            </a:r>
            <a:endParaRPr/>
          </a:p>
          <a:p>
            <a:pPr indent="-342900" lvl="0" marL="457200" rtl="0" algn="l">
              <a:lnSpc>
                <a:spcPct val="100000"/>
              </a:lnSpc>
              <a:spcBef>
                <a:spcPts val="600"/>
              </a:spcBef>
              <a:spcAft>
                <a:spcPts val="0"/>
              </a:spcAft>
              <a:buClr>
                <a:schemeClr val="accent6"/>
              </a:buClr>
              <a:buSzPts val="1800"/>
              <a:buChar char="▷"/>
            </a:pPr>
            <a:r>
              <a:rPr lang="fr-BE"/>
              <a:t>Ecg tests: effective method for diagnostics</a:t>
            </a:r>
            <a:endParaRPr/>
          </a:p>
          <a:p>
            <a:pPr indent="-342900" lvl="0" marL="457200" rtl="0" algn="l">
              <a:lnSpc>
                <a:spcPct val="100000"/>
              </a:lnSpc>
              <a:spcBef>
                <a:spcPts val="600"/>
              </a:spcBef>
              <a:spcAft>
                <a:spcPts val="0"/>
              </a:spcAft>
              <a:buClr>
                <a:schemeClr val="accent6"/>
              </a:buClr>
              <a:buSzPts val="1800"/>
              <a:buChar char="▷"/>
            </a:pPr>
            <a:r>
              <a:rPr lang="fr-BE"/>
              <a:t>Machine learning methods increasing 🡪 need for a lot of labeled data</a:t>
            </a:r>
            <a:endParaRPr/>
          </a:p>
          <a:p>
            <a:pPr indent="-342900" lvl="0" marL="457200" rtl="0" algn="l">
              <a:lnSpc>
                <a:spcPct val="100000"/>
              </a:lnSpc>
              <a:spcBef>
                <a:spcPts val="600"/>
              </a:spcBef>
              <a:spcAft>
                <a:spcPts val="0"/>
              </a:spcAft>
              <a:buClr>
                <a:schemeClr val="accent6"/>
              </a:buClr>
              <a:buSzPts val="1800"/>
              <a:buChar char="▷"/>
            </a:pPr>
            <a:r>
              <a:rPr lang="fr-BE"/>
              <a:t>Problem : lack of good ecg data + maintaining privacy for patients</a:t>
            </a:r>
            <a:endParaRPr/>
          </a:p>
          <a:p>
            <a:pPr indent="0" lvl="0" marL="114300" rtl="0" algn="l">
              <a:lnSpc>
                <a:spcPct val="100000"/>
              </a:lnSpc>
              <a:spcBef>
                <a:spcPts val="600"/>
              </a:spcBef>
              <a:spcAft>
                <a:spcPts val="0"/>
              </a:spcAft>
              <a:buSzPts val="1800"/>
              <a:buNone/>
            </a:pPr>
            <a:r>
              <a:t/>
            </a:r>
            <a:endParaRPr/>
          </a:p>
        </p:txBody>
      </p:sp>
      <p:sp>
        <p:nvSpPr>
          <p:cNvPr id="104" name="Google Shape;104;p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Motivation</a:t>
            </a:r>
            <a:endParaRPr>
              <a:solidFill>
                <a:schemeClr val="dk2"/>
              </a:solidFill>
            </a:endParaRPr>
          </a:p>
        </p:txBody>
      </p:sp>
      <p:sp>
        <p:nvSpPr>
          <p:cNvPr id="110" name="Google Shape;110;p4"/>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a:t>Acquiring large datasets to train models becomes very difficult </a:t>
            </a:r>
            <a:endParaRPr/>
          </a:p>
          <a:p>
            <a:pPr indent="-342900" lvl="0" marL="457200" rtl="0" algn="l">
              <a:lnSpc>
                <a:spcPct val="100000"/>
              </a:lnSpc>
              <a:spcBef>
                <a:spcPts val="600"/>
              </a:spcBef>
              <a:spcAft>
                <a:spcPts val="0"/>
              </a:spcAft>
              <a:buClr>
                <a:schemeClr val="accent6"/>
              </a:buClr>
              <a:buSzPts val="1800"/>
              <a:buChar char="▷"/>
            </a:pPr>
            <a:r>
              <a:rPr lang="fr-BE"/>
              <a:t>Solution: generate synthetic medical data without any private details. </a:t>
            </a:r>
            <a:endParaRPr/>
          </a:p>
          <a:p>
            <a:pPr indent="-342900" lvl="0" marL="457200" rtl="0" algn="l">
              <a:lnSpc>
                <a:spcPct val="100000"/>
              </a:lnSpc>
              <a:spcBef>
                <a:spcPts val="600"/>
              </a:spcBef>
              <a:spcAft>
                <a:spcPts val="0"/>
              </a:spcAft>
              <a:buClr>
                <a:schemeClr val="accent6"/>
              </a:buClr>
              <a:buSzPts val="1800"/>
              <a:buChar char="▷"/>
            </a:pPr>
            <a:r>
              <a:rPr lang="fr-BE"/>
              <a:t>No current solutions implemented on uC</a:t>
            </a:r>
            <a:endParaRPr/>
          </a:p>
          <a:p>
            <a:pPr indent="-342900" lvl="0" marL="457200" rtl="0" algn="l">
              <a:lnSpc>
                <a:spcPct val="100000"/>
              </a:lnSpc>
              <a:spcBef>
                <a:spcPts val="600"/>
              </a:spcBef>
              <a:spcAft>
                <a:spcPts val="0"/>
              </a:spcAft>
              <a:buClr>
                <a:schemeClr val="accent6"/>
              </a:buClr>
              <a:buSzPts val="1800"/>
              <a:buChar char="▷"/>
            </a:pPr>
            <a:r>
              <a:rPr lang="fr-BE"/>
              <a:t>Current generators very expensive</a:t>
            </a:r>
            <a:endParaRPr/>
          </a:p>
        </p:txBody>
      </p:sp>
      <p:sp>
        <p:nvSpPr>
          <p:cNvPr id="111" name="Google Shape;111;p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Relevant Prior Work</a:t>
            </a:r>
            <a:endParaRPr>
              <a:solidFill>
                <a:schemeClr val="dk2"/>
              </a:solidFill>
            </a:endParaRPr>
          </a:p>
        </p:txBody>
      </p:sp>
      <p:sp>
        <p:nvSpPr>
          <p:cNvPr id="117" name="Google Shape;117;p5"/>
          <p:cNvSpPr txBox="1"/>
          <p:nvPr>
            <p:ph idx="1" type="body"/>
          </p:nvPr>
        </p:nvSpPr>
        <p:spPr>
          <a:xfrm>
            <a:off x="893700" y="11449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sz="1400"/>
              <a:t>Debapriya et. Al – GANs for synthetic biomedical signal generation (2020)</a:t>
            </a:r>
            <a:endParaRPr/>
          </a:p>
          <a:p>
            <a:pPr indent="-381000" lvl="1" marL="914400" rtl="0" algn="l">
              <a:lnSpc>
                <a:spcPct val="100000"/>
              </a:lnSpc>
              <a:spcBef>
                <a:spcPts val="0"/>
              </a:spcBef>
              <a:spcAft>
                <a:spcPts val="0"/>
              </a:spcAft>
              <a:buSzPts val="2400"/>
              <a:buChar char="○"/>
            </a:pPr>
            <a:r>
              <a:rPr lang="fr-BE" sz="1400"/>
              <a:t>Generator: BiLSTM</a:t>
            </a:r>
            <a:endParaRPr sz="1400"/>
          </a:p>
          <a:p>
            <a:pPr indent="-381000" lvl="1" marL="914400" rtl="0" algn="l">
              <a:lnSpc>
                <a:spcPct val="100000"/>
              </a:lnSpc>
              <a:spcBef>
                <a:spcPts val="0"/>
              </a:spcBef>
              <a:spcAft>
                <a:spcPts val="0"/>
              </a:spcAft>
              <a:buSzPts val="2400"/>
              <a:buChar char="○"/>
            </a:pPr>
            <a:r>
              <a:rPr lang="fr-BE" sz="1400"/>
              <a:t>Discriminator: CNN</a:t>
            </a:r>
            <a:endParaRPr/>
          </a:p>
          <a:p>
            <a:pPr indent="-342900" lvl="0" marL="457200" rtl="0" algn="l">
              <a:lnSpc>
                <a:spcPct val="100000"/>
              </a:lnSpc>
              <a:spcBef>
                <a:spcPts val="600"/>
              </a:spcBef>
              <a:spcAft>
                <a:spcPts val="0"/>
              </a:spcAft>
              <a:buClr>
                <a:schemeClr val="accent6"/>
              </a:buClr>
              <a:buSzPts val="1800"/>
              <a:buChar char="▷"/>
            </a:pPr>
            <a:r>
              <a:rPr lang="fr-BE" sz="1400"/>
              <a:t>Fei Zhu et. Al – ECG Generation w/ a BiLSTM-CNN GAN (2019)</a:t>
            </a:r>
            <a:endParaRPr/>
          </a:p>
          <a:p>
            <a:pPr indent="-381000" lvl="1" marL="914400" rtl="0" algn="l">
              <a:lnSpc>
                <a:spcPct val="100000"/>
              </a:lnSpc>
              <a:spcBef>
                <a:spcPts val="0"/>
              </a:spcBef>
              <a:spcAft>
                <a:spcPts val="0"/>
              </a:spcAft>
              <a:buSzPts val="2400"/>
              <a:buChar char="○"/>
            </a:pPr>
            <a:r>
              <a:rPr lang="fr-BE" sz="1400"/>
              <a:t>Generator: BiLSTM</a:t>
            </a:r>
            <a:endParaRPr sz="1400"/>
          </a:p>
          <a:p>
            <a:pPr indent="-381000" lvl="1" marL="914400" rtl="0" algn="l">
              <a:lnSpc>
                <a:spcPct val="100000"/>
              </a:lnSpc>
              <a:spcBef>
                <a:spcPts val="0"/>
              </a:spcBef>
              <a:spcAft>
                <a:spcPts val="0"/>
              </a:spcAft>
              <a:buSzPts val="2400"/>
              <a:buChar char="○"/>
            </a:pPr>
            <a:r>
              <a:rPr lang="fr-BE" sz="1400"/>
              <a:t>Discriminator: CNN</a:t>
            </a:r>
            <a:endParaRPr/>
          </a:p>
          <a:p>
            <a:pPr indent="-342900" lvl="0" marL="457200" rtl="0" algn="l">
              <a:lnSpc>
                <a:spcPct val="100000"/>
              </a:lnSpc>
              <a:spcBef>
                <a:spcPts val="600"/>
              </a:spcBef>
              <a:spcAft>
                <a:spcPts val="0"/>
              </a:spcAft>
              <a:buClr>
                <a:schemeClr val="accent6"/>
              </a:buClr>
              <a:buSzPts val="1800"/>
              <a:buChar char="▷"/>
            </a:pPr>
            <a:r>
              <a:rPr lang="fr-BE" sz="1400"/>
              <a:t>Vajira Thrambawita et. al – DeepFake ECG using GANs are the beginning of the end for privacy issues in medecine (2021)</a:t>
            </a:r>
            <a:endParaRPr/>
          </a:p>
          <a:p>
            <a:pPr indent="-381000" lvl="1" marL="914400" rtl="0" algn="l">
              <a:lnSpc>
                <a:spcPct val="100000"/>
              </a:lnSpc>
              <a:spcBef>
                <a:spcPts val="0"/>
              </a:spcBef>
              <a:spcAft>
                <a:spcPts val="0"/>
              </a:spcAft>
              <a:buSzPts val="2400"/>
              <a:buChar char="○"/>
            </a:pPr>
            <a:r>
              <a:rPr lang="fr-BE" sz="1400"/>
              <a:t>Generator: CNN</a:t>
            </a:r>
            <a:endParaRPr/>
          </a:p>
          <a:p>
            <a:pPr indent="-381000" lvl="1" marL="914400" rtl="0" algn="l">
              <a:lnSpc>
                <a:spcPct val="100000"/>
              </a:lnSpc>
              <a:spcBef>
                <a:spcPts val="0"/>
              </a:spcBef>
              <a:spcAft>
                <a:spcPts val="0"/>
              </a:spcAft>
              <a:buSzPts val="2400"/>
              <a:buChar char="○"/>
            </a:pPr>
            <a:r>
              <a:rPr lang="fr-BE" sz="1400"/>
              <a:t>Discriminator: CNN</a:t>
            </a:r>
            <a:endParaRPr/>
          </a:p>
          <a:p>
            <a:pPr indent="-342900" lvl="0" marL="457200" rtl="0" algn="l">
              <a:lnSpc>
                <a:spcPct val="100000"/>
              </a:lnSpc>
              <a:spcBef>
                <a:spcPts val="600"/>
              </a:spcBef>
              <a:spcAft>
                <a:spcPts val="0"/>
              </a:spcAft>
              <a:buClr>
                <a:schemeClr val="accent6"/>
              </a:buClr>
              <a:buSzPts val="1800"/>
              <a:buChar char="▷"/>
            </a:pPr>
            <a:r>
              <a:rPr b="1" lang="fr-BE" sz="1400"/>
              <a:t>Novelty: no implementation on micro Controllers in the </a:t>
            </a:r>
            <a:r>
              <a:rPr b="1" lang="fr-BE" sz="1400"/>
              <a:t>literature ! </a:t>
            </a:r>
            <a:endParaRPr b="1" sz="1400"/>
          </a:p>
          <a:p>
            <a:pPr indent="0" lvl="1" marL="533400" rtl="0" algn="l">
              <a:lnSpc>
                <a:spcPct val="100000"/>
              </a:lnSpc>
              <a:spcBef>
                <a:spcPts val="0"/>
              </a:spcBef>
              <a:spcAft>
                <a:spcPts val="0"/>
              </a:spcAft>
              <a:buSzPts val="2400"/>
              <a:buNone/>
            </a:pPr>
            <a:r>
              <a:rPr lang="fr-BE" sz="1400"/>
              <a:t>				</a:t>
            </a:r>
            <a:endParaRPr/>
          </a:p>
        </p:txBody>
      </p:sp>
      <p:sp>
        <p:nvSpPr>
          <p:cNvPr id="118" name="Google Shape;118;p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
        <p:nvSpPr>
          <p:cNvPr id="124" name="Google Shape;124;p6"/>
          <p:cNvSpPr txBox="1"/>
          <p:nvPr/>
        </p:nvSpPr>
        <p:spPr>
          <a:xfrm>
            <a:off x="2297526" y="1644383"/>
            <a:ext cx="4241587"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fr-BE" sz="4000" u="none" cap="none" strike="noStrike">
                <a:solidFill>
                  <a:schemeClr val="lt1"/>
                </a:solidFill>
                <a:latin typeface="Raleway"/>
                <a:ea typeface="Raleway"/>
                <a:cs typeface="Raleway"/>
                <a:sym typeface="Raleway"/>
              </a:rPr>
              <a:t>Technical Approach</a:t>
            </a:r>
            <a:endParaRPr b="0" i="0" sz="4000" u="none" cap="none" strike="noStrike">
              <a:solidFill>
                <a:schemeClr val="lt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Initial </a:t>
            </a:r>
            <a:r>
              <a:rPr lang="fr-BE">
                <a:solidFill>
                  <a:schemeClr val="dk2"/>
                </a:solidFill>
              </a:rPr>
              <a:t>Dataset</a:t>
            </a:r>
            <a:endParaRPr>
              <a:solidFill>
                <a:schemeClr val="dk2"/>
              </a:solidFill>
            </a:endParaRPr>
          </a:p>
        </p:txBody>
      </p:sp>
      <p:sp>
        <p:nvSpPr>
          <p:cNvPr id="130" name="Google Shape;130;p7"/>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a:t>« MIT-BIH Arrhythmia Database » - PhysioNet</a:t>
            </a:r>
            <a:endParaRPr/>
          </a:p>
          <a:p>
            <a:pPr indent="-342900" lvl="0" marL="457200" rtl="0" algn="l">
              <a:lnSpc>
                <a:spcPct val="100000"/>
              </a:lnSpc>
              <a:spcBef>
                <a:spcPts val="600"/>
              </a:spcBef>
              <a:spcAft>
                <a:spcPts val="0"/>
              </a:spcAft>
              <a:buClr>
                <a:schemeClr val="accent6"/>
              </a:buClr>
              <a:buSzPts val="1800"/>
              <a:buChar char="▷"/>
            </a:pPr>
            <a:r>
              <a:rPr lang="fr-BE"/>
              <a:t>47 subjects with 48 half-hour recordings</a:t>
            </a:r>
            <a:endParaRPr/>
          </a:p>
          <a:p>
            <a:pPr indent="-342900" lvl="0" marL="457200" rtl="0" algn="l">
              <a:lnSpc>
                <a:spcPct val="100000"/>
              </a:lnSpc>
              <a:spcBef>
                <a:spcPts val="600"/>
              </a:spcBef>
              <a:spcAft>
                <a:spcPts val="0"/>
              </a:spcAft>
              <a:buClr>
                <a:schemeClr val="accent6"/>
              </a:buClr>
              <a:buSzPts val="1800"/>
              <a:buChar char="▷"/>
            </a:pPr>
            <a:r>
              <a:rPr lang="fr-BE"/>
              <a:t>Digitized at 360 samples per second</a:t>
            </a:r>
            <a:endParaRPr/>
          </a:p>
        </p:txBody>
      </p:sp>
      <p:sp>
        <p:nvSpPr>
          <p:cNvPr id="131" name="Google Shape;131;p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Dataset Pre-processing</a:t>
            </a:r>
            <a:endParaRPr>
              <a:solidFill>
                <a:schemeClr val="dk2"/>
              </a:solidFill>
            </a:endParaRPr>
          </a:p>
        </p:txBody>
      </p:sp>
      <p:sp>
        <p:nvSpPr>
          <p:cNvPr id="137" name="Google Shape;137;p8"/>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a:t>For each subject – extract a 10 second recording</a:t>
            </a:r>
            <a:endParaRPr/>
          </a:p>
          <a:p>
            <a:pPr indent="-342900" lvl="0" marL="457200" rtl="0" algn="l">
              <a:lnSpc>
                <a:spcPct val="100000"/>
              </a:lnSpc>
              <a:spcBef>
                <a:spcPts val="600"/>
              </a:spcBef>
              <a:spcAft>
                <a:spcPts val="0"/>
              </a:spcAft>
              <a:buClr>
                <a:schemeClr val="accent6"/>
              </a:buClr>
              <a:buSzPts val="1800"/>
              <a:buChar char="▷"/>
            </a:pPr>
            <a:r>
              <a:rPr lang="fr-BE"/>
              <a:t>Removal of the 200 gain from the signal</a:t>
            </a:r>
            <a:endParaRPr/>
          </a:p>
          <a:p>
            <a:pPr indent="-342900" lvl="0" marL="457200" rtl="0" algn="l">
              <a:lnSpc>
                <a:spcPct val="100000"/>
              </a:lnSpc>
              <a:spcBef>
                <a:spcPts val="600"/>
              </a:spcBef>
              <a:spcAft>
                <a:spcPts val="0"/>
              </a:spcAft>
              <a:buClr>
                <a:schemeClr val="accent6"/>
              </a:buClr>
              <a:buSzPts val="1800"/>
              <a:buChar char="▷"/>
            </a:pPr>
            <a:r>
              <a:rPr lang="fr-BE"/>
              <a:t>Resampled to 125 Hz (1200 sample signals)</a:t>
            </a:r>
            <a:endParaRPr/>
          </a:p>
          <a:p>
            <a:pPr indent="-342900" lvl="0" marL="457200" rtl="0" algn="l">
              <a:lnSpc>
                <a:spcPct val="100000"/>
              </a:lnSpc>
              <a:spcBef>
                <a:spcPts val="600"/>
              </a:spcBef>
              <a:spcAft>
                <a:spcPts val="0"/>
              </a:spcAft>
              <a:buClr>
                <a:schemeClr val="accent6"/>
              </a:buClr>
              <a:buSzPts val="1800"/>
              <a:buChar char="▷"/>
            </a:pPr>
            <a:r>
              <a:rPr lang="fr-BE"/>
              <a:t>From these 48 signals extract 100 sample signals + up sample to 400 samples</a:t>
            </a:r>
            <a:endParaRPr/>
          </a:p>
          <a:p>
            <a:pPr indent="-342900" lvl="0" marL="457200" rtl="0" algn="l">
              <a:lnSpc>
                <a:spcPct val="100000"/>
              </a:lnSpc>
              <a:spcBef>
                <a:spcPts val="600"/>
              </a:spcBef>
              <a:spcAft>
                <a:spcPts val="0"/>
              </a:spcAft>
              <a:buClr>
                <a:schemeClr val="accent6"/>
              </a:buClr>
              <a:buSzPts val="1800"/>
              <a:buChar char="▷"/>
            </a:pPr>
            <a:r>
              <a:rPr lang="fr-BE"/>
              <a:t>Final dataset: 565 400-sample recordings (a lot of unusable data). </a:t>
            </a:r>
            <a:endParaRPr/>
          </a:p>
        </p:txBody>
      </p:sp>
      <p:sp>
        <p:nvSpPr>
          <p:cNvPr id="138" name="Google Shape;138;p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fr-BE">
                <a:solidFill>
                  <a:schemeClr val="dk2"/>
                </a:solidFill>
              </a:rPr>
              <a:t>Generative Adversarial Networks</a:t>
            </a:r>
            <a:endParaRPr>
              <a:solidFill>
                <a:schemeClr val="dk2"/>
              </a:solidFill>
            </a:endParaRPr>
          </a:p>
        </p:txBody>
      </p:sp>
      <p:sp>
        <p:nvSpPr>
          <p:cNvPr id="144" name="Google Shape;144;p9"/>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fr-BE" sz="1600"/>
              <a:t>2 competing neural networks – Generator + Discriminator</a:t>
            </a:r>
            <a:endParaRPr sz="1600"/>
          </a:p>
          <a:p>
            <a:pPr indent="-342900" lvl="0" marL="457200" rtl="0" algn="l">
              <a:lnSpc>
                <a:spcPct val="100000"/>
              </a:lnSpc>
              <a:spcBef>
                <a:spcPts val="600"/>
              </a:spcBef>
              <a:spcAft>
                <a:spcPts val="0"/>
              </a:spcAft>
              <a:buClr>
                <a:schemeClr val="accent6"/>
              </a:buClr>
              <a:buSzPts val="1800"/>
              <a:buChar char="▷"/>
            </a:pPr>
            <a:r>
              <a:rPr lang="fr-BE" sz="1600"/>
              <a:t>Objectives</a:t>
            </a:r>
            <a:endParaRPr/>
          </a:p>
          <a:p>
            <a:pPr indent="-381000" lvl="1" marL="914400" rtl="0" algn="l">
              <a:lnSpc>
                <a:spcPct val="100000"/>
              </a:lnSpc>
              <a:spcBef>
                <a:spcPts val="0"/>
              </a:spcBef>
              <a:spcAft>
                <a:spcPts val="0"/>
              </a:spcAft>
              <a:buSzPts val="2400"/>
              <a:buChar char="○"/>
            </a:pPr>
            <a:r>
              <a:rPr lang="fr-BE" sz="1600"/>
              <a:t>Generator: minimize log(1-D(G(z)))</a:t>
            </a:r>
            <a:endParaRPr/>
          </a:p>
          <a:p>
            <a:pPr indent="-381000" lvl="1" marL="914400" rtl="0" algn="l">
              <a:lnSpc>
                <a:spcPct val="100000"/>
              </a:lnSpc>
              <a:spcBef>
                <a:spcPts val="0"/>
              </a:spcBef>
              <a:spcAft>
                <a:spcPts val="0"/>
              </a:spcAft>
              <a:buSzPts val="2400"/>
              <a:buChar char="○"/>
            </a:pPr>
            <a:r>
              <a:rPr lang="fr-BE" sz="1600"/>
              <a:t>Discriminator: maximize log D(x) + log (1-D(G(z)) </a:t>
            </a:r>
            <a:endParaRPr/>
          </a:p>
          <a:p>
            <a:pPr indent="-228600" lvl="0" marL="457200" rtl="0" algn="l">
              <a:lnSpc>
                <a:spcPct val="100000"/>
              </a:lnSpc>
              <a:spcBef>
                <a:spcPts val="600"/>
              </a:spcBef>
              <a:spcAft>
                <a:spcPts val="0"/>
              </a:spcAft>
              <a:buClr>
                <a:schemeClr val="accent6"/>
              </a:buClr>
              <a:buSzPts val="1800"/>
              <a:buNone/>
            </a:pPr>
            <a:r>
              <a:t/>
            </a:r>
            <a:endParaRPr sz="1600"/>
          </a:p>
        </p:txBody>
      </p:sp>
      <p:sp>
        <p:nvSpPr>
          <p:cNvPr id="145" name="Google Shape;145;p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fr-BE"/>
              <a:t>‹#›</a:t>
            </a:fld>
            <a:endParaRPr/>
          </a:p>
        </p:txBody>
      </p:sp>
      <p:pic>
        <p:nvPicPr>
          <p:cNvPr id="146" name="Google Shape;146;p9"/>
          <p:cNvPicPr preferRelativeResize="0"/>
          <p:nvPr/>
        </p:nvPicPr>
        <p:blipFill rotWithShape="1">
          <a:blip r:embed="rId3">
            <a:alphaModFix/>
          </a:blip>
          <a:srcRect b="0" l="0" r="0" t="0"/>
          <a:stretch/>
        </p:blipFill>
        <p:spPr>
          <a:xfrm>
            <a:off x="2180028" y="2795138"/>
            <a:ext cx="4783942" cy="22152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