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90" r:id="rId2"/>
    <p:sldId id="392" r:id="rId3"/>
    <p:sldId id="393" r:id="rId4"/>
    <p:sldId id="402" r:id="rId5"/>
    <p:sldId id="395" r:id="rId6"/>
    <p:sldId id="394" r:id="rId7"/>
    <p:sldId id="401" r:id="rId8"/>
    <p:sldId id="396" r:id="rId9"/>
    <p:sldId id="397" r:id="rId10"/>
    <p:sldId id="400" r:id="rId11"/>
    <p:sldId id="399" r:id="rId12"/>
    <p:sldId id="39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7D34B-F252-40F2-9342-629A0588F488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9A767-D287-4B8F-B6EF-7DB6671ED7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6E6D1-C4AB-49CD-8A6B-D1B1B43C1E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BBED-B2A3-4F7A-9929-F9820EC2F7B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72A6-123C-48F7-93BD-790F0725D6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262" y="1939650"/>
            <a:ext cx="11760497" cy="3430209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8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实验一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ctr">
              <a:lnSpc>
                <a:spcPts val="8000"/>
              </a:lnSpc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离散信号的生成</a:t>
            </a:r>
          </a:p>
        </p:txBody>
      </p:sp>
      <p:pic>
        <p:nvPicPr>
          <p:cNvPr id="6" name="Picture 2" descr="E:\Pictures\学校\gif校徽\校徽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3383" y="-106532"/>
            <a:ext cx="2286016" cy="21314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3"/>
    </mc:Choice>
    <mc:Fallback xmlns="">
      <p:transition spd="slow" advTm="161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2551" y="192726"/>
            <a:ext cx="4459966" cy="75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、拓展内容（加分项）</a:t>
            </a: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82551" y="1273987"/>
            <a:ext cx="10502121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不做或选做其中一项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复杂信号的生成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编程产生数字调制信号。例如二进制振幅键控（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）、二进制频移键控（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2FSK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）、二进制相移键控（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2PSK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编程产生高斯白噪声序列。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自带的频谱分析函数对正弦信号和复杂信号（非平稳信号等）进行分析。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其他实际应用中的案例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2646870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评分标准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165" y="1014882"/>
            <a:ext cx="11233627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完成主要内容（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70%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格式排版基本正确（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完成拓展内容（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20%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2646870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26942" y="361401"/>
            <a:ext cx="5141341" cy="18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成果形式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实验报告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Matlab</a:t>
            </a:r>
            <a:r>
              <a:rPr lang="zh-CN" altLang="en-US" sz="2400" dirty="0"/>
              <a:t>工程文件（需尽量注释）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26941" y="2754052"/>
            <a:ext cx="5684481" cy="243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实验安排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实验一总共</a:t>
            </a:r>
            <a:r>
              <a:rPr lang="en-US" altLang="zh-CN" sz="2400" dirty="0"/>
              <a:t>3</a:t>
            </a:r>
            <a:r>
              <a:rPr lang="zh-CN" altLang="en-US" sz="2400" dirty="0"/>
              <a:t>次课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第一、二次课：完成实验代码的编写。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第三次课：撰写实验报告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626" y="196373"/>
            <a:ext cx="12058374" cy="243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提交方式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微信搜索对分易公众号</a:t>
            </a:r>
            <a:r>
              <a:rPr lang="en-US" altLang="zh-CN" sz="2400" dirty="0"/>
              <a:t>-&gt;</a:t>
            </a:r>
            <a:r>
              <a:rPr lang="zh-CN" altLang="en-US" sz="2400" dirty="0"/>
              <a:t>点击进入对分易</a:t>
            </a:r>
            <a:r>
              <a:rPr lang="en-US" altLang="zh-CN" sz="2400" dirty="0"/>
              <a:t>-&gt;</a:t>
            </a:r>
            <a:r>
              <a:rPr lang="zh-CN" altLang="en-US" sz="2400" dirty="0"/>
              <a:t>点击加入班级</a:t>
            </a:r>
            <a:r>
              <a:rPr lang="en-US" altLang="zh-CN" sz="2400" dirty="0"/>
              <a:t>-&gt;</a:t>
            </a:r>
            <a:r>
              <a:rPr lang="zh-CN" altLang="en-US" sz="2400" dirty="0"/>
              <a:t>输入五位班级码</a:t>
            </a:r>
            <a:r>
              <a:rPr lang="en-US" altLang="zh-CN" sz="2400" dirty="0"/>
              <a:t>-&gt;</a:t>
            </a:r>
            <a:r>
              <a:rPr lang="zh-CN" altLang="en-US" sz="2400" dirty="0"/>
              <a:t>提交作业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周二</a:t>
            </a:r>
            <a:r>
              <a:rPr lang="en-US" altLang="zh-CN" sz="2400" dirty="0"/>
              <a:t>56</a:t>
            </a:r>
            <a:r>
              <a:rPr lang="zh-CN" altLang="en-US" sz="2400" dirty="0"/>
              <a:t>节：班级码（</a:t>
            </a:r>
            <a:r>
              <a:rPr lang="en-US" altLang="zh-CN" sz="2400" dirty="0"/>
              <a:t>Python: </a:t>
            </a:r>
            <a:r>
              <a:rPr lang="en-US" altLang="zh-CN" sz="2400" b="1" dirty="0"/>
              <a:t>BDIZG</a:t>
            </a:r>
            <a:r>
              <a:rPr lang="en-US" altLang="zh-CN" sz="2400" dirty="0"/>
              <a:t>;  Matlab: </a:t>
            </a:r>
            <a:r>
              <a:rPr lang="en-US" altLang="zh-CN" sz="2400" b="1" dirty="0"/>
              <a:t>BDIZE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周二</a:t>
            </a:r>
            <a:r>
              <a:rPr lang="en-US" altLang="zh-CN" sz="2400" dirty="0"/>
              <a:t>78</a:t>
            </a:r>
            <a:r>
              <a:rPr lang="zh-CN" altLang="en-US" sz="2400" dirty="0"/>
              <a:t>节：班级码（</a:t>
            </a:r>
            <a:r>
              <a:rPr lang="en-US" altLang="zh-CN" sz="2400" dirty="0"/>
              <a:t>Python: </a:t>
            </a:r>
            <a:r>
              <a:rPr lang="en-US" altLang="zh-CN" sz="2400" b="1" dirty="0"/>
              <a:t>BDIZL</a:t>
            </a:r>
            <a:r>
              <a:rPr lang="en-US" altLang="zh-CN" sz="2400" dirty="0"/>
              <a:t>;  Matlab: </a:t>
            </a:r>
            <a:r>
              <a:rPr lang="en-US" altLang="zh-CN" sz="2400" b="1" dirty="0"/>
              <a:t>BDIZM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3626" y="3238409"/>
            <a:ext cx="9597057" cy="354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具体内容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压缩包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包含可运行代码文件和结果数据（单独文件夹）以及报告文档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压缩包名称格式（学号</a:t>
            </a:r>
            <a:r>
              <a:rPr lang="en-US" altLang="zh-CN" sz="2400" dirty="0"/>
              <a:t>+</a:t>
            </a:r>
            <a:r>
              <a:rPr lang="zh-CN" altLang="en-US" sz="2400" dirty="0"/>
              <a:t>名称</a:t>
            </a:r>
            <a:r>
              <a:rPr lang="en-US" altLang="zh-CN" sz="2400" dirty="0"/>
              <a:t>+</a:t>
            </a:r>
            <a:r>
              <a:rPr lang="zh-CN" altLang="en-US" sz="2400" dirty="0"/>
              <a:t>实验一）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使用短横线间隔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例</a:t>
            </a:r>
            <a:r>
              <a:rPr lang="zh-CN" altLang="en-US" sz="2400" dirty="0"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ym typeface="Wingdings" panose="05000000000000000000" pitchFamily="2" charset="2"/>
              </a:rPr>
              <a:t>21215230-</a:t>
            </a:r>
            <a:r>
              <a:rPr lang="zh-CN" altLang="en-US" sz="2400" dirty="0">
                <a:sym typeface="Wingdings" panose="05000000000000000000" pitchFamily="2" charset="2"/>
              </a:rPr>
              <a:t>罗宇飞</a:t>
            </a:r>
            <a:r>
              <a:rPr lang="en-US" altLang="zh-CN" sz="2400" dirty="0">
                <a:sym typeface="Wingdings" panose="05000000000000000000" pitchFamily="2" charset="2"/>
              </a:rPr>
              <a:t>-</a:t>
            </a:r>
            <a:r>
              <a:rPr lang="zh-CN" altLang="en-US" sz="2400" dirty="0">
                <a:sym typeface="Wingdings" panose="05000000000000000000" pitchFamily="2" charset="2"/>
              </a:rPr>
              <a:t>实验一）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01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8" r="14726" b="48018"/>
          <a:stretch>
            <a:fillRect/>
          </a:stretch>
        </p:blipFill>
        <p:spPr>
          <a:xfrm>
            <a:off x="6321176" y="2686649"/>
            <a:ext cx="5870824" cy="1542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500" y="2686049"/>
            <a:ext cx="9334500" cy="1543049"/>
          </a:xfrm>
          <a:prstGeom prst="rect">
            <a:avLst/>
          </a:prstGeom>
          <a:gradFill flip="none" rotWithShape="1">
            <a:gsLst>
              <a:gs pos="35000">
                <a:srgbClr val="014924"/>
              </a:gs>
              <a:gs pos="0">
                <a:srgbClr val="014924"/>
              </a:gs>
              <a:gs pos="59000">
                <a:srgbClr val="014924">
                  <a:alpha val="95000"/>
                </a:srgbClr>
              </a:gs>
              <a:gs pos="77000">
                <a:srgbClr val="014924">
                  <a:alpha val="70000"/>
                </a:srgbClr>
              </a:gs>
              <a:gs pos="100000">
                <a:srgbClr val="014924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23950" y="2686050"/>
            <a:ext cx="1543050" cy="1543050"/>
            <a:chOff x="1123950" y="2686050"/>
            <a:chExt cx="1543050" cy="1543050"/>
          </a:xfrm>
          <a:solidFill>
            <a:srgbClr val="014924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07285" y="2903577"/>
              <a:ext cx="976380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50335" y="3043236"/>
            <a:ext cx="2684829" cy="83099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3" name="图形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496" y="300480"/>
            <a:ext cx="1876365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"/>
    </mc:Choice>
    <mc:Fallback xmlns="">
      <p:transition spd="slow" advTm="11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141" y="109599"/>
            <a:ext cx="3483979" cy="75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、实验报告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1141" y="796387"/>
            <a:ext cx="11233627" cy="604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实验报告格式：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word</a:t>
            </a:r>
            <a:r>
              <a:rPr lang="zh-CN" altLang="en-US" sz="2000" dirty="0"/>
              <a:t>编辑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标题：三号，黑体，加粗，居中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一级标题：四号，宋体，左对齐，加粗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（格式：</a:t>
            </a:r>
            <a:r>
              <a:rPr lang="en-US" altLang="zh-CN" sz="2000" dirty="0"/>
              <a:t>1</a:t>
            </a:r>
            <a:r>
              <a:rPr lang="zh-CN" altLang="en-US" sz="2000" dirty="0"/>
              <a:t>（空格）标题内容）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二级标题：四号，宋体，左对齐，首行缩进</a:t>
            </a:r>
            <a:r>
              <a:rPr lang="en-US" altLang="zh-CN" sz="2000" dirty="0"/>
              <a:t>2</a:t>
            </a:r>
            <a:r>
              <a:rPr lang="zh-CN" altLang="en-US" sz="2000" dirty="0"/>
              <a:t>字符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（格式：</a:t>
            </a:r>
            <a:r>
              <a:rPr lang="en-US" altLang="zh-CN" sz="2000" dirty="0"/>
              <a:t>1.1</a:t>
            </a:r>
            <a:r>
              <a:rPr lang="zh-CN" altLang="en-US" sz="2000" dirty="0"/>
              <a:t>（空格）标题内容）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三级标题（如果有）：小四，楷体，左对齐，首行缩进</a:t>
            </a:r>
            <a:r>
              <a:rPr lang="en-US" altLang="zh-CN" sz="2000" dirty="0"/>
              <a:t>2</a:t>
            </a:r>
            <a:r>
              <a:rPr lang="zh-CN" altLang="en-US" sz="2000" dirty="0"/>
              <a:t>字符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（格式：</a:t>
            </a:r>
            <a:r>
              <a:rPr lang="en-US" altLang="zh-CN" sz="2000" dirty="0"/>
              <a:t>1.1.1</a:t>
            </a:r>
            <a:r>
              <a:rPr lang="zh-CN" altLang="en-US" sz="2000" dirty="0"/>
              <a:t>（空格）标题内容）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正文：小四，宋体，两端对齐，首行缩进</a:t>
            </a:r>
            <a:r>
              <a:rPr lang="en-US" altLang="zh-CN" sz="2000" dirty="0"/>
              <a:t>2</a:t>
            </a:r>
            <a:r>
              <a:rPr lang="zh-CN" altLang="en-US" sz="2000" dirty="0"/>
              <a:t>字符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公式：居中显示，使用</a:t>
            </a:r>
            <a:r>
              <a:rPr lang="en-US" altLang="zh-CN" sz="2000" dirty="0" err="1"/>
              <a:t>mathtype</a:t>
            </a:r>
            <a:r>
              <a:rPr lang="zh-CN" altLang="en-US" sz="2000" dirty="0"/>
              <a:t>编辑器或</a:t>
            </a:r>
            <a:r>
              <a:rPr lang="en-US" altLang="zh-CN" sz="2000" dirty="0"/>
              <a:t>word</a:t>
            </a:r>
            <a:r>
              <a:rPr lang="zh-CN" altLang="en-US" sz="2000" dirty="0"/>
              <a:t>自带公式编辑器，公式需编号（按顺序编号即可）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图片：居中显示，单张图片宽度不超过</a:t>
            </a:r>
            <a:r>
              <a:rPr lang="en-US" altLang="zh-CN" sz="2000" dirty="0"/>
              <a:t>10cm</a:t>
            </a:r>
            <a:r>
              <a:rPr lang="zh-CN" altLang="en-US" sz="2000" dirty="0"/>
              <a:t>，若存在子图，则单张图片长度不超过</a:t>
            </a:r>
            <a:r>
              <a:rPr lang="en-US" altLang="zh-CN" sz="2000" dirty="0"/>
              <a:t>7cm</a:t>
            </a:r>
            <a:r>
              <a:rPr lang="zh-CN" altLang="en-US" sz="2000" dirty="0"/>
              <a:t>。图片需使用非默认线形，线粗自定义，坐标轴需有标签和单位，需有题目。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4318" r="13712"/>
          <a:stretch>
            <a:fillRect/>
          </a:stretch>
        </p:blipFill>
        <p:spPr>
          <a:xfrm>
            <a:off x="1108362" y="365789"/>
            <a:ext cx="9975275" cy="61264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2551" y="192726"/>
            <a:ext cx="3483979" cy="75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、实验内容</a:t>
            </a: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81141" y="1089260"/>
            <a:ext cx="11233627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简单离散信号生成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）正弦信号（指明幅度、频率、相位以及采样频率）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）单位阶跃信号（指明采样频率）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）实指数信号（指明振幅、实底数，频率以及采样频率）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）单位采样信号（指明采样频率）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）复指数信号（指明振幅、实底数，频率以及采样频率）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复指数信号作图时需要分别画出实数部分和虚数部分，或画出幅值和相角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2551" y="192726"/>
            <a:ext cx="3483979" cy="75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简单离散信号</a:t>
            </a: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81139" y="2669697"/>
            <a:ext cx="1123362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单位阶跃信号：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81141" y="1938631"/>
          <a:ext cx="4152600" cy="6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33223200" imgH="4876800" progId="Equation.DSMT4">
                  <p:embed/>
                </p:oleObj>
              </mc:Choice>
              <mc:Fallback>
                <p:oleObj name="Equation" r:id="rId3" imgW="33223200" imgH="4876800" progId="Equation.DSMT4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41" y="1938631"/>
                        <a:ext cx="4152600" cy="60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3"/>
          <p:cNvSpPr txBox="1"/>
          <p:nvPr/>
        </p:nvSpPr>
        <p:spPr>
          <a:xfrm>
            <a:off x="581141" y="1204935"/>
            <a:ext cx="1123362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正弦信号：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6272342" y="3547770"/>
            <a:ext cx="1123362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复指数信号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6352409" y="1178291"/>
            <a:ext cx="1123362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单位采样信号：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581140" y="4833907"/>
            <a:ext cx="240220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实指数信号：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81139" y="3372700"/>
          <a:ext cx="3238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25908000" imgH="10972800" progId="Equation.DSMT4">
                  <p:embed/>
                </p:oleObj>
              </mc:Choice>
              <mc:Fallback>
                <p:oleObj name="Equation" r:id="rId5" imgW="25908000" imgH="10972800" progId="Equation.DSMT4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139" y="3372700"/>
                        <a:ext cx="32385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81139" y="5414964"/>
          <a:ext cx="22494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7" imgW="17983200" imgH="5486400" progId="Equation.DSMT4">
                  <p:embed/>
                </p:oleObj>
              </mc:Choice>
              <mc:Fallback>
                <p:oleObj name="Equation" r:id="rId7" imgW="17983200" imgH="5486400" progId="Equation.DSMT4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139" y="5414964"/>
                        <a:ext cx="22494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272342" y="1938631"/>
          <a:ext cx="327564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9" imgW="26212800" imgH="10972800" progId="Equation.DSMT4">
                  <p:embed/>
                </p:oleObj>
              </mc:Choice>
              <mc:Fallback>
                <p:oleObj name="Equation" r:id="rId9" imgW="26212800" imgH="10972800" progId="Equation.DSMT4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2342" y="1938631"/>
                        <a:ext cx="327564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4"/>
          <p:cNvGraphicFramePr>
            <a:graphicFrameLocks noChangeAspect="1"/>
          </p:cNvGraphicFramePr>
          <p:nvPr/>
        </p:nvGraphicFramePr>
        <p:xfrm>
          <a:off x="6272342" y="4288577"/>
          <a:ext cx="32000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1" imgW="25603200" imgH="5486400" progId="Equation.DSMT4">
                  <p:embed/>
                </p:oleObj>
              </mc:Choice>
              <mc:Fallback>
                <p:oleObj name="Equation" r:id="rId11" imgW="25603200" imgH="5486400" progId="Equation.DSMT4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72342" y="4288577"/>
                        <a:ext cx="320004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ljNWVmMzZhZDQ5MTJkNDhjMjdiOWY3NDM2M2U3OT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575</Words>
  <Application>Microsoft Office PowerPoint</Application>
  <PresentationFormat>宽屏</PresentationFormat>
  <Paragraphs>66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宇飞 罗</dc:creator>
  <cp:lastModifiedBy>Plus Haibao</cp:lastModifiedBy>
  <cp:revision>26</cp:revision>
  <dcterms:created xsi:type="dcterms:W3CDTF">2024-09-23T13:18:00Z</dcterms:created>
  <dcterms:modified xsi:type="dcterms:W3CDTF">2024-09-24T01:56:55Z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FB6C65DCB222CF51FB19CC6676CA80D1_42</vt:lpwstr>
  </property>
  <property fmtid="{D5CDD505-2E9C-101B-9397-08002B2CF9AE}" pid="3" name="KSOProductBuildVer">
    <vt:lpwstr>2052-12.1.0.18276</vt:lpwstr>
  </property>
</Properties>
</file>