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5" r:id="rId5"/>
    <p:sldId id="256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第一周实验报告</a:t>
            </a:r>
            <a:r>
              <a:rPr lang="zh-CN" altLang="en-US"/>
              <a:t>反馈：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8125"/>
          </a:xfrm>
        </p:spPr>
        <p:txBody>
          <a:bodyPr/>
          <a:p>
            <a:r>
              <a:rPr lang="zh-CN" altLang="en-US" sz="2000"/>
              <a:t>练习</a:t>
            </a:r>
            <a:r>
              <a:rPr lang="en-US" altLang="zh-CN" sz="2000"/>
              <a:t>1</a:t>
            </a:r>
            <a:r>
              <a:rPr lang="zh-CN" altLang="en-US" sz="2000"/>
              <a:t>：</a:t>
            </a:r>
            <a:endParaRPr lang="zh-CN" alt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WHAT 应为：deque </a:t>
            </a:r>
            <a:r>
              <a:rPr lang="zh-CN" altLang="en-US" sz="2000">
                <a:sym typeface="+mn-ea"/>
              </a:rPr>
              <a:t>或</a:t>
            </a:r>
            <a:r>
              <a:rPr lang="en-US" altLang="zh-CN" sz="2000">
                <a:sym typeface="+mn-ea"/>
              </a:rPr>
              <a:t> list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第12行 需要变动为：	cout&lt;&lt;char(*start++)&lt;&lt;' ';</a:t>
            </a:r>
            <a:endParaRPr lang="en-US" sz="2000"/>
          </a:p>
          <a:p>
            <a:endParaRPr lang="zh-CN" altLang="en-US" sz="2000"/>
          </a:p>
          <a:p>
            <a:r>
              <a:rPr lang="zh-CN" altLang="en-US" sz="2000"/>
              <a:t>不知道哪里死循环（效率瓶颈）了？</a:t>
            </a:r>
            <a:endParaRPr lang="zh-CN" altLang="en-US" sz="2000"/>
          </a:p>
          <a:p>
            <a:pPr lvl="1"/>
            <a:r>
              <a:rPr lang="en-US" altLang="zh-CN" sz="2000">
                <a:sym typeface="+mn-ea"/>
              </a:rPr>
              <a:t>Visual Studio: debug--&gt;</a:t>
            </a:r>
            <a:r>
              <a:rPr lang="zh-CN" altLang="en-US" sz="2000">
                <a:sym typeface="+mn-ea"/>
              </a:rPr>
              <a:t>觉得应该卡住了</a:t>
            </a:r>
            <a:r>
              <a:rPr lang="en-US" altLang="zh-CN" sz="2000">
                <a:sym typeface="+mn-ea"/>
              </a:rPr>
              <a:t>--&gt;breakall--&gt;call stack--&gt;</a:t>
            </a:r>
            <a:r>
              <a:rPr lang="zh-CN" altLang="en-US" sz="2000">
                <a:sym typeface="+mn-ea"/>
              </a:rPr>
              <a:t>还不太确定</a:t>
            </a:r>
            <a:r>
              <a:rPr lang="en-US" altLang="zh-CN" sz="2000">
                <a:sym typeface="+mn-ea"/>
              </a:rPr>
              <a:t>--&gt;continue--&gt;breakall--&gt;call stack--&gt;</a:t>
            </a:r>
            <a:r>
              <a:rPr lang="zh-CN" altLang="en-US" sz="2000">
                <a:sym typeface="+mn-ea"/>
              </a:rPr>
              <a:t>直到确诊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gdb: debug--&gt;</a:t>
            </a:r>
            <a:r>
              <a:rPr lang="zh-CN" altLang="en-US" sz="2000">
                <a:sym typeface="+mn-ea"/>
              </a:rPr>
              <a:t>觉得应该卡住了</a:t>
            </a:r>
            <a:r>
              <a:rPr lang="en-US" altLang="zh-CN" sz="2000">
                <a:sym typeface="+mn-ea"/>
              </a:rPr>
              <a:t>--&gt;</a:t>
            </a:r>
            <a:r>
              <a:rPr lang="zh-CN" altLang="en-US" sz="2000">
                <a:sym typeface="+mn-ea"/>
              </a:rPr>
              <a:t>按组合键</a:t>
            </a:r>
            <a:r>
              <a:rPr lang="en-US" altLang="zh-CN" sz="2000">
                <a:sym typeface="+mn-ea"/>
              </a:rPr>
              <a:t>Ctrl+C--&gt;backtrace(</a:t>
            </a:r>
            <a:r>
              <a:rPr lang="zh-CN" altLang="en-US" sz="2000">
                <a:sym typeface="+mn-ea"/>
              </a:rPr>
              <a:t>终端输入</a:t>
            </a:r>
            <a:r>
              <a:rPr lang="en-US" altLang="zh-CN" sz="2000">
                <a:sym typeface="+mn-ea"/>
              </a:rPr>
              <a:t>bt)--&gt;</a:t>
            </a:r>
            <a:r>
              <a:rPr lang="zh-CN" altLang="en-US" sz="2000">
                <a:sym typeface="+mn-ea"/>
              </a:rPr>
              <a:t>还不太确定</a:t>
            </a:r>
            <a:r>
              <a:rPr lang="en-US" altLang="zh-CN" sz="2000">
                <a:sym typeface="+mn-ea"/>
              </a:rPr>
              <a:t>--&gt;continue</a:t>
            </a:r>
            <a:r>
              <a:rPr lang="en-US" altLang="zh-CN" sz="2000">
                <a:sym typeface="+mn-ea"/>
              </a:rPr>
              <a:t>(</a:t>
            </a:r>
            <a:r>
              <a:rPr lang="en-US" sz="2000">
                <a:sym typeface="+mn-ea"/>
              </a:rPr>
              <a:t>c</a:t>
            </a:r>
            <a:r>
              <a:rPr lang="en-US" altLang="zh-CN" sz="2000">
                <a:sym typeface="+mn-ea"/>
              </a:rPr>
              <a:t>)</a:t>
            </a:r>
            <a:r>
              <a:rPr lang="en-US" altLang="zh-CN" sz="2000">
                <a:sym typeface="+mn-ea"/>
              </a:rPr>
              <a:t>--&gt;</a:t>
            </a:r>
            <a:r>
              <a:rPr lang="zh-CN" altLang="en-US" sz="2000">
                <a:sym typeface="+mn-ea"/>
              </a:rPr>
              <a:t>按组合键</a:t>
            </a:r>
            <a:r>
              <a:rPr lang="en-US" altLang="zh-CN" sz="2000">
                <a:sym typeface="+mn-ea"/>
              </a:rPr>
              <a:t>Ctrl+C--&gt;backtrace--&gt;</a:t>
            </a:r>
            <a:r>
              <a:rPr lang="zh-CN" altLang="en-US" sz="2000">
                <a:sym typeface="+mn-ea"/>
              </a:rPr>
              <a:t>直到确诊</a:t>
            </a:r>
            <a:endParaRPr lang="en-US" altLang="zh-CN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程序太小上述方法无效</a:t>
            </a:r>
            <a:r>
              <a:rPr lang="en-US" altLang="zh-CN" sz="2000">
                <a:sym typeface="+mn-ea"/>
              </a:rPr>
              <a:t>--&gt;</a:t>
            </a:r>
            <a:r>
              <a:rPr lang="zh-CN" altLang="en-US" sz="2000">
                <a:sym typeface="+mn-ea"/>
              </a:rPr>
              <a:t>看代码或者一行一行</a:t>
            </a:r>
            <a:r>
              <a:rPr lang="en-US" altLang="zh-CN" sz="2000">
                <a:sym typeface="+mn-ea"/>
              </a:rPr>
              <a:t>debug</a:t>
            </a:r>
            <a:endParaRPr lang="zh-CN" altLang="en-US" sz="1800"/>
          </a:p>
          <a:p>
            <a:r>
              <a:rPr lang="zh-CN" altLang="en-US" sz="2000"/>
              <a:t>万能</a:t>
            </a:r>
            <a:r>
              <a:rPr lang="en-US" altLang="zh-CN" sz="2000"/>
              <a:t>debug</a:t>
            </a:r>
            <a:r>
              <a:rPr lang="zh-CN" altLang="en-US" sz="2000"/>
              <a:t>法：二分法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第一周实验报告反馈：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/>
          </a:p>
          <a:p>
            <a:pPr marL="0" indent="0">
              <a:buNone/>
            </a:pPr>
            <a:r>
              <a:rPr lang="en-US"/>
              <a:t>erase</a:t>
            </a:r>
            <a:r>
              <a:rPr lang="zh-CN" altLang="en-US"/>
              <a:t>后继续使用被</a:t>
            </a:r>
            <a:r>
              <a:rPr lang="en-US" altLang="zh-CN"/>
              <a:t>erase</a:t>
            </a:r>
            <a:r>
              <a:rPr lang="zh-CN" altLang="en-US"/>
              <a:t>的迭代器是危险</a:t>
            </a:r>
            <a:r>
              <a:rPr lang="zh-CN" altLang="en-US"/>
              <a:t>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稳妥点</a:t>
            </a:r>
            <a:r>
              <a:rPr lang="zh-CN" altLang="en-US"/>
              <a:t>可：</a:t>
            </a:r>
            <a:r>
              <a:rPr lang="en-US" altLang="zh-CN"/>
              <a:t>iter=v.erase(iter)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需要修改第14行，改为for(vector&lt;int&gt;::iterator iter=vStream.begin()+1; iter!=vStream.end();)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其他修改：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19行为iter=vStream.erase(iter);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24行为	iPrev=*iter++;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第一周实验报告反馈：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练习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编程习惯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if(parameter==someValue) --&gt; if(someValue==parameter)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这样漏写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会编译报错而发现问题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警惕数据溢出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if(size&gt;ii-2) ii</a:t>
            </a:r>
            <a:r>
              <a:rPr lang="zh-CN" altLang="en-US"/>
              <a:t>是</a:t>
            </a:r>
            <a:r>
              <a:rPr lang="en-US" altLang="zh-CN"/>
              <a:t>unsigned int</a:t>
            </a:r>
            <a:r>
              <a:rPr lang="zh-CN" altLang="en-US"/>
              <a:t>，</a:t>
            </a:r>
            <a:r>
              <a:rPr lang="en-US" altLang="zh-CN"/>
              <a:t>ii=1</a:t>
            </a:r>
            <a:r>
              <a:rPr lang="zh-CN" altLang="en-US"/>
              <a:t>时，</a:t>
            </a:r>
            <a:r>
              <a:rPr lang="en-US" altLang="zh-CN"/>
              <a:t>ii-2=unsigned(-1)=</a:t>
            </a:r>
            <a:r>
              <a:rPr lang="zh-CN" altLang="en-US"/>
              <a:t>最大的无符号整数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第二周</a:t>
            </a:r>
            <a:r>
              <a:rPr lang="zh-CN" altLang="en-US" dirty="0"/>
              <a:t>实验课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模拟进程</a:t>
            </a:r>
            <a:r>
              <a:rPr lang="zh-CN" altLang="en-US"/>
              <a:t>之</a:t>
            </a:r>
            <a:endParaRPr lang="zh-CN" altLang="en-US"/>
          </a:p>
          <a:p>
            <a:r>
              <a:rPr lang="zh-CN" altLang="en-US"/>
              <a:t>单阻塞</a:t>
            </a:r>
            <a:r>
              <a:rPr lang="zh-CN" altLang="en-US"/>
              <a:t>队列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实验课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编写一个程序，模拟单阻塞</a:t>
            </a:r>
            <a:r>
              <a:rPr lang="zh-CN" altLang="en-US"/>
              <a:t>队列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5" name="表格 15"/>
          <p:cNvGraphicFramePr>
            <a:graphicFrameLocks noGrp="1"/>
          </p:cNvGraphicFramePr>
          <p:nvPr/>
        </p:nvGraphicFramePr>
        <p:xfrm>
          <a:off x="4004310" y="3153410"/>
          <a:ext cx="2057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70840"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流程图: 过程 15"/>
          <p:cNvSpPr/>
          <p:nvPr/>
        </p:nvSpPr>
        <p:spPr>
          <a:xfrm>
            <a:off x="7483333" y="2766468"/>
            <a:ext cx="1362270" cy="1045029"/>
          </a:xfrm>
          <a:prstGeom prst="flowChartProcess">
            <a:avLst/>
          </a:prstGeom>
          <a:ln w="571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dirty="0"/>
              <a:t>处理器</a:t>
            </a:r>
            <a:endParaRPr lang="zh-CN" altLang="en-US" sz="2800" dirty="0"/>
          </a:p>
        </p:txBody>
      </p:sp>
      <p:sp>
        <p:nvSpPr>
          <p:cNvPr id="17" name="箭头: 右 16"/>
          <p:cNvSpPr/>
          <p:nvPr/>
        </p:nvSpPr>
        <p:spPr>
          <a:xfrm>
            <a:off x="6119495" y="3153410"/>
            <a:ext cx="1306195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86424" y="2692064"/>
            <a:ext cx="9719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调度</a:t>
            </a:r>
            <a:endParaRPr lang="zh-CN" altLang="en-US" sz="2400" dirty="0"/>
          </a:p>
        </p:txBody>
      </p:sp>
      <p:sp>
        <p:nvSpPr>
          <p:cNvPr id="19" name="箭头: 右 18"/>
          <p:cNvSpPr/>
          <p:nvPr/>
        </p:nvSpPr>
        <p:spPr>
          <a:xfrm>
            <a:off x="8903335" y="3153410"/>
            <a:ext cx="1242695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903545" y="2766565"/>
            <a:ext cx="9719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释放</a:t>
            </a:r>
            <a:endParaRPr lang="zh-CN" altLang="en-US" sz="2400" dirty="0"/>
          </a:p>
        </p:txBody>
      </p:sp>
      <p:sp>
        <p:nvSpPr>
          <p:cNvPr id="21" name="箭头: 右 20"/>
          <p:cNvSpPr/>
          <p:nvPr/>
        </p:nvSpPr>
        <p:spPr>
          <a:xfrm>
            <a:off x="2527935" y="3153410"/>
            <a:ext cx="1464310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42435" y="2607945"/>
            <a:ext cx="172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就绪</a:t>
            </a:r>
            <a:r>
              <a:rPr lang="zh-CN" altLang="en-US" sz="2400" dirty="0"/>
              <a:t>队列</a:t>
            </a:r>
            <a:endParaRPr lang="zh-CN" altLang="en-US" sz="2400" dirty="0"/>
          </a:p>
        </p:txBody>
      </p:sp>
      <p:sp>
        <p:nvSpPr>
          <p:cNvPr id="13" name="文本框 24"/>
          <p:cNvSpPr txBox="1"/>
          <p:nvPr/>
        </p:nvSpPr>
        <p:spPr>
          <a:xfrm>
            <a:off x="2081530" y="2691765"/>
            <a:ext cx="1795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加载进</a:t>
            </a:r>
            <a:r>
              <a:rPr lang="zh-CN" altLang="en-US" sz="2400" dirty="0"/>
              <a:t>队列</a:t>
            </a:r>
            <a:endParaRPr lang="zh-CN" altLang="en-US" sz="2400" dirty="0"/>
          </a:p>
        </p:txBody>
      </p:sp>
      <p:sp>
        <p:nvSpPr>
          <p:cNvPr id="23" name="Curved Up Arrow 22"/>
          <p:cNvSpPr/>
          <p:nvPr/>
        </p:nvSpPr>
        <p:spPr>
          <a:xfrm flipH="1">
            <a:off x="3237865" y="3524250"/>
            <a:ext cx="4720590" cy="5168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文本框 17"/>
          <p:cNvSpPr txBox="1"/>
          <p:nvPr/>
        </p:nvSpPr>
        <p:spPr>
          <a:xfrm>
            <a:off x="5147234" y="3579794"/>
            <a:ext cx="9719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超时</a:t>
            </a:r>
            <a:endParaRPr lang="zh-CN" altLang="en-US" sz="2400" dirty="0"/>
          </a:p>
        </p:txBody>
      </p:sp>
      <p:graphicFrame>
        <p:nvGraphicFramePr>
          <p:cNvPr id="26" name="表格 15"/>
          <p:cNvGraphicFramePr>
            <a:graphicFrameLocks noGrp="1"/>
          </p:cNvGraphicFramePr>
          <p:nvPr/>
        </p:nvGraphicFramePr>
        <p:xfrm>
          <a:off x="4004310" y="5096510"/>
          <a:ext cx="2057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70840"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4"/>
          <p:cNvSpPr txBox="1"/>
          <p:nvPr/>
        </p:nvSpPr>
        <p:spPr>
          <a:xfrm>
            <a:off x="4242435" y="4551045"/>
            <a:ext cx="172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阻塞队列</a:t>
            </a:r>
            <a:endParaRPr lang="zh-CN" altLang="en-US" sz="2400" dirty="0"/>
          </a:p>
        </p:txBody>
      </p:sp>
      <p:sp>
        <p:nvSpPr>
          <p:cNvPr id="28" name="Bent-Up Arrow 27"/>
          <p:cNvSpPr/>
          <p:nvPr/>
        </p:nvSpPr>
        <p:spPr>
          <a:xfrm rot="16200000" flipH="1">
            <a:off x="6442075" y="3658870"/>
            <a:ext cx="1487805" cy="1993265"/>
          </a:xfrm>
          <a:prstGeom prst="bentUpArrow">
            <a:avLst>
              <a:gd name="adj1" fmla="val 5297"/>
              <a:gd name="adj2" fmla="val 73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文本框 24"/>
          <p:cNvSpPr txBox="1"/>
          <p:nvPr/>
        </p:nvSpPr>
        <p:spPr>
          <a:xfrm>
            <a:off x="6587490" y="4707255"/>
            <a:ext cx="1507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等待</a:t>
            </a:r>
            <a:r>
              <a:rPr lang="zh-CN" altLang="en-US" sz="2400" dirty="0"/>
              <a:t>事件</a:t>
            </a:r>
            <a:endParaRPr lang="zh-CN" altLang="en-US" sz="2400" dirty="0"/>
          </a:p>
        </p:txBody>
      </p:sp>
      <p:sp>
        <p:nvSpPr>
          <p:cNvPr id="30" name="Bent-Up Arrow 29"/>
          <p:cNvSpPr/>
          <p:nvPr/>
        </p:nvSpPr>
        <p:spPr>
          <a:xfrm flipH="1">
            <a:off x="3047365" y="3423920"/>
            <a:ext cx="829310" cy="1895475"/>
          </a:xfrm>
          <a:prstGeom prst="bentUpArrow">
            <a:avLst>
              <a:gd name="adj1" fmla="val 8565"/>
              <a:gd name="adj2" fmla="val 129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8" grpId="0" bldLvl="0" animBg="1"/>
      <p:bldP spid="27" grpId="0"/>
      <p:bldP spid="30" grpId="0" bldLvl="0" animBg="1"/>
      <p:bldP spid="29" grpId="1"/>
      <p:bldP spid="28" grpId="1" animBg="1"/>
      <p:bldP spid="27" grpId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实验说明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5"/>
            <a:ext cx="10515600" cy="30943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400"/>
              <a:t>某次系统奔溃前记录了相关参数和系统所有进程信息，保存在输入文件</a:t>
            </a:r>
            <a:r>
              <a:rPr lang="en-US" altLang="zh-CN" sz="2400">
                <a:solidFill>
                  <a:srgbClr val="FF0000"/>
                </a:solidFill>
              </a:rPr>
              <a:t>../process.txt</a:t>
            </a:r>
            <a:r>
              <a:rPr lang="zh-CN" altLang="en-US" sz="2400"/>
              <a:t>中，现在需要继续调度运行这些进程。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1. process.txt </a:t>
            </a:r>
            <a:r>
              <a:rPr lang="zh-CN" altLang="en-US" sz="2400"/>
              <a:t>首行为参数：</a:t>
            </a:r>
            <a:r>
              <a:rPr lang="en-US" altLang="zh-CN" sz="2400"/>
              <a:t>m	n</a:t>
            </a:r>
            <a:endParaRPr lang="en-US" altLang="zh-CN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为正整数，表示就绪队列里进程数量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&lt;m</a:t>
            </a:r>
            <a:r>
              <a:rPr lang="zh-CN" altLang="en-US" sz="2400">
                <a:sym typeface="+mn-ea"/>
              </a:rPr>
              <a:t>时，会加载新进程；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处理器执行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条指令后就超时。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2. process.txt</a:t>
            </a:r>
            <a:r>
              <a:rPr lang="zh-CN" altLang="en-US" sz="2400"/>
              <a:t>第二行开始为待新建的进程列表</a:t>
            </a:r>
            <a:r>
              <a:rPr lang="en-US" altLang="zh-CN" sz="2400"/>
              <a:t> </a:t>
            </a:r>
            <a:r>
              <a:rPr lang="zh-CN" altLang="en-US" sz="2400"/>
              <a:t>，数据格式如下（不包括表头），每条进程数据占一行，行内以制表符</a:t>
            </a:r>
            <a:r>
              <a:rPr lang="en-US" altLang="zh-CN" sz="2400"/>
              <a:t>(\t)</a:t>
            </a:r>
            <a:r>
              <a:rPr lang="zh-CN" altLang="en-US" sz="2400"/>
              <a:t>间隔。并假设数据合法且正确，不会出现后续进程要等待一个已完成的进程。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2153920" y="4113530"/>
          <a:ext cx="754062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320165"/>
                <a:gridCol w="2306320"/>
                <a:gridCol w="223075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进程</a:t>
                      </a:r>
                      <a:r>
                        <a:rPr lang="en-US" altLang="zh-CN" sz="2000"/>
                        <a:t>ID</a:t>
                      </a:r>
                      <a:endParaRPr lang="en-US" altLang="zh-CN" sz="2000"/>
                    </a:p>
                    <a:p>
                      <a:pPr>
                        <a:buNone/>
                      </a:pPr>
                      <a:r>
                        <a:rPr lang="en-US" altLang="zh-CN" sz="2000"/>
                        <a:t>(unsigned </a:t>
                      </a:r>
                      <a:r>
                        <a:rPr lang="en-US" altLang="zh-CN" sz="2000"/>
                        <a:t>int)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指令总数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en-US" altLang="zh-CN" sz="2000"/>
                        <a:t>(int)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必须等待的进程数量</a:t>
                      </a:r>
                      <a:r>
                        <a:rPr lang="en-US" altLang="zh-CN" sz="2000"/>
                        <a:t>(int)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等待的进程的</a:t>
                      </a:r>
                      <a:r>
                        <a:rPr lang="en-US" altLang="zh-CN" sz="2000"/>
                        <a:t>ID</a:t>
                      </a:r>
                      <a:endParaRPr lang="en-US" altLang="zh-CN" sz="2000"/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(unsigned int)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10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2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3     6</a:t>
                      </a:r>
                      <a:endParaRPr lang="en-US" altLang="zh-CN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6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8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3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6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4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13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/>
                        <a:t>5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/>
                        <a:t>4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/>
                        <a:t>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实验说明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600200"/>
            <a:ext cx="10515600" cy="4804410"/>
          </a:xfrm>
        </p:spPr>
        <p:txBody>
          <a:bodyPr>
            <a:normAutofit fontScale="70000"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假设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就绪队列和阻塞队列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容量都无限制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调度运行进程前，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会先判断就绪队列进程数量是否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process.txt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里加载进程（直至数量达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或已无进程可加载），被加载的进程根据具体情况进入就绪队列或阻塞队列排队。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被调度的进程运行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条指令，超时，被置为就绪态放回就绪队列末尾。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被调度的进程运行完全部指令，可能会影响等待该进程的进程的状态转变，若由阻塞态变为就绪态，则将阻塞进程从阻塞队列里移除，并加入就绪队列末尾。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通过模拟整个过程，输出运行态进程的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顺序到文件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result.txt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（以英文的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逗号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隔开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，以最后一个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结尾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且不换行，不要在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result.txt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输出除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外的其它任何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信息）。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编程语言限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c/c++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，允许讨论交流和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提问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，但需独立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公开的测试集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process.txt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上运行的结果为：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result.txt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里是3,4,5,4,6,0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关于提交实验</a:t>
            </a:r>
            <a:r>
              <a:rPr lang="zh-CN" altLang="en-US"/>
              <a:t>报告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>
                <a:sym typeface="+mn-ea"/>
              </a:rPr>
              <a:t>今天</a:t>
            </a:r>
            <a:r>
              <a:rPr lang="zh-CN" altLang="en-US"/>
              <a:t>无须提交，但</a:t>
            </a:r>
            <a:r>
              <a:rPr lang="zh-CN" altLang="en-US" b="1">
                <a:solidFill>
                  <a:srgbClr val="FF0000"/>
                </a:solidFill>
              </a:rPr>
              <a:t>务必自己备份</a:t>
            </a:r>
            <a:endParaRPr lang="zh-CN" altLang="en-US"/>
          </a:p>
          <a:p>
            <a:r>
              <a:rPr lang="zh-CN" altLang="en-US"/>
              <a:t>下次实验课计划安排继续做本次实验或做多阻塞队列的模拟，到时一起提交。但计划会根据同学们的反馈进行</a:t>
            </a:r>
            <a:r>
              <a:rPr lang="zh-CN" altLang="en-US"/>
              <a:t>调整。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未来提交</a:t>
            </a:r>
            <a:r>
              <a:rPr lang="zh-CN" altLang="en-US"/>
              <a:t>内容：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新建一个文件夹，重命名为您的学号。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该文件夹下，包含文件：</a:t>
            </a:r>
            <a:endParaRPr lang="zh-CN" altLang="en-US"/>
          </a:p>
          <a:p>
            <a:r>
              <a:rPr lang="zh-CN" altLang="en-US"/>
              <a:t>一个空文件，命名为您的姓名（主要是防止有同学打错学号，多一个排查的方法）</a:t>
            </a:r>
            <a:endParaRPr lang="zh-CN" altLang="en-US"/>
          </a:p>
          <a:p>
            <a:r>
              <a:rPr lang="zh-CN" altLang="en-US"/>
              <a:t>一个代码文件，统一命名</a:t>
            </a:r>
            <a:r>
              <a:rPr lang="en-US" altLang="zh-CN"/>
              <a:t> mycode.cpp</a:t>
            </a:r>
            <a:endParaRPr lang="zh-CN" altLang="en-US"/>
          </a:p>
          <a:p>
            <a:r>
              <a:rPr lang="zh-CN" altLang="en-US"/>
              <a:t>一张运行结果截图（不限制格式、名称）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将该文件夹压缩为</a:t>
            </a:r>
            <a:r>
              <a:rPr lang="zh-CN" altLang="en-US">
                <a:sym typeface="+mn-ea"/>
              </a:rPr>
              <a:t>您的</a:t>
            </a:r>
            <a:r>
              <a:rPr lang="zh-CN" altLang="en-US"/>
              <a:t>学号</a:t>
            </a:r>
            <a:r>
              <a:rPr lang="en-US" altLang="zh-CN"/>
              <a:t>.zip</a:t>
            </a:r>
            <a:r>
              <a:rPr lang="zh-CN" altLang="en-US"/>
              <a:t>文件上交。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提前完成的同学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请不要离开</a:t>
            </a:r>
            <a:r>
              <a:rPr lang="zh-CN" altLang="en-US">
                <a:sym typeface="+mn-ea"/>
              </a:rPr>
              <a:t>，可以自习</a:t>
            </a:r>
            <a:endParaRPr lang="zh-CN" altLang="en-US"/>
          </a:p>
          <a:p>
            <a:r>
              <a:rPr lang="zh-CN" altLang="en-US">
                <a:sym typeface="+mn-ea"/>
              </a:rPr>
              <a:t>也可以刷刷题锤炼自己，技多不压身，少年强则国强</a:t>
            </a:r>
            <a:endParaRPr lang="zh-CN" altLang="en-US"/>
          </a:p>
          <a:p>
            <a:r>
              <a:rPr lang="zh-CN" altLang="en-US">
                <a:sym typeface="+mn-ea"/>
              </a:rPr>
              <a:t>https://leetcode-cn.com/</a:t>
            </a:r>
            <a:endParaRPr lang="zh-CN" altLang="en-US"/>
          </a:p>
          <a:p>
            <a:r>
              <a:rPr lang="zh-CN" altLang="en-US">
                <a:sym typeface="+mn-ea"/>
              </a:rPr>
              <a:t>https://www.nowcoder.com/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49ab418-d56d-4b0c-be01-520e95287162}"/>
  <p:tag name="TABLE_ENDDRAG_ORIGIN_RECT" val="532*204"/>
  <p:tag name="TABLE_ENDDRAG_RECT" val="216*331*532*204"/>
</p:tagLst>
</file>

<file path=ppt/tags/tag2.xml><?xml version="1.0" encoding="utf-8"?>
<p:tagLst xmlns:p="http://schemas.openxmlformats.org/presentationml/2006/main">
  <p:tag name="KSO_WPP_MARK_KEY" val="28eddf42-6cfd-4e58-9ca6-8a28370679bf"/>
  <p:tag name="COMMONDATA" val="eyJoZGlkIjoiOTRkNmFmZjRjMzI3MTQ3ZWFlYjhlZWM3YzFkOWNmNTMifQ=="/>
  <p:tag name="commondata" val="eyJoZGlkIjoiMjI3OTIxYTU1ODcyYjY5OGYxMjlhMjQ3NzlkYzZmNj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WPS 演示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第一周实验报告反馈：</vt:lpstr>
      <vt:lpstr>第一周实验报告反馈：</vt:lpstr>
      <vt:lpstr>第一周实验报告反馈：</vt:lpstr>
      <vt:lpstr>第二周实验课</vt:lpstr>
      <vt:lpstr>实验课任务</vt:lpstr>
      <vt:lpstr>实验说明</vt:lpstr>
      <vt:lpstr>实验说明</vt:lpstr>
      <vt:lpstr>关于提交实验报告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番茄</cp:lastModifiedBy>
  <cp:revision>58</cp:revision>
  <dcterms:created xsi:type="dcterms:W3CDTF">2022-02-24T09:51:00Z</dcterms:created>
  <dcterms:modified xsi:type="dcterms:W3CDTF">2024-09-24T03:33:10Z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B81D73D3B642427DBFAA6317FDDB7FA1_13</vt:lpwstr>
  </property>
  <property fmtid="{D5CDD505-2E9C-101B-9397-08002B2CF9AE}" pid="3" name="KSOProductBuildVer">
    <vt:lpwstr>2052-12.1.0.18276</vt:lpwstr>
  </property>
</Properties>
</file>