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5" r:id="rId2"/>
    <p:sldId id="310" r:id="rId3"/>
    <p:sldId id="321" r:id="rId4"/>
    <p:sldId id="333" r:id="rId5"/>
    <p:sldId id="319" r:id="rId6"/>
    <p:sldId id="318" r:id="rId7"/>
  </p:sldIdLst>
  <p:sldSz cx="12188825"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9" d="100"/>
          <a:sy n="79" d="100"/>
        </p:scale>
        <p:origin x="773"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5/8/2023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5/8/2023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4" name="go_slid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5/8/2023</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3" name="go_slid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5/8/2023</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3" name="go_slid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5/8/2023</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3" name="go_slid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5/8/2023</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4" name="go_slid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5/8/2023</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3" name="go_slid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5/8/2023</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3" name="go_slid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5/8/2023</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3" name="go_slid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5/8/2023</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3" name="go_slid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5/8/2023</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4" name="go_slid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5/8/2023</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sndAc>
          <p:stSnd>
            <p:snd r:embed="rId1" name="go_slide.wav"/>
          </p:stSnd>
        </p:sndAc>
      </p:transition>
    </mc:Choice>
    <mc:Fallback xmlns="">
      <p:transition spd="med">
        <p:fade/>
        <p:sndAc>
          <p:stSnd>
            <p:snd r:embed="rId4" name="go_slid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5/8/2023</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sndAc>
          <p:stSnd>
            <p:snd r:embed="rId13" name="go_slide.wav"/>
          </p:stSnd>
        </p:sndAc>
      </p:transition>
    </mc:Choice>
    <mc:Fallback xmlns="">
      <p:transition spd="med">
        <p:fade/>
        <p:sndAc>
          <p:stSnd>
            <p:snd r:embed="rId15" name="go_slide.wav"/>
          </p:stSnd>
        </p:sndAc>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2812" y="2667000"/>
            <a:ext cx="8763000" cy="2667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4900" dirty="0"/>
              <a:t>School Management System </a:t>
            </a:r>
            <a:br>
              <a:rPr lang="en-US" dirty="0"/>
            </a:br>
            <a:endParaRPr lang="en-US" dirty="0"/>
          </a:p>
        </p:txBody>
      </p:sp>
      <p:sp>
        <p:nvSpPr>
          <p:cNvPr id="4" name="Subtitle 3"/>
          <p:cNvSpPr>
            <a:spLocks noGrp="1"/>
          </p:cNvSpPr>
          <p:nvPr>
            <p:ph type="subTitle" idx="1"/>
          </p:nvPr>
        </p:nvSpPr>
        <p:spPr/>
        <p:txBody>
          <a:bodyPr/>
          <a:lstStyle/>
          <a:p>
            <a:r>
              <a:rPr lang="ar-IQ" dirty="0"/>
              <a:t>2023</a:t>
            </a:r>
            <a:endParaRPr lang="it-IT" dirty="0"/>
          </a:p>
        </p:txBody>
      </p:sp>
      <p:sp>
        <p:nvSpPr>
          <p:cNvPr id="5" name="Subtitle 3">
            <a:extLst>
              <a:ext uri="{FF2B5EF4-FFF2-40B4-BE49-F238E27FC236}">
                <a16:creationId xmlns:a16="http://schemas.microsoft.com/office/drawing/2014/main" id="{E9CD146A-7D2C-45BD-AE6F-01336278EDBE}"/>
              </a:ext>
            </a:extLst>
          </p:cNvPr>
          <p:cNvSpPr txBox="1">
            <a:spLocks/>
          </p:cNvSpPr>
          <p:nvPr/>
        </p:nvSpPr>
        <p:spPr>
          <a:xfrm>
            <a:off x="2360612" y="2698376"/>
            <a:ext cx="8229600" cy="1219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ar-IQ" sz="4400" dirty="0">
                <a:solidFill>
                  <a:schemeClr val="tx1"/>
                </a:solidFill>
                <a:cs typeface="ABDALDEM-ALARABI" pitchFamily="2" charset="-78"/>
              </a:rPr>
              <a:t>نظام ادارة مدرسة</a:t>
            </a:r>
            <a:endParaRPr lang="it-IT" sz="4400" dirty="0">
              <a:solidFill>
                <a:schemeClr val="tx1"/>
              </a:solidFill>
              <a:latin typeface="Colonna MT" panose="04020805060202030203" pitchFamily="82" charset="0"/>
              <a:cs typeface="ABDALDEM-ALARABI" pitchFamily="2" charset="-78"/>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go_slide.wav"/>
          </p:stSnd>
        </p:sndAc>
      </p:transition>
    </mc:Choice>
    <mc:Fallback xmlns="">
      <p:transition spd="med">
        <p:fade/>
        <p:sndAc>
          <p:stSnd>
            <p:snd r:embed="rId3" name="go_slid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95635" y="4038600"/>
            <a:ext cx="9144001" cy="838200"/>
          </a:xfrm>
        </p:spPr>
        <p:txBody>
          <a:bodyPr>
            <a:normAutofit/>
          </a:bodyPr>
          <a:lstStyle/>
          <a:p>
            <a:pPr algn="r"/>
            <a:r>
              <a:rPr lang="ar-IQ" sz="4800" dirty="0">
                <a:latin typeface="Tanseek Modern Pro Arabic" panose="020B0504030202020303" pitchFamily="34" charset="-78"/>
                <a:cs typeface="Tanseek Modern Pro Arabic" panose="020B0504030202020303" pitchFamily="34" charset="-78"/>
              </a:rPr>
              <a:t>مشكلة البحث : </a:t>
            </a:r>
            <a:endParaRPr lang="en-US" sz="4800" dirty="0">
              <a:latin typeface="Tanseek Modern Pro Arabic" panose="020B0504030202020303" pitchFamily="34" charset="-78"/>
              <a:cs typeface="Tanseek Modern Pro Arabic" panose="020B0504030202020303" pitchFamily="34" charset="-78"/>
            </a:endParaRPr>
          </a:p>
        </p:txBody>
      </p:sp>
      <p:sp>
        <p:nvSpPr>
          <p:cNvPr id="14" name="Content Placeholder 13"/>
          <p:cNvSpPr>
            <a:spLocks noGrp="1"/>
          </p:cNvSpPr>
          <p:nvPr>
            <p:ph idx="1"/>
          </p:nvPr>
        </p:nvSpPr>
        <p:spPr>
          <a:xfrm>
            <a:off x="1564703" y="4953000"/>
            <a:ext cx="9134391" cy="1492624"/>
          </a:xfrm>
        </p:spPr>
        <p:txBody>
          <a:bodyPr>
            <a:normAutofit fontScale="70000" lnSpcReduction="20000"/>
          </a:bodyPr>
          <a:lstStyle/>
          <a:p>
            <a:pPr algn="r" rtl="1">
              <a:lnSpc>
                <a:spcPct val="150000"/>
              </a:lnSpc>
            </a:pPr>
            <a:r>
              <a:rPr lang="ar-IQ" dirty="0">
                <a:latin typeface="Tajawal" panose="00000500000000000000" pitchFamily="2" charset="-78"/>
                <a:cs typeface="Tajawal" panose="00000500000000000000" pitchFamily="2" charset="-78"/>
              </a:rPr>
              <a:t>تعاني العديد من المدارس ، وخاصة المدارس الخاصة ، في إدارة الأقساط السنوية للطلاب ، ومشكلة إدارة الفواتير ، ودفع وجرد بيانات الطلاب المطلوبين ومقدار المال ، ومشكلة تسجيل البيانات في الأوراق وسجلات الأستاذ بسبب احتمالية ذلك. من الضرر وصعوبة البحث داخلها.</a:t>
            </a:r>
          </a:p>
        </p:txBody>
      </p:sp>
      <p:sp>
        <p:nvSpPr>
          <p:cNvPr id="4" name="Title 12">
            <a:extLst>
              <a:ext uri="{FF2B5EF4-FFF2-40B4-BE49-F238E27FC236}">
                <a16:creationId xmlns:a16="http://schemas.microsoft.com/office/drawing/2014/main" id="{F60BC122-5C97-89B8-EDF9-938AC8C4F47A}"/>
              </a:ext>
            </a:extLst>
          </p:cNvPr>
          <p:cNvSpPr txBox="1">
            <a:spLocks/>
          </p:cNvSpPr>
          <p:nvPr/>
        </p:nvSpPr>
        <p:spPr>
          <a:xfrm>
            <a:off x="1695636" y="80682"/>
            <a:ext cx="9144001" cy="838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r"/>
            <a:r>
              <a:rPr lang="ar-IQ" sz="4800" dirty="0">
                <a:latin typeface="Tanseek Modern Pro Arabic" panose="020B0504030202020303" pitchFamily="34" charset="-78"/>
                <a:cs typeface="Tanseek Modern Pro Arabic" panose="020B0504030202020303" pitchFamily="34" charset="-78"/>
              </a:rPr>
              <a:t>المقدمة : </a:t>
            </a:r>
            <a:endParaRPr lang="en-US" sz="4800" dirty="0">
              <a:latin typeface="Tanseek Modern Pro Arabic" panose="020B0504030202020303" pitchFamily="34" charset="-78"/>
              <a:cs typeface="Tanseek Modern Pro Arabic" panose="020B0504030202020303" pitchFamily="34" charset="-78"/>
            </a:endParaRPr>
          </a:p>
        </p:txBody>
      </p:sp>
      <p:sp>
        <p:nvSpPr>
          <p:cNvPr id="5" name="Content Placeholder 13">
            <a:extLst>
              <a:ext uri="{FF2B5EF4-FFF2-40B4-BE49-F238E27FC236}">
                <a16:creationId xmlns:a16="http://schemas.microsoft.com/office/drawing/2014/main" id="{B3EC9B18-7497-E013-CBCA-5B7243786211}"/>
              </a:ext>
            </a:extLst>
          </p:cNvPr>
          <p:cNvSpPr txBox="1">
            <a:spLocks/>
          </p:cNvSpPr>
          <p:nvPr/>
        </p:nvSpPr>
        <p:spPr>
          <a:xfrm>
            <a:off x="1705246" y="918882"/>
            <a:ext cx="9134391" cy="3272118"/>
          </a:xfrm>
          <a:prstGeom prst="rect">
            <a:avLst/>
          </a:prstGeom>
        </p:spPr>
        <p:txBody>
          <a:bodyPr vert="horz" lIns="91440" tIns="45720" rIns="91440" bIns="45720" rtlCol="0">
            <a:normAutofit fontScale="925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19456" indent="-219456" algn="r" rtl="1" eaLnBrk="1" latinLnBrk="0" hangingPunct="1">
              <a:lnSpc>
                <a:spcPct val="150000"/>
              </a:lnSpc>
              <a:spcBef>
                <a:spcPts val="1800"/>
              </a:spcBef>
              <a:spcAft>
                <a:spcPts val="0"/>
              </a:spcAft>
              <a:buClr>
                <a:schemeClr val="accent1"/>
              </a:buClr>
              <a:buSzPct val="100000"/>
              <a:buFont typeface="Arial" panose="020B0604020202020204" pitchFamily="34" charset="0"/>
              <a:buChar char="•"/>
            </a:pPr>
            <a:r>
              <a:rPr lang="ar-IQ" sz="1800" kern="1200" dirty="0">
                <a:solidFill>
                  <a:srgbClr val="FFFFFF"/>
                </a:solidFill>
                <a:effectLst/>
                <a:latin typeface="Tajawal" panose="00000500000000000000" pitchFamily="2" charset="-78"/>
                <a:ea typeface="+mn-ea"/>
                <a:cs typeface="Tajawal" panose="00000500000000000000" pitchFamily="2" charset="-78"/>
              </a:rPr>
              <a:t>مشروع نظام إدارة المدرسة هو تطبيق برمجي للمدرسة مثل المدارس الحكومية والخاصة وتطبيقات البرامج والأنشطة اليومية لتقليل معايير العمل اليدوي والبيانات. في هذا المشروع تم استناذ كافة بينات وفق بيانات حقيقية من اكثر من مدرسة في محافظة ديالى وقمنا ببناء وعرض جميع المعلومات حول الطالب والمعلم والمواد الدراسة وإدارة كل هذه المعلومات من عمليات (إدراج ، تحديث ، حذف ، وأستعلام) ،ويتعامل هذا تطبيق برمجي مع متطلبات الطالب ، أستعلام لكل بيانات طالب وادارة مصاريف المدرسة ، وجميع التفاصيل ، تخزن كافة هذا البينات في قاعدة بيانات من نوع </a:t>
            </a:r>
            <a:r>
              <a:rPr lang="en-US" sz="1800" kern="1200" dirty="0">
                <a:solidFill>
                  <a:srgbClr val="FFFFFF"/>
                </a:solidFill>
                <a:effectLst/>
                <a:latin typeface="Tajawal" panose="00000500000000000000" pitchFamily="2" charset="-78"/>
                <a:ea typeface="+mn-ea"/>
                <a:cs typeface="Tajawal" panose="00000500000000000000" pitchFamily="2" charset="-78"/>
              </a:rPr>
              <a:t>SQL </a:t>
            </a:r>
            <a:r>
              <a:rPr lang="ar-IQ" sz="1800" kern="1200" dirty="0">
                <a:solidFill>
                  <a:srgbClr val="FFFFFF"/>
                </a:solidFill>
                <a:effectLst/>
                <a:latin typeface="Tajawal" panose="00000500000000000000" pitchFamily="2" charset="-78"/>
                <a:ea typeface="+mn-ea"/>
                <a:cs typeface="Tajawal" panose="00000500000000000000" pitchFamily="2" charset="-78"/>
              </a:rPr>
              <a:t>وتوفير حماية الكاملة للبيانات الموجودة في قاعدة بيانات عن طريق عمل نسخة احتياطية لكافة المعلومات المخزنة في ملف واحد يمتاز بصغر حجمة وسهولة استعادة بينات باي وقت.</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slow" p14:dur="1250">
        <p14:switch dir="r"/>
        <p:sndAc>
          <p:stSnd>
            <p:snd r:embed="rId2" name="go_slide.wav"/>
          </p:stSnd>
        </p:sndAc>
      </p:transition>
    </mc:Choice>
    <mc:Fallback xmlns="">
      <p:transition spd="slow">
        <p:fade/>
        <p:sndAc>
          <p:stSnd>
            <p:snd r:embed="rId3" name="go_slid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533400"/>
            <a:ext cx="9144001" cy="838200"/>
          </a:xfrm>
        </p:spPr>
        <p:txBody>
          <a:bodyPr>
            <a:normAutofit/>
          </a:bodyPr>
          <a:lstStyle/>
          <a:p>
            <a:pPr algn="r"/>
            <a:r>
              <a:rPr lang="ar-IQ" sz="4800" dirty="0">
                <a:latin typeface="Tanseek Modern Pro Arabic" panose="020B0504030202020303" pitchFamily="34" charset="-78"/>
                <a:cs typeface="Tanseek Modern Pro Arabic" panose="020B0504030202020303" pitchFamily="34" charset="-78"/>
              </a:rPr>
              <a:t>أهمية البحث : </a:t>
            </a:r>
            <a:endParaRPr lang="en-US" sz="4800" dirty="0">
              <a:latin typeface="Tanseek Modern Pro Arabic" panose="020B0504030202020303" pitchFamily="34" charset="-78"/>
              <a:cs typeface="Tanseek Modern Pro Arabic" panose="020B0504030202020303" pitchFamily="34" charset="-78"/>
            </a:endParaRPr>
          </a:p>
        </p:txBody>
      </p:sp>
      <p:sp>
        <p:nvSpPr>
          <p:cNvPr id="14" name="Content Placeholder 13"/>
          <p:cNvSpPr>
            <a:spLocks noGrp="1"/>
          </p:cNvSpPr>
          <p:nvPr>
            <p:ph idx="1"/>
          </p:nvPr>
        </p:nvSpPr>
        <p:spPr>
          <a:xfrm>
            <a:off x="1548362" y="1752600"/>
            <a:ext cx="9134391" cy="4572000"/>
          </a:xfrm>
        </p:spPr>
        <p:txBody>
          <a:bodyPr>
            <a:normAutofit fontScale="85000" lnSpcReduction="20000"/>
          </a:bodyPr>
          <a:lstStyle/>
          <a:p>
            <a:pPr algn="r" rtl="1">
              <a:lnSpc>
                <a:spcPct val="150000"/>
              </a:lnSpc>
            </a:pPr>
            <a:r>
              <a:rPr lang="ar-IQ" sz="2400" kern="1200" dirty="0">
                <a:solidFill>
                  <a:srgbClr val="FFFFFF"/>
                </a:solidFill>
                <a:effectLst/>
                <a:latin typeface="Tajawal" panose="00000500000000000000" pitchFamily="2" charset="-78"/>
                <a:ea typeface="+mn-ea"/>
                <a:cs typeface="Tajawal" panose="00000500000000000000" pitchFamily="2" charset="-78"/>
              </a:rPr>
              <a:t>يساعد أصحاب المدارس على اتخاذ الإجراءات المناسبة دون الحاجة إلى موظف متخصص ، ويتميز البرنامج بواجهة رسومية سهلة الاستخدام وجميلة بالإضافة إلى الإطارات الحديثة.</a:t>
            </a:r>
          </a:p>
          <a:p>
            <a:pPr algn="r" rtl="1">
              <a:lnSpc>
                <a:spcPct val="150000"/>
              </a:lnSpc>
            </a:pPr>
            <a:r>
              <a:rPr lang="ar-IQ" sz="2400" kern="1200" dirty="0">
                <a:solidFill>
                  <a:srgbClr val="FFFFFF"/>
                </a:solidFill>
                <a:effectLst/>
                <a:latin typeface="Tajawal" panose="00000500000000000000" pitchFamily="2" charset="-78"/>
                <a:ea typeface="+mn-ea"/>
                <a:cs typeface="Tajawal" panose="00000500000000000000" pitchFamily="2" charset="-78"/>
              </a:rPr>
              <a:t>تم تصميم البرنامج لجميع المدارس وخاصة المدارس الخاصة حيث يوفر البرنامج الكثير من الوقت والجهد في إكمال التقرير ، يمكنك إدارة جميع معلومات الطالب مثل (الاسم الكامل والعمر ورقم الهاتف وما إلى ذلك) وإدارة هذه البيانات مثل كإضافة وتحديث وحذف البيانات ، بالإضافة إلى البحث عن المدرسين وإدارة الراتب ، وإدارة الإنفاق ، وإدارة معاينة الصور للطلاب لكل واحد ، هذا التطبيق هو شكل وتصميم أنيق ورائع.</a:t>
            </a:r>
          </a:p>
          <a:p>
            <a:pPr algn="r" rtl="1">
              <a:lnSpc>
                <a:spcPct val="150000"/>
              </a:lnSpc>
            </a:pPr>
            <a:r>
              <a:rPr lang="ar-IQ" sz="2400" kern="1200" dirty="0">
                <a:solidFill>
                  <a:srgbClr val="FFFFFF"/>
                </a:solidFill>
                <a:effectLst/>
                <a:latin typeface="Tajawal" panose="00000500000000000000" pitchFamily="2" charset="-78"/>
                <a:ea typeface="+mn-ea"/>
                <a:cs typeface="Tajawal" panose="00000500000000000000" pitchFamily="2" charset="-78"/>
              </a:rPr>
              <a:t>عرض جميع بيانات المدرسة والسجلات من المنزل الذي يديره مدير المدرسة في حالة تحميل قاعدة بيانات على الخادم.</a:t>
            </a:r>
          </a:p>
        </p:txBody>
      </p:sp>
    </p:spTree>
    <p:extLst>
      <p:ext uri="{BB962C8B-B14F-4D97-AF65-F5344CB8AC3E}">
        <p14:creationId xmlns:p14="http://schemas.microsoft.com/office/powerpoint/2010/main" val="2626191589"/>
      </p:ext>
    </p:extLst>
  </p:cSld>
  <p:clrMapOvr>
    <a:masterClrMapping/>
  </p:clrMapOvr>
  <mc:AlternateContent xmlns:mc="http://schemas.openxmlformats.org/markup-compatibility/2006" xmlns:p14="http://schemas.microsoft.com/office/powerpoint/2010/main">
    <mc:Choice Requires="p14">
      <p:transition spd="slow" p14:dur="1250">
        <p14:switch dir="r"/>
        <p:sndAc>
          <p:stSnd>
            <p:snd r:embed="rId2" name="go_slide.wav"/>
          </p:stSnd>
        </p:sndAc>
      </p:transition>
    </mc:Choice>
    <mc:Fallback xmlns="">
      <p:transition spd="slow">
        <p:fade/>
        <p:sndAc>
          <p:stSnd>
            <p:snd r:embed="rId3" name="go_slid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266700"/>
            <a:ext cx="9144001" cy="838200"/>
          </a:xfrm>
        </p:spPr>
        <p:txBody>
          <a:bodyPr>
            <a:normAutofit/>
          </a:bodyPr>
          <a:lstStyle/>
          <a:p>
            <a:pPr algn="r"/>
            <a:r>
              <a:rPr lang="ar-IQ" sz="4800" dirty="0">
                <a:latin typeface="Tanseek Modern Pro Arabic" panose="020B0504030202020303" pitchFamily="34" charset="-78"/>
                <a:cs typeface="Tanseek Modern Pro Arabic" panose="020B0504030202020303" pitchFamily="34" charset="-78"/>
              </a:rPr>
              <a:t>اللغات البرمجة المستخدمة</a:t>
            </a:r>
            <a:endParaRPr lang="en-US" sz="4800" dirty="0">
              <a:latin typeface="Tanseek Modern Pro Arabic" panose="020B0504030202020303" pitchFamily="34" charset="-78"/>
              <a:cs typeface="Tanseek Modern Pro Arabic" panose="020B0504030202020303" pitchFamily="34" charset="-78"/>
            </a:endParaRPr>
          </a:p>
        </p:txBody>
      </p:sp>
      <p:sp>
        <p:nvSpPr>
          <p:cNvPr id="14" name="Content Placeholder 13"/>
          <p:cNvSpPr>
            <a:spLocks noGrp="1"/>
          </p:cNvSpPr>
          <p:nvPr>
            <p:ph idx="1"/>
          </p:nvPr>
        </p:nvSpPr>
        <p:spPr>
          <a:xfrm>
            <a:off x="1534915" y="1219200"/>
            <a:ext cx="9134391" cy="5105400"/>
          </a:xfrm>
        </p:spPr>
        <p:txBody>
          <a:bodyPr>
            <a:normAutofit lnSpcReduction="10000"/>
          </a:bodyPr>
          <a:lstStyle/>
          <a:p>
            <a:pPr algn="just" rtl="1">
              <a:lnSpc>
                <a:spcPct val="150000"/>
              </a:lnSpc>
            </a:pPr>
            <a:r>
              <a:rPr lang="en-US" sz="1400" dirty="0">
                <a:latin typeface="Tajawal" panose="00000500000000000000" pitchFamily="2" charset="-78"/>
                <a:cs typeface="Tajawal" panose="00000500000000000000" pitchFamily="2" charset="-78"/>
              </a:rPr>
              <a:t>VB.NET </a:t>
            </a:r>
            <a:r>
              <a:rPr lang="ar-IQ" sz="1400" dirty="0">
                <a:latin typeface="Tajawal" panose="00000500000000000000" pitchFamily="2" charset="-78"/>
                <a:cs typeface="Tajawal" panose="00000500000000000000" pitchFamily="2" charset="-78"/>
              </a:rPr>
              <a:t> هي لغة برمجة تم تطويرها بواسطة شركة مايكروسوفت وهي جزء من منصة </a:t>
            </a:r>
            <a:r>
              <a:rPr lang="en-US" sz="1400" dirty="0">
                <a:latin typeface="Tajawal" panose="00000500000000000000" pitchFamily="2" charset="-78"/>
                <a:cs typeface="Tajawal" panose="00000500000000000000" pitchFamily="2" charset="-78"/>
              </a:rPr>
              <a:t> NET Framework.</a:t>
            </a:r>
            <a:r>
              <a:rPr lang="ar-IQ" sz="1400" dirty="0">
                <a:latin typeface="Tajawal" panose="00000500000000000000" pitchFamily="2" charset="-78"/>
                <a:cs typeface="Tajawal" panose="00000500000000000000" pitchFamily="2" charset="-78"/>
              </a:rPr>
              <a:t>تم إطلاقها لأول مرة في عام 2002 وتم تحسينها لتوفير تطوير أسهل وأسرع لتطبيقات ويندوز والويب.</a:t>
            </a:r>
            <a:r>
              <a:rPr lang="en-US" sz="1400" dirty="0">
                <a:latin typeface="Tajawal" panose="00000500000000000000" pitchFamily="2" charset="-78"/>
                <a:cs typeface="Tajawal" panose="00000500000000000000" pitchFamily="2" charset="-78"/>
              </a:rPr>
              <a:t> </a:t>
            </a:r>
            <a:r>
              <a:rPr lang="ar-IQ" sz="1400" dirty="0">
                <a:latin typeface="Tajawal" panose="00000500000000000000" pitchFamily="2" charset="-78"/>
                <a:cs typeface="Tajawal" panose="00000500000000000000" pitchFamily="2" charset="-78"/>
              </a:rPr>
              <a:t>يستند </a:t>
            </a:r>
            <a:r>
              <a:rPr lang="en-US" sz="1400" dirty="0">
                <a:latin typeface="Tajawal" panose="00000500000000000000" pitchFamily="2" charset="-78"/>
                <a:cs typeface="Tajawal" panose="00000500000000000000" pitchFamily="2" charset="-78"/>
              </a:rPr>
              <a:t>VB.NET </a:t>
            </a:r>
            <a:r>
              <a:rPr lang="ar-IQ" sz="1400" dirty="0">
                <a:latin typeface="Tajawal" panose="00000500000000000000" pitchFamily="2" charset="-78"/>
                <a:cs typeface="Tajawal" panose="00000500000000000000" pitchFamily="2" charset="-78"/>
              </a:rPr>
              <a:t>على لغة </a:t>
            </a:r>
            <a:r>
              <a:rPr lang="en-US" sz="1400" dirty="0">
                <a:latin typeface="Tajawal" panose="00000500000000000000" pitchFamily="2" charset="-78"/>
                <a:cs typeface="Tajawal" panose="00000500000000000000" pitchFamily="2" charset="-78"/>
              </a:rPr>
              <a:t>Visual Basic </a:t>
            </a:r>
            <a:r>
              <a:rPr lang="ar-IQ" sz="1400" dirty="0">
                <a:latin typeface="Tajawal" panose="00000500000000000000" pitchFamily="2" charset="-78"/>
                <a:cs typeface="Tajawal" panose="00000500000000000000" pitchFamily="2" charset="-78"/>
              </a:rPr>
              <a:t>السابقة ، ولكن يحتوي على تحسينات كبيرة في الأداء والأمان والقدرات المتقدمة. يتميز بتعليمات برمجية سهلة الاستخدام ومناسبة للمبتدئين ، مما يجعلها شعبية في تطوير التطبيقات الصغيرة والمشاريع المتوسطة.</a:t>
            </a:r>
            <a:r>
              <a:rPr lang="en-US" sz="1400" dirty="0">
                <a:latin typeface="Tajawal" panose="00000500000000000000" pitchFamily="2" charset="-78"/>
                <a:cs typeface="Tajawal" panose="00000500000000000000" pitchFamily="2" charset="-78"/>
              </a:rPr>
              <a:t> </a:t>
            </a:r>
            <a:r>
              <a:rPr lang="ar-IQ" sz="1400" dirty="0">
                <a:latin typeface="Tajawal" panose="00000500000000000000" pitchFamily="2" charset="-78"/>
                <a:cs typeface="Tajawal" panose="00000500000000000000" pitchFamily="2" charset="-78"/>
              </a:rPr>
              <a:t>يمكن استخدام </a:t>
            </a:r>
            <a:r>
              <a:rPr lang="en-US" sz="1400" dirty="0">
                <a:latin typeface="Tajawal" panose="00000500000000000000" pitchFamily="2" charset="-78"/>
                <a:cs typeface="Tajawal" panose="00000500000000000000" pitchFamily="2" charset="-78"/>
              </a:rPr>
              <a:t>VB.NET </a:t>
            </a:r>
            <a:r>
              <a:rPr lang="ar-IQ" sz="1400" dirty="0">
                <a:latin typeface="Tajawal" panose="00000500000000000000" pitchFamily="2" charset="-78"/>
                <a:cs typeface="Tajawal" panose="00000500000000000000" pitchFamily="2" charset="-78"/>
              </a:rPr>
              <a:t>لتطوير مجموعة واسعة من التطبيقات ، بما في ذلك تطبيقات سطح المكتب وتطبيقات الويب وتطبيقات قواعد البيانات والتطبيقات المتنقلة. وهو يدعم أيضًا تطوير تطبيقات الأعمال باستخدام منصة </a:t>
            </a:r>
            <a:r>
              <a:rPr lang="en-US" sz="1400" dirty="0">
                <a:latin typeface="Tajawal" panose="00000500000000000000" pitchFamily="2" charset="-78"/>
                <a:cs typeface="Tajawal" panose="00000500000000000000" pitchFamily="2" charset="-78"/>
              </a:rPr>
              <a:t>Microsoft SharePoint.</a:t>
            </a:r>
            <a:r>
              <a:rPr lang="ar-IQ" sz="1400" dirty="0">
                <a:latin typeface="Tajawal" panose="00000500000000000000" pitchFamily="2" charset="-78"/>
                <a:cs typeface="Tajawal" panose="00000500000000000000" pitchFamily="2" charset="-78"/>
              </a:rPr>
              <a:t> </a:t>
            </a:r>
            <a:r>
              <a:rPr lang="en-US" sz="1400" dirty="0">
                <a:latin typeface="Tajawal" panose="00000500000000000000" pitchFamily="2" charset="-78"/>
                <a:cs typeface="Tajawal" panose="00000500000000000000" pitchFamily="2" charset="-78"/>
              </a:rPr>
              <a:t> </a:t>
            </a:r>
            <a:r>
              <a:rPr lang="ar-IQ" sz="1400" dirty="0">
                <a:latin typeface="Tajawal" panose="00000500000000000000" pitchFamily="2" charset="-78"/>
                <a:cs typeface="Tajawal" panose="00000500000000000000" pitchFamily="2" charset="-78"/>
              </a:rPr>
              <a:t>بشكل عام ، يمكن القول أن </a:t>
            </a:r>
            <a:r>
              <a:rPr lang="en-US" sz="1400" dirty="0">
                <a:latin typeface="Tajawal" panose="00000500000000000000" pitchFamily="2" charset="-78"/>
                <a:cs typeface="Tajawal" panose="00000500000000000000" pitchFamily="2" charset="-78"/>
              </a:rPr>
              <a:t>VB.NET </a:t>
            </a:r>
            <a:r>
              <a:rPr lang="ar-IQ" sz="1400" dirty="0">
                <a:latin typeface="Tajawal" panose="00000500000000000000" pitchFamily="2" charset="-78"/>
                <a:cs typeface="Tajawal" panose="00000500000000000000" pitchFamily="2" charset="-78"/>
              </a:rPr>
              <a:t>هي لغة برمجة سهلة الاستخدام وقوية ، تتميز بقدرات متقدمة وتتضمن العديد من الميزات المفيدة لتطوير التطبيقات المتنوعة.</a:t>
            </a:r>
          </a:p>
          <a:p>
            <a:pPr algn="just" rtl="1">
              <a:lnSpc>
                <a:spcPct val="150000"/>
              </a:lnSpc>
            </a:pPr>
            <a:r>
              <a:rPr lang="en-US" sz="1400" dirty="0">
                <a:latin typeface="Tajawal" panose="00000500000000000000" pitchFamily="2" charset="-78"/>
                <a:cs typeface="Tajawal" panose="00000500000000000000" pitchFamily="2" charset="-78"/>
              </a:rPr>
              <a:t>SQL Server </a:t>
            </a:r>
            <a:r>
              <a:rPr lang="ar-IQ" sz="1400" dirty="0">
                <a:latin typeface="Tajawal" panose="00000500000000000000" pitchFamily="2" charset="-78"/>
                <a:cs typeface="Tajawal" panose="00000500000000000000" pitchFamily="2" charset="-78"/>
              </a:rPr>
              <a:t> هو نظام إدارة قواعد البيانات العلائقية</a:t>
            </a:r>
            <a:r>
              <a:rPr lang="en-US" sz="1400" dirty="0">
                <a:latin typeface="Tajawal" panose="00000500000000000000" pitchFamily="2" charset="-78"/>
                <a:cs typeface="Tajawal" panose="00000500000000000000" pitchFamily="2" charset="-78"/>
              </a:rPr>
              <a:t>(RDBMS) </a:t>
            </a:r>
            <a:r>
              <a:rPr lang="ar-IQ" sz="1400" dirty="0">
                <a:latin typeface="Tajawal" panose="00000500000000000000" pitchFamily="2" charset="-78"/>
                <a:cs typeface="Tajawal" panose="00000500000000000000" pitchFamily="2" charset="-78"/>
              </a:rPr>
              <a:t> الذي تم تطويره بواسطة شركة </a:t>
            </a:r>
            <a:r>
              <a:rPr lang="en-US" sz="1400" dirty="0">
                <a:latin typeface="Tajawal" panose="00000500000000000000" pitchFamily="2" charset="-78"/>
                <a:cs typeface="Tajawal" panose="00000500000000000000" pitchFamily="2" charset="-78"/>
              </a:rPr>
              <a:t>Microsoft.</a:t>
            </a:r>
            <a:r>
              <a:rPr lang="ar-IQ" sz="1400" dirty="0">
                <a:latin typeface="Tajawal" panose="00000500000000000000" pitchFamily="2" charset="-78"/>
                <a:cs typeface="Tajawal" panose="00000500000000000000" pitchFamily="2" charset="-78"/>
              </a:rPr>
              <a:t> يستخدم </a:t>
            </a:r>
            <a:r>
              <a:rPr lang="en-US" sz="1400" dirty="0">
                <a:latin typeface="Tajawal" panose="00000500000000000000" pitchFamily="2" charset="-78"/>
                <a:cs typeface="Tajawal" panose="00000500000000000000" pitchFamily="2" charset="-78"/>
              </a:rPr>
              <a:t>SQL Server </a:t>
            </a:r>
            <a:r>
              <a:rPr lang="ar-IQ" sz="1400" dirty="0">
                <a:latin typeface="Tajawal" panose="00000500000000000000" pitchFamily="2" charset="-78"/>
                <a:cs typeface="Tajawal" panose="00000500000000000000" pitchFamily="2" charset="-78"/>
              </a:rPr>
              <a:t>لتخزين وإدارة البيانات وتحليلها واسترجاعها وتأمينها وتوفير الوصول إليها. يوفر </a:t>
            </a:r>
            <a:r>
              <a:rPr lang="en-US" sz="1400" dirty="0">
                <a:latin typeface="Tajawal" panose="00000500000000000000" pitchFamily="2" charset="-78"/>
                <a:cs typeface="Tajawal" panose="00000500000000000000" pitchFamily="2" charset="-78"/>
              </a:rPr>
              <a:t>SQL Server </a:t>
            </a:r>
            <a:r>
              <a:rPr lang="ar-IQ" sz="1400" dirty="0">
                <a:latin typeface="Tajawal" panose="00000500000000000000" pitchFamily="2" charset="-78"/>
                <a:cs typeface="Tajawal" panose="00000500000000000000" pitchFamily="2" charset="-78"/>
              </a:rPr>
              <a:t>مجموعة واسعة من الأدوات والخدمات لإدارة قواعد البيانات ، بما في ذلك محرك قواعد البيانات الخاص به ومحرك تخزين البيانات وواجهات برمجة التطبيقات وأدوات التقارير وخدمات الأمان والنسخ الاحتياطي والاستعادة وأدوات التحليل. يستخدم </a:t>
            </a:r>
            <a:r>
              <a:rPr lang="en-US" sz="1400" dirty="0">
                <a:latin typeface="Tajawal" panose="00000500000000000000" pitchFamily="2" charset="-78"/>
                <a:cs typeface="Tajawal" panose="00000500000000000000" pitchFamily="2" charset="-78"/>
              </a:rPr>
              <a:t>SQL Server </a:t>
            </a:r>
            <a:r>
              <a:rPr lang="ar-IQ" sz="1400" dirty="0">
                <a:latin typeface="Tajawal" panose="00000500000000000000" pitchFamily="2" charset="-78"/>
                <a:cs typeface="Tajawal" panose="00000500000000000000" pitchFamily="2" charset="-78"/>
              </a:rPr>
              <a:t>على نطاق واسع في الشركات والمؤسسات لإدارة قواعد البيانات الكبيرة والمعقدة والتي تشمل البيانات المالية والمخزون والعملاء والموظفين والعمليات الأخرى. كما يستخدم </a:t>
            </a:r>
            <a:r>
              <a:rPr lang="en-US" sz="1400" dirty="0">
                <a:latin typeface="Tajawal" panose="00000500000000000000" pitchFamily="2" charset="-78"/>
                <a:cs typeface="Tajawal" panose="00000500000000000000" pitchFamily="2" charset="-78"/>
              </a:rPr>
              <a:t>SQL Server </a:t>
            </a:r>
            <a:r>
              <a:rPr lang="ar-IQ" sz="1400" dirty="0">
                <a:latin typeface="Tajawal" panose="00000500000000000000" pitchFamily="2" charset="-78"/>
                <a:cs typeface="Tajawal" panose="00000500000000000000" pitchFamily="2" charset="-78"/>
              </a:rPr>
              <a:t>في تطوير تطبيقات الويب والمواقع والتطبيقات الأخرى التي تتطلب إدارة البيانات. بشكل عام ، يمكن القول أن </a:t>
            </a:r>
            <a:r>
              <a:rPr lang="en-US" sz="1400" dirty="0">
                <a:latin typeface="Tajawal" panose="00000500000000000000" pitchFamily="2" charset="-78"/>
                <a:cs typeface="Tajawal" panose="00000500000000000000" pitchFamily="2" charset="-78"/>
              </a:rPr>
              <a:t>SQL Server</a:t>
            </a:r>
            <a:r>
              <a:rPr lang="ar-IQ" sz="1400" dirty="0">
                <a:latin typeface="Tajawal" panose="00000500000000000000" pitchFamily="2" charset="-78"/>
                <a:cs typeface="Tajawal" panose="00000500000000000000" pitchFamily="2" charset="-78"/>
              </a:rPr>
              <a:t>هو نظام إدارة قواعد البيانات القوي والموثوق به ، يتميز بسهولة الاستخدام والتكامل مع منتجات </a:t>
            </a:r>
            <a:r>
              <a:rPr lang="en-US" sz="1400" dirty="0">
                <a:latin typeface="Tajawal" panose="00000500000000000000" pitchFamily="2" charset="-78"/>
                <a:cs typeface="Tajawal" panose="00000500000000000000" pitchFamily="2" charset="-78"/>
              </a:rPr>
              <a:t>Microsoft</a:t>
            </a:r>
            <a:r>
              <a:rPr lang="ar-IQ" sz="1400" dirty="0">
                <a:latin typeface="Tajawal" panose="00000500000000000000" pitchFamily="2" charset="-78"/>
                <a:cs typeface="Tajawal" panose="00000500000000000000" pitchFamily="2" charset="-78"/>
              </a:rPr>
              <a:t> </a:t>
            </a:r>
            <a:r>
              <a:rPr lang="en-US" sz="1400" dirty="0">
                <a:latin typeface="Tajawal" panose="00000500000000000000" pitchFamily="2" charset="-78"/>
                <a:cs typeface="Tajawal" panose="00000500000000000000" pitchFamily="2" charset="-78"/>
              </a:rPr>
              <a:t> </a:t>
            </a:r>
            <a:r>
              <a:rPr lang="ar-IQ" sz="1400" dirty="0">
                <a:latin typeface="Tajawal" panose="00000500000000000000" pitchFamily="2" charset="-78"/>
                <a:cs typeface="Tajawal" panose="00000500000000000000" pitchFamily="2" charset="-78"/>
              </a:rPr>
              <a:t>الأخرى وأدوات التطوير المتعددة.</a:t>
            </a:r>
          </a:p>
        </p:txBody>
      </p:sp>
    </p:spTree>
    <p:extLst>
      <p:ext uri="{BB962C8B-B14F-4D97-AF65-F5344CB8AC3E}">
        <p14:creationId xmlns:p14="http://schemas.microsoft.com/office/powerpoint/2010/main" val="788083705"/>
      </p:ext>
    </p:extLst>
  </p:cSld>
  <p:clrMapOvr>
    <a:masterClrMapping/>
  </p:clrMapOvr>
  <mc:AlternateContent xmlns:mc="http://schemas.openxmlformats.org/markup-compatibility/2006" xmlns:p14="http://schemas.microsoft.com/office/powerpoint/2010/main">
    <mc:Choice Requires="p14">
      <p:transition spd="slow" p14:dur="1250">
        <p14:switch dir="r"/>
        <p:sndAc>
          <p:stSnd>
            <p:snd r:embed="rId2" name="go_slide.wav"/>
          </p:stSnd>
        </p:sndAc>
      </p:transition>
    </mc:Choice>
    <mc:Fallback xmlns="">
      <p:transition spd="slow">
        <p:fade/>
        <p:sndAc>
          <p:stSnd>
            <p:snd r:embed="rId3" name="go_slid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88971" y="87405"/>
            <a:ext cx="9144001" cy="739590"/>
          </a:xfrm>
        </p:spPr>
        <p:txBody>
          <a:bodyPr>
            <a:normAutofit fontScale="90000"/>
          </a:bodyPr>
          <a:lstStyle/>
          <a:p>
            <a:pPr algn="r"/>
            <a:r>
              <a:rPr lang="ar-IQ" sz="4800" dirty="0">
                <a:latin typeface="Tanseek Modern Pro Arabic" panose="020B0504030202020303" pitchFamily="34" charset="-78"/>
                <a:cs typeface="Tanseek Modern Pro Arabic" panose="020B0504030202020303" pitchFamily="34" charset="-78"/>
              </a:rPr>
              <a:t>ماذا تحتوي قاعدة البيانات !</a:t>
            </a:r>
            <a:endParaRPr lang="en-US" sz="4800" dirty="0">
              <a:latin typeface="Tanseek Modern Pro Arabic" panose="020B0504030202020303" pitchFamily="34" charset="-78"/>
              <a:cs typeface="Tanseek Modern Pro Arabic" panose="020B0504030202020303" pitchFamily="34" charset="-78"/>
            </a:endParaRPr>
          </a:p>
        </p:txBody>
      </p:sp>
      <p:sp>
        <p:nvSpPr>
          <p:cNvPr id="14" name="Content Placeholder 13"/>
          <p:cNvSpPr>
            <a:spLocks noGrp="1"/>
          </p:cNvSpPr>
          <p:nvPr>
            <p:ph idx="1"/>
          </p:nvPr>
        </p:nvSpPr>
        <p:spPr>
          <a:xfrm>
            <a:off x="2513012" y="914400"/>
            <a:ext cx="9134391" cy="5486400"/>
          </a:xfrm>
          <a:ln>
            <a:solidFill>
              <a:schemeClr val="bg2">
                <a:lumMod val="50000"/>
                <a:lumOff val="50000"/>
              </a:schemeClr>
            </a:solidFill>
          </a:ln>
        </p:spPr>
        <p:txBody>
          <a:bodyPr>
            <a:normAutofit fontScale="85000" lnSpcReduction="20000"/>
          </a:bodyPr>
          <a:lstStyle/>
          <a:p>
            <a:pPr algn="r" rtl="1">
              <a:lnSpc>
                <a:spcPct val="100000"/>
              </a:lnSpc>
            </a:pPr>
            <a:endParaRPr lang="ar-IQ" sz="300" dirty="0">
              <a:latin typeface="Tajawal" panose="00000500000000000000" pitchFamily="2" charset="-78"/>
              <a:cs typeface="Tajawal" panose="00000500000000000000" pitchFamily="2" charset="-78"/>
            </a:endParaRPr>
          </a:p>
          <a:p>
            <a:pPr algn="r" rtl="1">
              <a:lnSpc>
                <a:spcPct val="100000"/>
              </a:lnSpc>
            </a:pPr>
            <a:r>
              <a:rPr lang="ar-IQ" dirty="0">
                <a:latin typeface="Tajawal" panose="00000500000000000000" pitchFamily="2" charset="-78"/>
                <a:cs typeface="Tajawal" panose="00000500000000000000" pitchFamily="2" charset="-78"/>
              </a:rPr>
              <a:t>تحتوي قاعدة البيانات على 10 جداول .</a:t>
            </a: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الاول </a:t>
            </a:r>
            <a:r>
              <a:rPr lang="ar-IQ" dirty="0">
                <a:solidFill>
                  <a:srgbClr val="00B0F0"/>
                </a:solidFill>
                <a:latin typeface="Tajawal" panose="00000500000000000000" pitchFamily="2" charset="-78"/>
                <a:cs typeface="Tajawal" panose="00000500000000000000" pitchFamily="2" charset="-78"/>
              </a:rPr>
              <a:t>المستخدمين</a:t>
            </a:r>
            <a:r>
              <a:rPr lang="ar-IQ" dirty="0">
                <a:latin typeface="Tajawal" panose="00000500000000000000" pitchFamily="2" charset="-78"/>
                <a:cs typeface="Tajawal" panose="00000500000000000000" pitchFamily="2" charset="-78"/>
              </a:rPr>
              <a:t> لتسجيل الدخول وتحكم به</a:t>
            </a: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الثاني </a:t>
            </a:r>
            <a:r>
              <a:rPr lang="ar-IQ" dirty="0">
                <a:latin typeface="Tajawal" panose="00000500000000000000" pitchFamily="2" charset="-78"/>
                <a:cs typeface="Tajawal" panose="00000500000000000000" pitchFamily="2" charset="-78"/>
              </a:rPr>
              <a:t>ل </a:t>
            </a:r>
            <a:r>
              <a:rPr lang="ar-IQ" dirty="0">
                <a:solidFill>
                  <a:srgbClr val="00B0F0"/>
                </a:solidFill>
                <a:latin typeface="Tajawal" panose="00000500000000000000" pitchFamily="2" charset="-78"/>
                <a:cs typeface="Tajawal" panose="00000500000000000000" pitchFamily="2" charset="-78"/>
              </a:rPr>
              <a:t>المعلمين</a:t>
            </a: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الثالث </a:t>
            </a:r>
            <a:r>
              <a:rPr lang="ar-IQ" dirty="0">
                <a:latin typeface="Tajawal" panose="00000500000000000000" pitchFamily="2" charset="-78"/>
                <a:cs typeface="Tajawal" panose="00000500000000000000" pitchFamily="2" charset="-78"/>
              </a:rPr>
              <a:t>ل </a:t>
            </a:r>
            <a:r>
              <a:rPr lang="ar-IQ" dirty="0">
                <a:solidFill>
                  <a:srgbClr val="00B0F0"/>
                </a:solidFill>
                <a:latin typeface="Tajawal" panose="00000500000000000000" pitchFamily="2" charset="-78"/>
                <a:cs typeface="Tajawal" panose="00000500000000000000" pitchFamily="2" charset="-78"/>
              </a:rPr>
              <a:t>الدرجات</a:t>
            </a:r>
            <a:endParaRPr lang="ar-IQ" dirty="0">
              <a:latin typeface="Tajawal" panose="00000500000000000000" pitchFamily="2" charset="-78"/>
              <a:cs typeface="Tajawal" panose="00000500000000000000" pitchFamily="2" charset="-78"/>
            </a:endParaRP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الرابع </a:t>
            </a:r>
            <a:r>
              <a:rPr lang="ar-IQ" dirty="0">
                <a:latin typeface="Tajawal" panose="00000500000000000000" pitchFamily="2" charset="-78"/>
                <a:cs typeface="Tajawal" panose="00000500000000000000" pitchFamily="2" charset="-78"/>
              </a:rPr>
              <a:t>ل </a:t>
            </a:r>
            <a:r>
              <a:rPr lang="ar-IQ" dirty="0">
                <a:solidFill>
                  <a:srgbClr val="00B0F0"/>
                </a:solidFill>
                <a:latin typeface="Tajawal" panose="00000500000000000000" pitchFamily="2" charset="-78"/>
                <a:cs typeface="Tajawal" panose="00000500000000000000" pitchFamily="2" charset="-78"/>
              </a:rPr>
              <a:t>الجدول الدراسي</a:t>
            </a:r>
            <a:r>
              <a:rPr lang="ar-IQ" dirty="0">
                <a:latin typeface="Tajawal" panose="00000500000000000000" pitchFamily="2" charset="-78"/>
                <a:cs typeface="Tajawal" panose="00000500000000000000" pitchFamily="2" charset="-78"/>
              </a:rPr>
              <a:t> </a:t>
            </a: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الخامس </a:t>
            </a:r>
            <a:r>
              <a:rPr lang="ar-IQ" dirty="0">
                <a:latin typeface="Tajawal" panose="00000500000000000000" pitchFamily="2" charset="-78"/>
                <a:cs typeface="Tajawal" panose="00000500000000000000" pitchFamily="2" charset="-78"/>
              </a:rPr>
              <a:t>ل </a:t>
            </a:r>
            <a:r>
              <a:rPr lang="ar-IQ" dirty="0">
                <a:solidFill>
                  <a:srgbClr val="00B0F0"/>
                </a:solidFill>
                <a:latin typeface="Tajawal" panose="00000500000000000000" pitchFamily="2" charset="-78"/>
                <a:cs typeface="Tajawal" panose="00000500000000000000" pitchFamily="2" charset="-78"/>
              </a:rPr>
              <a:t>الرواتب</a:t>
            </a: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السادس </a:t>
            </a:r>
            <a:r>
              <a:rPr lang="ar-IQ" dirty="0">
                <a:latin typeface="Tajawal" panose="00000500000000000000" pitchFamily="2" charset="-78"/>
                <a:cs typeface="Tajawal" panose="00000500000000000000" pitchFamily="2" charset="-78"/>
              </a:rPr>
              <a:t>ل </a:t>
            </a:r>
            <a:r>
              <a:rPr lang="ar-IQ" dirty="0">
                <a:solidFill>
                  <a:srgbClr val="00B0F0"/>
                </a:solidFill>
                <a:latin typeface="Tajawal" panose="00000500000000000000" pitchFamily="2" charset="-78"/>
                <a:cs typeface="Tajawal" panose="00000500000000000000" pitchFamily="2" charset="-78"/>
              </a:rPr>
              <a:t>المصاريف</a:t>
            </a: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السابع </a:t>
            </a:r>
            <a:r>
              <a:rPr lang="ar-IQ" dirty="0">
                <a:latin typeface="Tajawal" panose="00000500000000000000" pitchFamily="2" charset="-78"/>
                <a:cs typeface="Tajawal" panose="00000500000000000000" pitchFamily="2" charset="-78"/>
              </a:rPr>
              <a:t>ل </a:t>
            </a:r>
            <a:r>
              <a:rPr lang="ar-IQ" dirty="0">
                <a:solidFill>
                  <a:srgbClr val="00B0F0"/>
                </a:solidFill>
                <a:latin typeface="Tajawal" panose="00000500000000000000" pitchFamily="2" charset="-78"/>
                <a:cs typeface="Tajawal" panose="00000500000000000000" pitchFamily="2" charset="-78"/>
              </a:rPr>
              <a:t>الدفع الاقساط</a:t>
            </a: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الثامن </a:t>
            </a:r>
            <a:r>
              <a:rPr lang="ar-IQ" dirty="0">
                <a:solidFill>
                  <a:srgbClr val="00B0F0"/>
                </a:solidFill>
                <a:latin typeface="Tajawal" panose="00000500000000000000" pitchFamily="2" charset="-78"/>
                <a:cs typeface="Tajawal" panose="00000500000000000000" pitchFamily="2" charset="-78"/>
              </a:rPr>
              <a:t>الطلاب</a:t>
            </a:r>
            <a:r>
              <a:rPr lang="ar-IQ" dirty="0">
                <a:latin typeface="Tajawal" panose="00000500000000000000" pitchFamily="2" charset="-78"/>
                <a:cs typeface="Tajawal" panose="00000500000000000000" pitchFamily="2" charset="-78"/>
              </a:rPr>
              <a:t> </a:t>
            </a: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التاسع </a:t>
            </a:r>
            <a:r>
              <a:rPr lang="ar-IQ" dirty="0">
                <a:solidFill>
                  <a:srgbClr val="00B0F0"/>
                </a:solidFill>
                <a:latin typeface="Tajawal" panose="00000500000000000000" pitchFamily="2" charset="-78"/>
                <a:cs typeface="Tajawal" panose="00000500000000000000" pitchFamily="2" charset="-78"/>
              </a:rPr>
              <a:t>تقيم الطاب</a:t>
            </a:r>
            <a:r>
              <a:rPr lang="ar-IQ" dirty="0">
                <a:latin typeface="Tajawal" panose="00000500000000000000" pitchFamily="2" charset="-78"/>
                <a:cs typeface="Tajawal" panose="00000500000000000000" pitchFamily="2" charset="-78"/>
              </a:rPr>
              <a:t> </a:t>
            </a:r>
          </a:p>
          <a:p>
            <a:pPr algn="r" rtl="1">
              <a:lnSpc>
                <a:spcPct val="100000"/>
              </a:lnSpc>
            </a:pPr>
            <a:r>
              <a:rPr lang="ar-IQ" dirty="0">
                <a:solidFill>
                  <a:schemeClr val="accent3">
                    <a:lumMod val="40000"/>
                    <a:lumOff val="60000"/>
                  </a:schemeClr>
                </a:solidFill>
                <a:latin typeface="Tajawal" panose="00000500000000000000" pitchFamily="2" charset="-78"/>
                <a:cs typeface="Tajawal" panose="00000500000000000000" pitchFamily="2" charset="-78"/>
              </a:rPr>
              <a:t>الجدول العاشر </a:t>
            </a:r>
            <a:r>
              <a:rPr lang="ar-IQ" dirty="0">
                <a:solidFill>
                  <a:srgbClr val="00B0F0"/>
                </a:solidFill>
                <a:latin typeface="Tajawal" panose="00000500000000000000" pitchFamily="2" charset="-78"/>
                <a:cs typeface="Tajawal" panose="00000500000000000000" pitchFamily="2" charset="-78"/>
              </a:rPr>
              <a:t>معلومات المدرسة</a:t>
            </a:r>
            <a:r>
              <a:rPr lang="ar-IQ" dirty="0">
                <a:latin typeface="Tajawal" panose="00000500000000000000" pitchFamily="2" charset="-78"/>
                <a:cs typeface="Tajawal" panose="00000500000000000000" pitchFamily="2" charset="-78"/>
              </a:rPr>
              <a:t> </a:t>
            </a:r>
          </a:p>
          <a:p>
            <a:pPr algn="r" rtl="1">
              <a:lnSpc>
                <a:spcPct val="100000"/>
              </a:lnSpc>
            </a:pPr>
            <a:endParaRPr lang="ar-IQ" dirty="0">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7010139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go_slide.wav"/>
          </p:stSnd>
        </p:sndAc>
      </p:transition>
    </mc:Choice>
    <mc:Fallback xmlns="">
      <p:transition spd="slow">
        <p:fade/>
        <p:sndAc>
          <p:stSnd>
            <p:snd r:embed="rId3" name="go_slid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7F73274-6E8C-42CF-B9A9-7E4BB6E8AF79}"/>
              </a:ext>
            </a:extLst>
          </p:cNvPr>
          <p:cNvSpPr txBox="1">
            <a:spLocks/>
          </p:cNvSpPr>
          <p:nvPr/>
        </p:nvSpPr>
        <p:spPr>
          <a:xfrm>
            <a:off x="3017837" y="-304800"/>
            <a:ext cx="6153150" cy="9144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ctr"/>
            <a:r>
              <a:rPr lang="ar-IQ" sz="2000" dirty="0">
                <a:latin typeface="Tajawal" panose="00000500000000000000" pitchFamily="2" charset="-78"/>
                <a:cs typeface="Tajawal" panose="00000500000000000000" pitchFamily="2" charset="-78"/>
              </a:rPr>
              <a:t>التصميم العملي</a:t>
            </a:r>
            <a:endParaRPr lang="en-US" sz="2000" dirty="0">
              <a:latin typeface="Tajawal" panose="00000500000000000000" pitchFamily="2" charset="-78"/>
              <a:cs typeface="Tajawal" panose="00000500000000000000" pitchFamily="2" charset="-78"/>
            </a:endParaRPr>
          </a:p>
        </p:txBody>
      </p:sp>
      <p:pic>
        <p:nvPicPr>
          <p:cNvPr id="3" name="Picture 2">
            <a:extLst>
              <a:ext uri="{FF2B5EF4-FFF2-40B4-BE49-F238E27FC236}">
                <a16:creationId xmlns:a16="http://schemas.microsoft.com/office/drawing/2014/main" id="{9A6A833E-8467-C0EA-4C53-35954F34361C}"/>
              </a:ext>
            </a:extLst>
          </p:cNvPr>
          <p:cNvPicPr>
            <a:picLocks noChangeAspect="1"/>
          </p:cNvPicPr>
          <p:nvPr/>
        </p:nvPicPr>
        <p:blipFill>
          <a:blip r:embed="rId2"/>
          <a:stretch>
            <a:fillRect/>
          </a:stretch>
        </p:blipFill>
        <p:spPr>
          <a:xfrm>
            <a:off x="836612" y="762000"/>
            <a:ext cx="10515600" cy="5912833"/>
          </a:xfrm>
          <a:prstGeom prst="rect">
            <a:avLst/>
          </a:prstGeom>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780</TotalTime>
  <Words>643</Words>
  <Application>Microsoft Office PowerPoint</Application>
  <PresentationFormat>Custom</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Colonna MT</vt:lpstr>
      <vt:lpstr>Corbel</vt:lpstr>
      <vt:lpstr>Tajawal</vt:lpstr>
      <vt:lpstr>Tanseek Modern Pro Arabic</vt:lpstr>
      <vt:lpstr>Digital Blue Tunnel 16x9</vt:lpstr>
      <vt:lpstr>            School Management System  </vt:lpstr>
      <vt:lpstr>مشكلة البحث : </vt:lpstr>
      <vt:lpstr>أهمية البحث : </vt:lpstr>
      <vt:lpstr>اللغات البرمجة المستخدمة</vt:lpstr>
      <vt:lpstr>ماذا تحتوي قاعدة البيانات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Mahmoud Shmran</dc:creator>
  <cp:lastModifiedBy>Mahmoud Shmran</cp:lastModifiedBy>
  <cp:revision>50</cp:revision>
  <dcterms:created xsi:type="dcterms:W3CDTF">2022-04-22T01:27:25Z</dcterms:created>
  <dcterms:modified xsi:type="dcterms:W3CDTF">2023-05-08T12:52:33Z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