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Raleway ExtraBold"/>
      <p:bold r:id="rId18"/>
      <p:boldItalic r:id="rId19"/>
    </p:embeddedFont>
    <p:embeddedFont>
      <p:font typeface="Lato"/>
      <p:regular r:id="rId20"/>
      <p:bold r:id="rId21"/>
      <p:italic r:id="rId22"/>
      <p:boldItalic r:id="rId23"/>
    </p:embeddedFont>
    <p:embeddedFont>
      <p:font typeface="Raleway Light"/>
      <p:regular r:id="rId24"/>
      <p:bold r:id="rId25"/>
      <p:italic r:id="rId26"/>
      <p:boldItalic r:id="rId27"/>
    </p:embeddedFont>
    <p:embeddedFont>
      <p:font typeface="Bree Serif"/>
      <p:regular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22" Type="http://schemas.openxmlformats.org/officeDocument/2006/relationships/font" Target="fonts/Lato-italic.fntdata"/><Relationship Id="rId21" Type="http://schemas.openxmlformats.org/officeDocument/2006/relationships/font" Target="fonts/Lato-bold.fntdata"/><Relationship Id="rId24" Type="http://schemas.openxmlformats.org/officeDocument/2006/relationships/font" Target="fonts/RalewayLight-regular.fntdata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alewayLight-italic.fntdata"/><Relationship Id="rId25" Type="http://schemas.openxmlformats.org/officeDocument/2006/relationships/font" Target="fonts/RalewayLight-bold.fntdata"/><Relationship Id="rId28" Type="http://schemas.openxmlformats.org/officeDocument/2006/relationships/font" Target="fonts/BreeSerif-regular.fntdata"/><Relationship Id="rId27" Type="http://schemas.openxmlformats.org/officeDocument/2006/relationships/font" Target="fonts/RalewayLight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19" Type="http://schemas.openxmlformats.org/officeDocument/2006/relationships/font" Target="fonts/RalewayExtraBold-boldItalic.fntdata"/><Relationship Id="rId18" Type="http://schemas.openxmlformats.org/officeDocument/2006/relationships/font" Target="fonts/RalewayExtraBold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solidFill>
          <a:srgbClr val="FFB600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390735" y="379877"/>
            <a:ext cx="8362529" cy="4383746"/>
          </a:xfrm>
          <a:custGeom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FF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colored">
  <p:cSld name="BLANK_1">
    <p:bg>
      <p:bgPr>
        <a:solidFill>
          <a:srgbClr val="FFB600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" name="Shape 52"/>
          <p:cNvSpPr/>
          <p:nvPr/>
        </p:nvSpPr>
        <p:spPr>
          <a:xfrm>
            <a:off x="390735" y="379877"/>
            <a:ext cx="8362529" cy="4383746"/>
          </a:xfrm>
          <a:custGeom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FF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solidFill>
          <a:srgbClr val="FFB600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390735" y="379877"/>
            <a:ext cx="8362529" cy="4383746"/>
          </a:xfrm>
          <a:custGeom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434343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Shape 14"/>
          <p:cNvSpPr txBox="1"/>
          <p:nvPr>
            <p:ph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85800" y="38306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bg>
      <p:bgPr>
        <a:solidFill>
          <a:srgbClr val="FFB600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/>
        </p:nvSpPr>
        <p:spPr>
          <a:xfrm flipH="1">
            <a:off x="390735" y="379877"/>
            <a:ext cx="8362529" cy="4383746"/>
          </a:xfrm>
          <a:custGeom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434343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1757200" y="2161800"/>
            <a:ext cx="56298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419100" lvl="0" marL="457200" rtl="0" algn="ctr"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3000"/>
              <a:buChar char="●"/>
              <a:defRPr i="1" sz="3000">
                <a:solidFill>
                  <a:srgbClr val="434343"/>
                </a:solidFill>
              </a:defRPr>
            </a:lvl1pPr>
            <a:lvl2pPr indent="-419100" lvl="1" marL="91440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○"/>
              <a:defRPr i="1" sz="3000">
                <a:solidFill>
                  <a:srgbClr val="434343"/>
                </a:solidFill>
              </a:defRPr>
            </a:lvl2pPr>
            <a:lvl3pPr indent="-419100" lvl="2" marL="137160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■"/>
              <a:defRPr i="1" sz="3000">
                <a:solidFill>
                  <a:srgbClr val="434343"/>
                </a:solidFill>
              </a:defRPr>
            </a:lvl3pPr>
            <a:lvl4pPr indent="-419100" lvl="3" marL="182880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●"/>
              <a:defRPr i="1" sz="3000">
                <a:solidFill>
                  <a:srgbClr val="434343"/>
                </a:solidFill>
              </a:defRPr>
            </a:lvl4pPr>
            <a:lvl5pPr indent="-419100" lvl="4" marL="228600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○"/>
              <a:defRPr i="1" sz="3000">
                <a:solidFill>
                  <a:srgbClr val="434343"/>
                </a:solidFill>
              </a:defRPr>
            </a:lvl5pPr>
            <a:lvl6pPr indent="-419100" lvl="5" marL="274320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■"/>
              <a:defRPr i="1" sz="3000">
                <a:solidFill>
                  <a:srgbClr val="434343"/>
                </a:solidFill>
              </a:defRPr>
            </a:lvl6pPr>
            <a:lvl7pPr indent="-419100" lvl="6" marL="320040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●"/>
              <a:defRPr i="1" sz="3000">
                <a:solidFill>
                  <a:srgbClr val="434343"/>
                </a:solidFill>
              </a:defRPr>
            </a:lvl7pPr>
            <a:lvl8pPr indent="-419100" lvl="7" marL="365760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○"/>
              <a:defRPr i="1" sz="3000">
                <a:solidFill>
                  <a:srgbClr val="434343"/>
                </a:solidFill>
              </a:defRPr>
            </a:lvl8pPr>
            <a:lvl9pPr indent="-419100" lvl="8" marL="411480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■"/>
              <a:defRPr i="1" sz="30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9" name="Shape 19"/>
          <p:cNvSpPr txBox="1"/>
          <p:nvPr/>
        </p:nvSpPr>
        <p:spPr>
          <a:xfrm>
            <a:off x="205550" y="75075"/>
            <a:ext cx="7995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b="1" sz="1200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390735" y="379877"/>
            <a:ext cx="8362529" cy="4383746"/>
          </a:xfrm>
          <a:custGeom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B6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Char char="○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B600"/>
                </a:solidFill>
              </a:defRPr>
            </a:lvl1pPr>
            <a:lvl2pPr lvl="1">
              <a:buNone/>
              <a:defRPr>
                <a:solidFill>
                  <a:srgbClr val="FFB600"/>
                </a:solidFill>
              </a:defRPr>
            </a:lvl2pPr>
            <a:lvl3pPr lvl="2">
              <a:buNone/>
              <a:defRPr>
                <a:solidFill>
                  <a:srgbClr val="FFB600"/>
                </a:solidFill>
              </a:defRPr>
            </a:lvl3pPr>
            <a:lvl4pPr lvl="3">
              <a:buNone/>
              <a:defRPr>
                <a:solidFill>
                  <a:srgbClr val="FFB600"/>
                </a:solidFill>
              </a:defRPr>
            </a:lvl4pPr>
            <a:lvl5pPr lvl="4">
              <a:buNone/>
              <a:defRPr>
                <a:solidFill>
                  <a:srgbClr val="FFB600"/>
                </a:solidFill>
              </a:defRPr>
            </a:lvl5pPr>
            <a:lvl6pPr lvl="5">
              <a:buNone/>
              <a:defRPr>
                <a:solidFill>
                  <a:srgbClr val="FFB600"/>
                </a:solidFill>
              </a:defRPr>
            </a:lvl6pPr>
            <a:lvl7pPr lvl="6">
              <a:buNone/>
              <a:defRPr>
                <a:solidFill>
                  <a:srgbClr val="FFB600"/>
                </a:solidFill>
              </a:defRPr>
            </a:lvl7pPr>
            <a:lvl8pPr lvl="7">
              <a:buNone/>
              <a:defRPr>
                <a:solidFill>
                  <a:srgbClr val="FFB600"/>
                </a:solidFill>
              </a:defRPr>
            </a:lvl8pPr>
            <a:lvl9pPr lvl="8">
              <a:buNone/>
              <a:defRPr>
                <a:solidFill>
                  <a:srgbClr val="FFB600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390735" y="379877"/>
            <a:ext cx="8362529" cy="4383746"/>
          </a:xfrm>
          <a:custGeom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B6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Shape 28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922000" y="1887378"/>
            <a:ext cx="3543300" cy="3027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2" type="body"/>
          </p:nvPr>
        </p:nvSpPr>
        <p:spPr>
          <a:xfrm>
            <a:off x="4678687" y="1887378"/>
            <a:ext cx="3543300" cy="3027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390735" y="379877"/>
            <a:ext cx="8362529" cy="4383746"/>
          </a:xfrm>
          <a:custGeom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B6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922000" y="1930500"/>
            <a:ext cx="2332200" cy="291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3373778" y="1930500"/>
            <a:ext cx="2332200" cy="291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7" name="Shape 37"/>
          <p:cNvSpPr txBox="1"/>
          <p:nvPr>
            <p:ph idx="3" type="body"/>
          </p:nvPr>
        </p:nvSpPr>
        <p:spPr>
          <a:xfrm>
            <a:off x="5825557" y="1930500"/>
            <a:ext cx="2332200" cy="291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390735" y="379877"/>
            <a:ext cx="8362529" cy="4383746"/>
          </a:xfrm>
          <a:custGeom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B6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Shape 41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390735" y="379877"/>
            <a:ext cx="8362529" cy="4383746"/>
          </a:xfrm>
          <a:custGeom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B6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457200" y="42539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" name="Shape 49"/>
          <p:cNvSpPr/>
          <p:nvPr/>
        </p:nvSpPr>
        <p:spPr>
          <a:xfrm>
            <a:off x="390735" y="379877"/>
            <a:ext cx="8362529" cy="4383746"/>
          </a:xfrm>
          <a:custGeom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B6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ctrTitle"/>
          </p:nvPr>
        </p:nvSpPr>
        <p:spPr>
          <a:xfrm>
            <a:off x="1493750" y="2146075"/>
            <a:ext cx="55863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434343"/>
                </a:solidFill>
              </a:rPr>
              <a:t>CHUMS</a:t>
            </a:r>
            <a:r>
              <a:rPr lang="en"/>
              <a:t>                     </a:t>
            </a:r>
            <a:endParaRPr sz="2400"/>
          </a:p>
        </p:txBody>
      </p:sp>
      <p:grpSp>
        <p:nvGrpSpPr>
          <p:cNvPr id="58" name="Shape 58"/>
          <p:cNvGrpSpPr/>
          <p:nvPr/>
        </p:nvGrpSpPr>
        <p:grpSpPr>
          <a:xfrm>
            <a:off x="7864658" y="371176"/>
            <a:ext cx="896264" cy="896314"/>
            <a:chOff x="570875" y="4322250"/>
            <a:chExt cx="443300" cy="443325"/>
          </a:xfrm>
        </p:grpSpPr>
        <p:sp>
          <p:nvSpPr>
            <p:cNvPr id="59" name="Shape 59"/>
            <p:cNvSpPr/>
            <p:nvPr/>
          </p:nvSpPr>
          <p:spPr>
            <a:xfrm>
              <a:off x="570875" y="4322250"/>
              <a:ext cx="443300" cy="443325"/>
            </a:xfrm>
            <a:custGeom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597725" y="4665400"/>
              <a:ext cx="73300" cy="73300"/>
            </a:xfrm>
            <a:custGeom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654525" y="4708150"/>
              <a:ext cx="47025" cy="47025"/>
            </a:xfrm>
            <a:custGeom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581250" y="4634875"/>
              <a:ext cx="47050" cy="47050"/>
            </a:xfrm>
            <a:custGeom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" name="Shape 63"/>
          <p:cNvSpPr txBox="1"/>
          <p:nvPr/>
        </p:nvSpPr>
        <p:spPr>
          <a:xfrm>
            <a:off x="6212600" y="3844750"/>
            <a:ext cx="2352000" cy="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3F3F3"/>
                </a:solidFill>
              </a:rPr>
              <a:t>-The Dirtybits</a:t>
            </a:r>
            <a:endParaRPr b="1" sz="2400">
              <a:solidFill>
                <a:srgbClr val="F3F3F3"/>
              </a:solidFill>
            </a:endParaRPr>
          </a:p>
        </p:txBody>
      </p:sp>
      <p:pic>
        <p:nvPicPr>
          <p:cNvPr id="64" name="Shape 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550" y="545600"/>
            <a:ext cx="1480301" cy="1480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ctrTitle"/>
          </p:nvPr>
        </p:nvSpPr>
        <p:spPr>
          <a:xfrm>
            <a:off x="685800" y="1282921"/>
            <a:ext cx="7772400" cy="18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0">
                <a:solidFill>
                  <a:schemeClr val="lt1"/>
                </a:solidFill>
              </a:rPr>
              <a:t>The Voice Notifier Spell Checker </a:t>
            </a:r>
            <a:endParaRPr/>
          </a:p>
        </p:txBody>
      </p:sp>
      <p:sp>
        <p:nvSpPr>
          <p:cNvPr id="70" name="Shape 70"/>
          <p:cNvSpPr txBox="1"/>
          <p:nvPr>
            <p:ph idx="1" type="subTitle"/>
          </p:nvPr>
        </p:nvSpPr>
        <p:spPr>
          <a:xfrm>
            <a:off x="855750" y="3557449"/>
            <a:ext cx="7772400" cy="10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 u="sng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CHUMS</a:t>
            </a:r>
            <a:endParaRPr b="1" sz="6000" u="sng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1" name="Shape 71"/>
          <p:cNvSpPr txBox="1"/>
          <p:nvPr/>
        </p:nvSpPr>
        <p:spPr>
          <a:xfrm>
            <a:off x="7811325" y="0"/>
            <a:ext cx="960900" cy="13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1</a:t>
            </a:r>
            <a:endParaRPr sz="96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pic>
        <p:nvPicPr>
          <p:cNvPr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7925" y="3194575"/>
            <a:ext cx="1290226" cy="1290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689075" y="891775"/>
            <a:ext cx="75306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B600"/>
                </a:solidFill>
              </a:rPr>
              <a:t>Problem</a:t>
            </a:r>
            <a:r>
              <a:rPr lang="en"/>
              <a:t> Statement</a:t>
            </a:r>
            <a:endParaRPr/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Spell Checking on any website.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Looking at the screen while typing for errors.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Suggestions for the wrong word.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Chums revolves around these features for its functionality.</a:t>
            </a:r>
            <a:endParaRPr/>
          </a:p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0" name="Shape 80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81" name="Shape 81"/>
            <p:cNvSpPr/>
            <p:nvPr/>
          </p:nvSpPr>
          <p:spPr>
            <a:xfrm>
              <a:off x="6807900" y="2671250"/>
              <a:ext cx="102600" cy="22625"/>
            </a:xfrm>
            <a:custGeom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6807900" y="2636450"/>
              <a:ext cx="102600" cy="22625"/>
            </a:xfrm>
            <a:custGeom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6807900" y="2706075"/>
              <a:ext cx="102600" cy="29925"/>
            </a:xfrm>
            <a:custGeom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6811575" y="2463675"/>
              <a:ext cx="95275" cy="160600"/>
            </a:xfrm>
            <a:custGeom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6730350" y="2315900"/>
              <a:ext cx="257700" cy="308375"/>
            </a:xfrm>
            <a:custGeom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idx="4294967295" type="ctrTitle"/>
          </p:nvPr>
        </p:nvSpPr>
        <p:spPr>
          <a:xfrm>
            <a:off x="685800" y="1167675"/>
            <a:ext cx="4977600" cy="226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B600"/>
                </a:solidFill>
              </a:rPr>
              <a:t>Chrome Extension</a:t>
            </a:r>
            <a:endParaRPr sz="7200">
              <a:solidFill>
                <a:srgbClr val="FFB600"/>
              </a:solidFill>
            </a:endParaRPr>
          </a:p>
        </p:txBody>
      </p:sp>
      <p:sp>
        <p:nvSpPr>
          <p:cNvPr id="91" name="Shape 91"/>
          <p:cNvSpPr txBox="1"/>
          <p:nvPr>
            <p:ph idx="4294967295" type="subTitle"/>
          </p:nvPr>
        </p:nvSpPr>
        <p:spPr>
          <a:xfrm>
            <a:off x="685800" y="3411555"/>
            <a:ext cx="4977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Chums is a chrome extension and hence can be used on any web Page of any website.</a:t>
            </a: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7334564" y="2384367"/>
            <a:ext cx="299775" cy="286236"/>
          </a:xfrm>
          <a:custGeom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3" name="Shape 93"/>
          <p:cNvGrpSpPr/>
          <p:nvPr/>
        </p:nvGrpSpPr>
        <p:grpSpPr>
          <a:xfrm>
            <a:off x="6962708" y="777025"/>
            <a:ext cx="1284369" cy="1284693"/>
            <a:chOff x="6654650" y="3665275"/>
            <a:chExt cx="409100" cy="409125"/>
          </a:xfrm>
        </p:grpSpPr>
        <p:sp>
          <p:nvSpPr>
            <p:cNvPr id="94" name="Shape 94"/>
            <p:cNvSpPr/>
            <p:nvPr/>
          </p:nvSpPr>
          <p:spPr>
            <a:xfrm>
              <a:off x="6808525" y="3819150"/>
              <a:ext cx="211875" cy="211900"/>
            </a:xfrm>
            <a:custGeom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6654650" y="3665275"/>
              <a:ext cx="409100" cy="409125"/>
            </a:xfrm>
            <a:custGeom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" name="Shape 96"/>
          <p:cNvGrpSpPr/>
          <p:nvPr/>
        </p:nvGrpSpPr>
        <p:grpSpPr>
          <a:xfrm rot="290934">
            <a:off x="5826714" y="2216476"/>
            <a:ext cx="848543" cy="848624"/>
            <a:chOff x="570875" y="4322250"/>
            <a:chExt cx="443300" cy="443325"/>
          </a:xfrm>
        </p:grpSpPr>
        <p:sp>
          <p:nvSpPr>
            <p:cNvPr id="97" name="Shape 97"/>
            <p:cNvSpPr/>
            <p:nvPr/>
          </p:nvSpPr>
          <p:spPr>
            <a:xfrm>
              <a:off x="570875" y="4322250"/>
              <a:ext cx="443300" cy="443325"/>
            </a:xfrm>
            <a:custGeom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597725" y="4665400"/>
              <a:ext cx="73300" cy="73300"/>
            </a:xfrm>
            <a:custGeom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654525" y="4708150"/>
              <a:ext cx="47025" cy="47025"/>
            </a:xfrm>
            <a:custGeom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581250" y="4634875"/>
              <a:ext cx="47050" cy="47050"/>
            </a:xfrm>
            <a:custGeom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" name="Shape 101"/>
          <p:cNvSpPr/>
          <p:nvPr/>
        </p:nvSpPr>
        <p:spPr>
          <a:xfrm rot="2466717">
            <a:off x="5819909" y="1025895"/>
            <a:ext cx="416526" cy="397713"/>
          </a:xfrm>
          <a:custGeom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/>
          <p:nvPr/>
        </p:nvSpPr>
        <p:spPr>
          <a:xfrm rot="-1609245">
            <a:off x="6429073" y="1276138"/>
            <a:ext cx="299725" cy="286203"/>
          </a:xfrm>
          <a:custGeom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/>
          <p:nvPr/>
        </p:nvSpPr>
        <p:spPr>
          <a:xfrm rot="2926063">
            <a:off x="8246537" y="1502870"/>
            <a:ext cx="224479" cy="214340"/>
          </a:xfrm>
          <a:custGeom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/>
          <p:nvPr/>
        </p:nvSpPr>
        <p:spPr>
          <a:xfrm rot="-1609158">
            <a:off x="8202241" y="284727"/>
            <a:ext cx="202232" cy="193098"/>
          </a:xfrm>
          <a:custGeom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922000" y="1240475"/>
            <a:ext cx="3871200" cy="13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What Does </a:t>
            </a:r>
            <a:r>
              <a:rPr lang="en" sz="3600">
                <a:solidFill>
                  <a:srgbClr val="6AA84F"/>
                </a:solidFill>
              </a:rPr>
              <a:t>CHUMS</a:t>
            </a:r>
            <a:r>
              <a:rPr lang="en" sz="3600">
                <a:solidFill>
                  <a:srgbClr val="FFB600"/>
                </a:solidFill>
              </a:rPr>
              <a:t> </a:t>
            </a:r>
            <a:r>
              <a:rPr lang="en" sz="3600"/>
              <a:t>do? </a:t>
            </a:r>
            <a:endParaRPr sz="3600"/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922000" y="2769575"/>
            <a:ext cx="3871200" cy="148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FFB600"/>
                </a:solidFill>
                <a:latin typeface="Lato"/>
                <a:ea typeface="Lato"/>
                <a:cs typeface="Lato"/>
                <a:sym typeface="Lato"/>
              </a:rPr>
              <a:t>Chums is a one of its kind vocal spell checker that tells the user of the possible spelling errors in real time on any website.</a:t>
            </a:r>
            <a:endParaRPr>
              <a:solidFill>
                <a:srgbClr val="FFB6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B600"/>
              </a:solidFill>
            </a:endParaRPr>
          </a:p>
        </p:txBody>
      </p:sp>
      <p:sp>
        <p:nvSpPr>
          <p:cNvPr id="112" name="Shape 112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3" name="Shape 113"/>
          <p:cNvGrpSpPr/>
          <p:nvPr/>
        </p:nvGrpSpPr>
        <p:grpSpPr>
          <a:xfrm>
            <a:off x="8120067" y="370812"/>
            <a:ext cx="729938" cy="641867"/>
            <a:chOff x="1928175" y="312600"/>
            <a:chExt cx="425000" cy="373700"/>
          </a:xfrm>
        </p:grpSpPr>
        <p:sp>
          <p:nvSpPr>
            <p:cNvPr id="114" name="Shape 114"/>
            <p:cNvSpPr/>
            <p:nvPr/>
          </p:nvSpPr>
          <p:spPr>
            <a:xfrm>
              <a:off x="1928175" y="312600"/>
              <a:ext cx="425000" cy="373700"/>
            </a:xfrm>
            <a:custGeom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1964825" y="349250"/>
              <a:ext cx="351700" cy="300425"/>
            </a:xfrm>
            <a:custGeom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6325" y="1080150"/>
            <a:ext cx="2862250" cy="286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22" name="Shape 122"/>
          <p:cNvGrpSpPr/>
          <p:nvPr/>
        </p:nvGrpSpPr>
        <p:grpSpPr>
          <a:xfrm>
            <a:off x="8055170" y="359331"/>
            <a:ext cx="796189" cy="662797"/>
            <a:chOff x="1244325" y="314425"/>
            <a:chExt cx="444525" cy="370050"/>
          </a:xfrm>
        </p:grpSpPr>
        <p:sp>
          <p:nvSpPr>
            <p:cNvPr id="123" name="Shape 123"/>
            <p:cNvSpPr/>
            <p:nvPr/>
          </p:nvSpPr>
          <p:spPr>
            <a:xfrm>
              <a:off x="1388425" y="463425"/>
              <a:ext cx="143525" cy="143500"/>
            </a:xfrm>
            <a:custGeom>
              <a:pathLst>
                <a:path extrusionOk="0" h="5740" w="5741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1244325" y="314425"/>
              <a:ext cx="444525" cy="370050"/>
            </a:xfrm>
            <a:custGeom>
              <a:pathLst>
                <a:path extrusionOk="0" h="14802" w="17781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25" name="Shape 1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8450" y="2071975"/>
            <a:ext cx="7507100" cy="241142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Shape 126"/>
          <p:cNvSpPr txBox="1"/>
          <p:nvPr/>
        </p:nvSpPr>
        <p:spPr>
          <a:xfrm>
            <a:off x="2316350" y="744400"/>
            <a:ext cx="3183600" cy="10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dk1"/>
                </a:solidFill>
              </a:rPr>
              <a:t>DEMO</a:t>
            </a:r>
            <a:endParaRPr b="1" sz="4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</a:t>
            </a:r>
            <a:r>
              <a:rPr lang="en">
                <a:solidFill>
                  <a:srgbClr val="FFB600"/>
                </a:solidFill>
              </a:rPr>
              <a:t>easy</a:t>
            </a:r>
            <a:endParaRPr>
              <a:solidFill>
                <a:srgbClr val="FFB600"/>
              </a:solidFill>
            </a:endParaRPr>
          </a:p>
        </p:txBody>
      </p:sp>
      <p:sp>
        <p:nvSpPr>
          <p:cNvPr id="132" name="Shape 132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3" name="Shape 133"/>
          <p:cNvSpPr/>
          <p:nvPr/>
        </p:nvSpPr>
        <p:spPr>
          <a:xfrm>
            <a:off x="2164963" y="3238713"/>
            <a:ext cx="594300" cy="36900"/>
          </a:xfrm>
          <a:prstGeom prst="roundRect">
            <a:avLst>
              <a:gd fmla="val 50000" name="adj"/>
            </a:avLst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134" name="Shape 134"/>
          <p:cNvSpPr/>
          <p:nvPr/>
        </p:nvSpPr>
        <p:spPr>
          <a:xfrm>
            <a:off x="1151886" y="2947750"/>
            <a:ext cx="594300" cy="594300"/>
          </a:xfrm>
          <a:prstGeom prst="ellipse">
            <a:avLst/>
          </a:prstGeom>
          <a:noFill/>
          <a:ln cap="flat" cmpd="sng" w="38100">
            <a:solidFill>
              <a:srgbClr val="FFB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135" name="Shape 135"/>
          <p:cNvSpPr txBox="1"/>
          <p:nvPr/>
        </p:nvSpPr>
        <p:spPr>
          <a:xfrm>
            <a:off x="1230636" y="3108924"/>
            <a:ext cx="4368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rPr lang="en" sz="80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first</a:t>
            </a:r>
            <a:endParaRPr sz="80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136" name="Shape 136"/>
          <p:cNvSpPr txBox="1"/>
          <p:nvPr/>
        </p:nvSpPr>
        <p:spPr>
          <a:xfrm>
            <a:off x="594488" y="3499125"/>
            <a:ext cx="1709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Fetch Input Text</a:t>
            </a:r>
            <a:endParaRPr sz="10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137" name="Shape 137"/>
          <p:cNvSpPr txBox="1"/>
          <p:nvPr/>
        </p:nvSpPr>
        <p:spPr>
          <a:xfrm>
            <a:off x="571536" y="3955927"/>
            <a:ext cx="1755000" cy="7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Using Input, div, text area elements</a:t>
            </a:r>
            <a:endParaRPr sz="80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138" name="Shape 138"/>
          <p:cNvSpPr/>
          <p:nvPr/>
        </p:nvSpPr>
        <p:spPr>
          <a:xfrm>
            <a:off x="3256823" y="2947750"/>
            <a:ext cx="594300" cy="594300"/>
          </a:xfrm>
          <a:prstGeom prst="ellipse">
            <a:avLst/>
          </a:prstGeom>
          <a:noFill/>
          <a:ln cap="flat" cmpd="sng" w="38100">
            <a:solidFill>
              <a:srgbClr val="FFB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139" name="Shape 139"/>
          <p:cNvSpPr txBox="1"/>
          <p:nvPr/>
        </p:nvSpPr>
        <p:spPr>
          <a:xfrm>
            <a:off x="2699425" y="3499125"/>
            <a:ext cx="1709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Spell Check Using API</a:t>
            </a:r>
            <a:endParaRPr sz="10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140" name="Shape 140"/>
          <p:cNvSpPr txBox="1"/>
          <p:nvPr/>
        </p:nvSpPr>
        <p:spPr>
          <a:xfrm>
            <a:off x="2699423" y="3955927"/>
            <a:ext cx="1709100" cy="7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Google spell check API</a:t>
            </a:r>
            <a:endParaRPr sz="80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141" name="Shape 141"/>
          <p:cNvSpPr txBox="1"/>
          <p:nvPr/>
        </p:nvSpPr>
        <p:spPr>
          <a:xfrm>
            <a:off x="3256826" y="3108925"/>
            <a:ext cx="5943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rPr lang="en" sz="80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second</a:t>
            </a:r>
            <a:endParaRPr sz="80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142" name="Shape 142"/>
          <p:cNvSpPr/>
          <p:nvPr/>
        </p:nvSpPr>
        <p:spPr>
          <a:xfrm>
            <a:off x="5338808" y="2947750"/>
            <a:ext cx="594300" cy="594300"/>
          </a:xfrm>
          <a:prstGeom prst="ellipse">
            <a:avLst/>
          </a:prstGeom>
          <a:noFill/>
          <a:ln cap="flat" cmpd="sng" w="3810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143" name="Shape 143"/>
          <p:cNvSpPr txBox="1"/>
          <p:nvPr/>
        </p:nvSpPr>
        <p:spPr>
          <a:xfrm>
            <a:off x="4781413" y="3499125"/>
            <a:ext cx="1709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Voice Recognition error</a:t>
            </a:r>
            <a:endParaRPr sz="10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144" name="Shape 144"/>
          <p:cNvSpPr txBox="1"/>
          <p:nvPr/>
        </p:nvSpPr>
        <p:spPr>
          <a:xfrm>
            <a:off x="4781408" y="3955925"/>
            <a:ext cx="1709100" cy="7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Using google API error</a:t>
            </a:r>
            <a:endParaRPr sz="80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145" name="Shape 145"/>
          <p:cNvSpPr txBox="1"/>
          <p:nvPr/>
        </p:nvSpPr>
        <p:spPr>
          <a:xfrm>
            <a:off x="5417558" y="3108924"/>
            <a:ext cx="4368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rPr lang="en" sz="80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third</a:t>
            </a:r>
            <a:endParaRPr sz="80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146" name="Shape 146"/>
          <p:cNvSpPr/>
          <p:nvPr/>
        </p:nvSpPr>
        <p:spPr>
          <a:xfrm>
            <a:off x="7420786" y="2947750"/>
            <a:ext cx="594300" cy="594300"/>
          </a:xfrm>
          <a:prstGeom prst="ellipse">
            <a:avLst/>
          </a:prstGeom>
          <a:noFill/>
          <a:ln cap="flat" cmpd="sng" w="3810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147" name="Shape 147"/>
          <p:cNvSpPr txBox="1"/>
          <p:nvPr/>
        </p:nvSpPr>
        <p:spPr>
          <a:xfrm>
            <a:off x="6863388" y="3499125"/>
            <a:ext cx="1709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Suggested Words</a:t>
            </a:r>
            <a:endParaRPr sz="10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148" name="Shape 148"/>
          <p:cNvSpPr txBox="1"/>
          <p:nvPr/>
        </p:nvSpPr>
        <p:spPr>
          <a:xfrm>
            <a:off x="6863386" y="3955927"/>
            <a:ext cx="1709100" cy="7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Display suggested words via spell check API</a:t>
            </a:r>
            <a:endParaRPr sz="80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149" name="Shape 149"/>
          <p:cNvSpPr txBox="1"/>
          <p:nvPr/>
        </p:nvSpPr>
        <p:spPr>
          <a:xfrm>
            <a:off x="7499536" y="3108924"/>
            <a:ext cx="4368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rPr lang="en" sz="80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last</a:t>
            </a:r>
            <a:endParaRPr sz="80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150" name="Shape 150"/>
          <p:cNvSpPr/>
          <p:nvPr/>
        </p:nvSpPr>
        <p:spPr>
          <a:xfrm>
            <a:off x="4337175" y="3238713"/>
            <a:ext cx="594300" cy="36900"/>
          </a:xfrm>
          <a:prstGeom prst="roundRect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151" name="Shape 151"/>
          <p:cNvSpPr/>
          <p:nvPr/>
        </p:nvSpPr>
        <p:spPr>
          <a:xfrm>
            <a:off x="6419150" y="3238713"/>
            <a:ext cx="594300" cy="36900"/>
          </a:xfrm>
          <a:prstGeom prst="roundRect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grpSp>
        <p:nvGrpSpPr>
          <p:cNvPr id="152" name="Shape 152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153" name="Shape 153"/>
            <p:cNvSpPr/>
            <p:nvPr/>
          </p:nvSpPr>
          <p:spPr>
            <a:xfrm>
              <a:off x="5255200" y="3006475"/>
              <a:ext cx="349900" cy="349875"/>
            </a:xfrm>
            <a:custGeom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5567825" y="3185975"/>
              <a:ext cx="199075" cy="199075"/>
            </a:xfrm>
            <a:custGeom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922000" y="891775"/>
            <a:ext cx="2711700" cy="24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Various </a:t>
            </a:r>
            <a:r>
              <a:rPr lang="en" sz="3600">
                <a:solidFill>
                  <a:srgbClr val="FFB600"/>
                </a:solidFill>
              </a:rPr>
              <a:t>Features</a:t>
            </a:r>
            <a:r>
              <a:rPr lang="en" sz="3600"/>
              <a:t> of CHUMS</a:t>
            </a:r>
            <a:endParaRPr sz="3600"/>
          </a:p>
        </p:txBody>
      </p:sp>
      <p:sp>
        <p:nvSpPr>
          <p:cNvPr id="160" name="Shape 160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1" name="Shape 161"/>
          <p:cNvGrpSpPr/>
          <p:nvPr/>
        </p:nvGrpSpPr>
        <p:grpSpPr>
          <a:xfrm>
            <a:off x="3703042" y="600903"/>
            <a:ext cx="4036590" cy="3941676"/>
            <a:chOff x="2256567" y="677103"/>
            <a:chExt cx="4036590" cy="3941676"/>
          </a:xfrm>
        </p:grpSpPr>
        <p:sp>
          <p:nvSpPr>
            <p:cNvPr id="162" name="Shape 162"/>
            <p:cNvSpPr/>
            <p:nvPr/>
          </p:nvSpPr>
          <p:spPr>
            <a:xfrm rot="-6597333">
              <a:off x="4296826" y="3950027"/>
              <a:ext cx="586303" cy="586303"/>
            </a:xfrm>
            <a:prstGeom prst="ellipse">
              <a:avLst/>
            </a:pr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163" name="Shape 163"/>
            <p:cNvSpPr/>
            <p:nvPr/>
          </p:nvSpPr>
          <p:spPr>
            <a:xfrm rot="-6599386">
              <a:off x="2318596" y="1407533"/>
              <a:ext cx="440541" cy="440541"/>
            </a:xfrm>
            <a:prstGeom prst="ellipse">
              <a:avLst/>
            </a:pr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164" name="Shape 164"/>
            <p:cNvSpPr/>
            <p:nvPr/>
          </p:nvSpPr>
          <p:spPr>
            <a:xfrm rot="-6598839">
              <a:off x="2887641" y="2346984"/>
              <a:ext cx="1199287" cy="1199287"/>
            </a:xfrm>
            <a:prstGeom prst="ellipse">
              <a:avLst/>
            </a:pr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165" name="Shape 165"/>
            <p:cNvSpPr/>
            <p:nvPr/>
          </p:nvSpPr>
          <p:spPr>
            <a:xfrm rot="-6598620">
              <a:off x="4374916" y="913763"/>
              <a:ext cx="1681581" cy="1681581"/>
            </a:xfrm>
            <a:prstGeom prst="ellipse">
              <a:avLst/>
            </a:pr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166" name="Shape 166"/>
            <p:cNvSpPr/>
            <p:nvPr/>
          </p:nvSpPr>
          <p:spPr>
            <a:xfrm rot="-6597866">
              <a:off x="2661829" y="2208216"/>
              <a:ext cx="629106" cy="629106"/>
            </a:xfrm>
            <a:prstGeom prst="ellipse">
              <a:avLst/>
            </a:pr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167" name="Shape 167"/>
            <p:cNvSpPr/>
            <p:nvPr/>
          </p:nvSpPr>
          <p:spPr>
            <a:xfrm rot="-6597701">
              <a:off x="3267625" y="1113818"/>
              <a:ext cx="274172" cy="274172"/>
            </a:xfrm>
            <a:prstGeom prst="ellipse">
              <a:avLst/>
            </a:pr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</p:grpSp>
      <p:grpSp>
        <p:nvGrpSpPr>
          <p:cNvPr id="168" name="Shape 168"/>
          <p:cNvGrpSpPr/>
          <p:nvPr/>
        </p:nvGrpSpPr>
        <p:grpSpPr>
          <a:xfrm>
            <a:off x="5893669" y="1739566"/>
            <a:ext cx="2440200" cy="2440200"/>
            <a:chOff x="4447194" y="1815766"/>
            <a:chExt cx="2440200" cy="2440200"/>
          </a:xfrm>
        </p:grpSpPr>
        <p:sp>
          <p:nvSpPr>
            <p:cNvPr id="169" name="Shape 169"/>
            <p:cNvSpPr/>
            <p:nvPr/>
          </p:nvSpPr>
          <p:spPr>
            <a:xfrm>
              <a:off x="4447194" y="1815766"/>
              <a:ext cx="2440200" cy="2440200"/>
            </a:xfrm>
            <a:prstGeom prst="ellipse">
              <a:avLst/>
            </a:prstGeom>
            <a:solidFill>
              <a:srgbClr val="FFB600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rgbClr val="00695C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170" name="Shape 170"/>
            <p:cNvSpPr txBox="1"/>
            <p:nvPr/>
          </p:nvSpPr>
          <p:spPr>
            <a:xfrm>
              <a:off x="4735950" y="2504275"/>
              <a:ext cx="1862700" cy="116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aleway Light"/>
                  <a:ea typeface="Raleway Light"/>
                  <a:cs typeface="Raleway Light"/>
                  <a:sym typeface="Raleway Light"/>
                </a:rPr>
                <a:t>Real Time Voice spell checker</a:t>
              </a:r>
              <a:endParaRPr sz="1800"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</p:grpSp>
      <p:grpSp>
        <p:nvGrpSpPr>
          <p:cNvPr id="171" name="Shape 171"/>
          <p:cNvGrpSpPr/>
          <p:nvPr/>
        </p:nvGrpSpPr>
        <p:grpSpPr>
          <a:xfrm>
            <a:off x="5013412" y="1297853"/>
            <a:ext cx="1423800" cy="1423800"/>
            <a:chOff x="3490737" y="1374053"/>
            <a:chExt cx="1423800" cy="1423800"/>
          </a:xfrm>
        </p:grpSpPr>
        <p:sp>
          <p:nvSpPr>
            <p:cNvPr id="172" name="Shape 172"/>
            <p:cNvSpPr/>
            <p:nvPr/>
          </p:nvSpPr>
          <p:spPr>
            <a:xfrm>
              <a:off x="3490737" y="1374053"/>
              <a:ext cx="1423800" cy="14238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rgbClr val="00695C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173" name="Shape 173"/>
            <p:cNvSpPr txBox="1"/>
            <p:nvPr/>
          </p:nvSpPr>
          <p:spPr>
            <a:xfrm>
              <a:off x="3582625" y="1613600"/>
              <a:ext cx="1104000" cy="94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aleway Light"/>
                  <a:ea typeface="Raleway Light"/>
                  <a:cs typeface="Raleway Light"/>
                  <a:sym typeface="Raleway Light"/>
                </a:rPr>
                <a:t>Display Suggested Words</a:t>
              </a:r>
              <a:endParaRPr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</p:grpSp>
      <p:grpSp>
        <p:nvGrpSpPr>
          <p:cNvPr id="174" name="Shape 174"/>
          <p:cNvGrpSpPr/>
          <p:nvPr/>
        </p:nvGrpSpPr>
        <p:grpSpPr>
          <a:xfrm>
            <a:off x="4672228" y="2862089"/>
            <a:ext cx="1498800" cy="1498800"/>
            <a:chOff x="644203" y="3718814"/>
            <a:chExt cx="1498800" cy="1498800"/>
          </a:xfrm>
        </p:grpSpPr>
        <p:sp>
          <p:nvSpPr>
            <p:cNvPr id="175" name="Shape 175"/>
            <p:cNvSpPr/>
            <p:nvPr/>
          </p:nvSpPr>
          <p:spPr>
            <a:xfrm>
              <a:off x="644203" y="3718814"/>
              <a:ext cx="1498800" cy="14988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rgbClr val="00695C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176" name="Shape 176"/>
            <p:cNvSpPr txBox="1"/>
            <p:nvPr/>
          </p:nvSpPr>
          <p:spPr>
            <a:xfrm>
              <a:off x="746275" y="3995875"/>
              <a:ext cx="1184100" cy="94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aleway Light"/>
                  <a:ea typeface="Raleway Light"/>
                  <a:cs typeface="Raleway Light"/>
                  <a:sym typeface="Raleway Light"/>
                </a:rPr>
                <a:t>Voice Error Recognition</a:t>
              </a:r>
              <a:endParaRPr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</p:grpSp>
      <p:grpSp>
        <p:nvGrpSpPr>
          <p:cNvPr id="177" name="Shape 177"/>
          <p:cNvGrpSpPr/>
          <p:nvPr/>
        </p:nvGrpSpPr>
        <p:grpSpPr>
          <a:xfrm>
            <a:off x="7334059" y="1114293"/>
            <a:ext cx="1030262" cy="1030262"/>
            <a:chOff x="3490737" y="1374053"/>
            <a:chExt cx="1423800" cy="1423800"/>
          </a:xfrm>
        </p:grpSpPr>
        <p:sp>
          <p:nvSpPr>
            <p:cNvPr id="178" name="Shape 178"/>
            <p:cNvSpPr/>
            <p:nvPr/>
          </p:nvSpPr>
          <p:spPr>
            <a:xfrm>
              <a:off x="3490737" y="1374053"/>
              <a:ext cx="1423800" cy="14238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rgbClr val="00695C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179" name="Shape 179"/>
            <p:cNvSpPr txBox="1"/>
            <p:nvPr/>
          </p:nvSpPr>
          <p:spPr>
            <a:xfrm>
              <a:off x="3581970" y="1613595"/>
              <a:ext cx="1219500" cy="94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aleway Light"/>
                  <a:ea typeface="Raleway Light"/>
                  <a:cs typeface="Raleway Light"/>
                  <a:sym typeface="Raleway Light"/>
                </a:rPr>
                <a:t>Chrome Extension</a:t>
              </a:r>
              <a:endParaRPr sz="1200"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</p:grpSp>
      <p:grpSp>
        <p:nvGrpSpPr>
          <p:cNvPr id="180" name="Shape 180"/>
          <p:cNvGrpSpPr/>
          <p:nvPr/>
        </p:nvGrpSpPr>
        <p:grpSpPr>
          <a:xfrm>
            <a:off x="8152038" y="369832"/>
            <a:ext cx="602425" cy="641836"/>
            <a:chOff x="5970800" y="1619250"/>
            <a:chExt cx="428650" cy="456725"/>
          </a:xfrm>
        </p:grpSpPr>
        <p:sp>
          <p:nvSpPr>
            <p:cNvPr id="181" name="Shape 181"/>
            <p:cNvSpPr/>
            <p:nvPr/>
          </p:nvSpPr>
          <p:spPr>
            <a:xfrm>
              <a:off x="5970800" y="1674200"/>
              <a:ext cx="377975" cy="377950"/>
            </a:xfrm>
            <a:custGeom>
              <a:pathLst>
                <a:path extrusionOk="0" h="15118" w="15119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6068500" y="1771875"/>
              <a:ext cx="182575" cy="182600"/>
            </a:xfrm>
            <a:custGeom>
              <a:pathLst>
                <a:path extrusionOk="0" h="7304" w="7303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5981175" y="2005125"/>
              <a:ext cx="75125" cy="70850"/>
            </a:xfrm>
            <a:custGeom>
              <a:pathLst>
                <a:path extrusionOk="0" h="2834" w="3005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6263875" y="2005125"/>
              <a:ext cx="74525" cy="70850"/>
            </a:xfrm>
            <a:custGeom>
              <a:pathLst>
                <a:path extrusionOk="0" h="2834" w="2981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6147875" y="1619250"/>
              <a:ext cx="251575" cy="255850"/>
            </a:xfrm>
            <a:custGeom>
              <a:pathLst>
                <a:path extrusionOk="0" h="10234" w="10063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1" name="Shape 191"/>
          <p:cNvSpPr txBox="1"/>
          <p:nvPr>
            <p:ph idx="4294967295" type="ctrTitle"/>
          </p:nvPr>
        </p:nvSpPr>
        <p:spPr>
          <a:xfrm>
            <a:off x="1219575" y="1507000"/>
            <a:ext cx="6593700" cy="13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B600"/>
                </a:solidFill>
              </a:rPr>
              <a:t>Thanks!</a:t>
            </a:r>
            <a:endParaRPr sz="9600">
              <a:solidFill>
                <a:srgbClr val="FFB600"/>
              </a:solidFill>
            </a:endParaRPr>
          </a:p>
        </p:txBody>
      </p:sp>
      <p:sp>
        <p:nvSpPr>
          <p:cNvPr id="192" name="Shape 192"/>
          <p:cNvSpPr txBox="1"/>
          <p:nvPr>
            <p:ph idx="4294967295" type="subTitle"/>
          </p:nvPr>
        </p:nvSpPr>
        <p:spPr>
          <a:xfrm>
            <a:off x="685800" y="2860000"/>
            <a:ext cx="7918500" cy="16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-Neha Kandpal</a:t>
            </a:r>
            <a:endParaRPr sz="2400"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-Tanisha Keshri</a:t>
            </a:r>
            <a:endParaRPr sz="2400"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-Priyanka Singla</a:t>
            </a:r>
            <a:endParaRPr sz="24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193" name="Shape 193"/>
          <p:cNvSpPr/>
          <p:nvPr/>
        </p:nvSpPr>
        <p:spPr>
          <a:xfrm>
            <a:off x="8054234" y="327815"/>
            <a:ext cx="798007" cy="725835"/>
          </a:xfrm>
          <a:custGeom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liv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