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9" r:id="rId5"/>
    <p:sldId id="280" r:id="rId6"/>
    <p:sldId id="282" r:id="rId7"/>
    <p:sldId id="283" r:id="rId8"/>
    <p:sldId id="285" r:id="rId9"/>
    <p:sldId id="284" r:id="rId10"/>
    <p:sldId id="28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3B076-FE2B-7494-34D1-28A91A088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D81F89-4735-900A-DF78-D3B162CDB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6D61E-9C4A-7D48-2700-2116BCB4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6862-0DEF-2659-BF07-E1F1B1F6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4529E3-0EC7-E4F9-ADF3-AD74EED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7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9D57D-E603-BDC8-A817-1100FB7B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49151-BA24-4AD7-4E2C-DFAEA3BE4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0C75A-14CB-FEA3-8919-888AB5D1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AD3EBB-D1B3-1FFF-ACB4-83DA18D2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C3142-6073-93A8-788A-67B3A625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7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A294A6-3D1A-82FC-A004-FE4E2CF8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4B4BCE-D883-D03C-7E39-F1DC0B3F8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930EF-E833-E199-4765-60000870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B67CF-6766-646B-EA4E-8DEBA81B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042719-84DD-B382-FDA5-C3F9F8B1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60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393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74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3CF5F-0230-ADAC-420C-458149F0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198CD-531E-0C66-BFE8-8B9F062C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396BA5-0AE6-EA8B-A786-306D52AA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04814-8252-8F84-E639-A59A55B1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1A0FFB-AACE-EF35-C6B0-00958914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DFF57-D53F-8887-1B4F-80DC4D25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4E2B33-0ED7-5BD5-FC2F-6B554D28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FF478-F9DB-8BE0-124B-31558EB0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706411-9200-0EE6-071F-18529CE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AE7C2-D4D1-0E57-E2B1-EC4C5A35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05AD3-3C24-2E4E-79AC-05D47233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1567C-F7A2-16A2-57A2-8C41EDA46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0B5462-469F-8FA0-D58B-7554C20C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1F6B8-C5FC-5137-2B38-E877264B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3D617-811E-7FAC-83A4-9E8D10EB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D2CA89-F3B6-4BE4-CF40-AF3D8B30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77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6A8BE-31AD-4919-8B1E-AA2B2537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B7F97-DF56-2998-D9F6-1D33DD78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03CEF-C828-33D8-593A-3E92F8CAB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46DA85-69B9-6BA6-9D4D-932828755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EC588-B35E-65B3-5782-164F8A232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7D0211-79DB-8744-29CF-7E3EAE2E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5F71FA-CBE2-82CF-A927-18B64E87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475680-E419-9691-D4F7-0F29B9A6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88636-5329-22E4-121F-FEEA8F23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1844FE-83C7-7869-EDB9-8008F26E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4039DD-7DCD-8FA6-6892-942D6560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35C9F6-BB08-CECD-4B2F-B956754D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6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34FEA1-4864-F876-470C-59D5B43C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E4D85A-FEAD-AB61-AECB-BFD4C506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879CA5-0063-A868-436E-701FD167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1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22282-FAC8-7BF7-475D-A7F55123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B2B72-998F-5A8F-F105-B790E6D3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F54F35-BB75-AAAA-7D0C-52A74A2D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0EF21-1E40-13D3-FCB9-E880A15A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73629-7C89-7E34-A26A-6617E96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10DA65-C31F-FA07-FED0-F50093A6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4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C3B6C-F657-079B-7FFE-084F20E9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2A16EB-E6C5-FD00-8AFA-1ECF8BD6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672E99-A291-F581-F432-DFC2B2C5D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1A976-EF26-57FD-8169-609C4C3E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5AF559-FF9F-C921-8624-97289FD2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99274-3A85-F733-3AF4-17778A34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08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94AB3-F849-8D54-8190-4671D467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4736D9-117A-F0CE-8E72-BEE9CC8A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5EFE7-E011-89B6-1935-D2BE9EF6D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5A3D-E7D9-4282-A51E-5539BD79790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7CCD-E6E1-87AF-C644-FE945AFC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4CA24-6471-17F3-1418-F4ABA7280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CA4EA-EE18-4B8B-850E-A982BB1B86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304800"/>
            <a:ext cx="923544" cy="10134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1000" y="1371600"/>
            <a:ext cx="10852265" cy="5109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64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Федеральное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государственное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бюджетное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образовательное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учреждение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высшего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образования</a:t>
            </a:r>
            <a:endParaRPr sz="1800" dirty="0">
              <a:latin typeface="Times New Roman"/>
              <a:cs typeface="Times New Roman"/>
            </a:endParaRPr>
          </a:p>
          <a:p>
            <a:pPr marL="1233170" algn="ctr">
              <a:lnSpc>
                <a:spcPts val="2155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«МИРЭА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-10" dirty="0">
                <a:latin typeface="Times New Roman"/>
                <a:cs typeface="Times New Roman"/>
              </a:rPr>
              <a:t> Российский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технологический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университет»</a:t>
            </a:r>
            <a:endParaRPr sz="1800" dirty="0">
              <a:latin typeface="Times New Roman"/>
              <a:cs typeface="Times New Roman"/>
            </a:endParaRPr>
          </a:p>
          <a:p>
            <a:pPr marL="1225550" algn="ctr">
              <a:lnSpc>
                <a:spcPts val="2395"/>
              </a:lnSpc>
            </a:pPr>
            <a:r>
              <a:rPr sz="2000" b="1" spc="5" dirty="0">
                <a:latin typeface="Times New Roman"/>
                <a:cs typeface="Times New Roman"/>
              </a:rPr>
              <a:t>РТУ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МИРЭА</a:t>
            </a:r>
            <a:endParaRPr sz="2000" dirty="0">
              <a:latin typeface="Times New Roman"/>
              <a:cs typeface="Times New Roman"/>
            </a:endParaRPr>
          </a:p>
          <a:p>
            <a:pPr marL="1226185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Институт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информационных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технологий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(ИТ)</a:t>
            </a:r>
            <a:endParaRPr sz="1800" dirty="0">
              <a:latin typeface="Times New Roman"/>
              <a:cs typeface="Times New Roman"/>
            </a:endParaRPr>
          </a:p>
          <a:p>
            <a:pPr marL="1223010" algn="ctr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Кафедра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инструментального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и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прикладного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программного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обеспечения</a:t>
            </a:r>
            <a:endParaRPr sz="1800" dirty="0">
              <a:latin typeface="Times New Roman"/>
              <a:cs typeface="Times New Roman"/>
            </a:endParaRPr>
          </a:p>
          <a:p>
            <a:pPr marL="1229995" algn="ctr">
              <a:lnSpc>
                <a:spcPct val="100000"/>
              </a:lnSpc>
              <a:spcBef>
                <a:spcPts val="1045"/>
              </a:spcBef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ПРАКТИКА</a:t>
            </a:r>
            <a:endParaRPr lang="ru-RU" sz="2800" dirty="0">
              <a:latin typeface="Times New Roman"/>
              <a:cs typeface="Times New Roman"/>
            </a:endParaRPr>
          </a:p>
          <a:p>
            <a:pPr marL="1225550" algn="ctr">
              <a:lnSpc>
                <a:spcPct val="100000"/>
              </a:lnSpc>
              <a:spcBef>
                <a:spcPts val="600"/>
              </a:spcBef>
            </a:pPr>
            <a:r>
              <a:rPr lang="ru-RU" sz="2800" b="1" spc="-35" dirty="0">
                <a:latin typeface="Times New Roman"/>
                <a:cs typeface="Times New Roman"/>
              </a:rPr>
              <a:t>Тема: Веб-приложение автосервиса с поддержкой отслеживания статуса выполняемых работ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endParaRPr lang="ru-RU" sz="20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 err="1">
                <a:latin typeface="Times New Roman"/>
                <a:cs typeface="Times New Roman"/>
              </a:rPr>
              <a:t>Студент</a:t>
            </a:r>
            <a:r>
              <a:rPr sz="2000" spc="-25" dirty="0">
                <a:latin typeface="Times New Roman"/>
                <a:cs typeface="Times New Roman"/>
              </a:rPr>
              <a:t>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lang="ru-RU" sz="2000" spc="-5" dirty="0" err="1">
                <a:latin typeface="Times New Roman"/>
                <a:cs typeface="Times New Roman"/>
              </a:rPr>
              <a:t>Вайдов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М.</a:t>
            </a:r>
            <a:r>
              <a:rPr lang="ru-RU" sz="2000" spc="-55" dirty="0">
                <a:latin typeface="Times New Roman"/>
                <a:cs typeface="Times New Roman"/>
              </a:rPr>
              <a:t>А</a:t>
            </a:r>
            <a:r>
              <a:rPr sz="2000" spc="-5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Times New Roman"/>
                <a:cs typeface="Times New Roman"/>
              </a:rPr>
              <a:t>Группа: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ИКБО-20-21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Times New Roman"/>
                <a:cs typeface="Times New Roman"/>
              </a:rPr>
              <a:t>Руководитель: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к.т.н., доцент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Иващенко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ru-RU" sz="2000" spc="-20" dirty="0">
                <a:latin typeface="Times New Roman"/>
                <a:cs typeface="Times New Roman"/>
              </a:rPr>
              <a:t>В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lang="ru-RU" sz="2000" dirty="0">
                <a:latin typeface="Times New Roman"/>
                <a:cs typeface="Times New Roman"/>
              </a:rPr>
              <a:t>А.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153795" algn="ctr">
              <a:lnSpc>
                <a:spcPct val="100000"/>
              </a:lnSpc>
            </a:pPr>
            <a:r>
              <a:rPr sz="2000" spc="-5" dirty="0" err="1">
                <a:latin typeface="Times New Roman"/>
                <a:cs typeface="Times New Roman"/>
              </a:rPr>
              <a:t>Москва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202</a:t>
            </a:r>
            <a:r>
              <a:rPr lang="ru-RU" sz="200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AFAC-3E28-8078-9A3D-5050E35AB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5DFC9094-F39C-B6F0-6EE8-F24BF94380C6}"/>
              </a:ext>
            </a:extLst>
          </p:cNvPr>
          <p:cNvSpPr txBox="1">
            <a:spLocks/>
          </p:cNvSpPr>
          <p:nvPr/>
        </p:nvSpPr>
        <p:spPr>
          <a:xfrm>
            <a:off x="152400" y="6324600"/>
            <a:ext cx="544578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10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E1E388-8CAE-E089-CB8B-F7F897DC06BB}"/>
              </a:ext>
            </a:extLst>
          </p:cNvPr>
          <p:cNvSpPr txBox="1"/>
          <p:nvPr/>
        </p:nvSpPr>
        <p:spPr>
          <a:xfrm>
            <a:off x="696978" y="1012088"/>
            <a:ext cx="10798044" cy="3448380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проведенного анализа было выявлено, что существующие решения на рынке не в полной мере отвечают требованиям современных автосервисов. 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 имеют ряд недостатков: высокая стоимость, слабая интеграция с внешними системами и низкая производительность при больших объемах данных.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Особенность данного исследования заключается в разработке веб-приложения, которое решает эти проблемы, предлагая: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Высокую производительность при обработке большого количества заказов,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Продвинутую систему уведомлений (SMS,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для клиентов,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Простоту использования за счет удобного интерфейса.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36C1E80-DBA0-DB70-49AD-4A7B555ABA6E}"/>
              </a:ext>
            </a:extLst>
          </p:cNvPr>
          <p:cNvSpPr txBox="1"/>
          <p:nvPr/>
        </p:nvSpPr>
        <p:spPr>
          <a:xfrm>
            <a:off x="489065" y="334472"/>
            <a:ext cx="10798044" cy="65851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spc="-35" dirty="0">
                <a:latin typeface="Times New Roman"/>
                <a:cs typeface="Times New Roman"/>
              </a:rPr>
              <a:t>ВЫВОДЫ И РЕЗУЛЬТАТЫ ИССЛЕДОВАНИЙ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641465" y="1377527"/>
            <a:ext cx="10691553" cy="3727239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пользовательский интерфейс для клиентов и администраторов автосервиса.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систему управления заказами с возможностью их редактирования.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Обеспечить интеграцию с CRM, бухгалтерией и сторонними сервисами через API.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Настроить систему уведомлений клиентов через SMS 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Внедрить механизмы кэширования для повышения производительности.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систему мониторинга и логирования.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Обеспечить отказоустойчивость и масштабируемость решения.</a:t>
            </a:r>
            <a:endParaRPr lang="ru-RU" sz="16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465" y="836191"/>
            <a:ext cx="10798044" cy="73244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веб-приложение для автосервиса, обеспечивающее удобное управление заказами, автоматизированный учет и отслеживание статусов выполняемых работ в режиме реального времени.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2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244B2E3-724D-0669-AA2E-CC51BA4291B9}"/>
              </a:ext>
            </a:extLst>
          </p:cNvPr>
          <p:cNvSpPr txBox="1"/>
          <p:nvPr/>
        </p:nvSpPr>
        <p:spPr>
          <a:xfrm>
            <a:off x="641465" y="493222"/>
            <a:ext cx="10798044" cy="836191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spc="-35" dirty="0">
                <a:latin typeface="Times New Roman"/>
                <a:cs typeface="Times New Roman"/>
              </a:rPr>
              <a:t>Тема ВКР: </a:t>
            </a:r>
            <a:r>
              <a:rPr lang="ru-RU" sz="1400" spc="-35" dirty="0">
                <a:latin typeface="Times New Roman"/>
                <a:cs typeface="Times New Roman"/>
              </a:rPr>
              <a:t>Веб-приложение автосервиса с поддержкой отслеживания статуса выполняемых работ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AF0DA91-39DF-AA06-FBA7-982B3A608A78}"/>
              </a:ext>
            </a:extLst>
          </p:cNvPr>
          <p:cNvSpPr txBox="1"/>
          <p:nvPr/>
        </p:nvSpPr>
        <p:spPr>
          <a:xfrm>
            <a:off x="641465" y="4962999"/>
            <a:ext cx="10798044" cy="1164037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spc="-35" dirty="0">
                <a:latin typeface="Times New Roman"/>
                <a:cs typeface="Times New Roman"/>
              </a:rPr>
              <a:t>Сроки проведения: </a:t>
            </a:r>
            <a:r>
              <a:rPr lang="ru-RU" sz="1400" spc="-35" dirty="0">
                <a:latin typeface="Times New Roman"/>
                <a:cs typeface="Times New Roman"/>
              </a:rPr>
              <a:t>10.02.2025 – 22.03.2025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spc="-35" dirty="0">
                <a:latin typeface="Times New Roman"/>
                <a:cs typeface="Times New Roman"/>
              </a:rPr>
              <a:t>Исполнитель: </a:t>
            </a:r>
            <a:r>
              <a:rPr lang="ru-RU" sz="1400" spc="-35" dirty="0">
                <a:latin typeface="Times New Roman"/>
                <a:cs typeface="Times New Roman"/>
              </a:rPr>
              <a:t>студент </a:t>
            </a:r>
            <a:r>
              <a:rPr lang="ru-RU" sz="1400" spc="-35" dirty="0" err="1">
                <a:latin typeface="Times New Roman"/>
                <a:cs typeface="Times New Roman"/>
              </a:rPr>
              <a:t>Вайдов</a:t>
            </a:r>
            <a:r>
              <a:rPr lang="ru-RU" sz="1400" spc="-35" dirty="0">
                <a:latin typeface="Times New Roman"/>
                <a:cs typeface="Times New Roman"/>
              </a:rPr>
              <a:t> М.А.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spc="-35" dirty="0">
                <a:latin typeface="Times New Roman"/>
                <a:cs typeface="Times New Roman"/>
              </a:rPr>
              <a:t>Руководитель: </a:t>
            </a:r>
            <a:r>
              <a:rPr lang="ru-RU" sz="1400" spc="-35" dirty="0">
                <a:latin typeface="Times New Roman"/>
                <a:cs typeface="Times New Roman"/>
              </a:rPr>
              <a:t>к.т.н., доцент Иващенко В.А.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68253"/>
            <a:ext cx="900175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sz="3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75" dirty="0"/>
              <a:t>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9B943A-EEBB-AC53-2A1C-1C5D1EB6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42"/>
          <a:stretch/>
        </p:blipFill>
        <p:spPr>
          <a:xfrm>
            <a:off x="762000" y="1989513"/>
            <a:ext cx="5208477" cy="16573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E81289-D591-5D1D-B4EF-89BD99FD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196" y="1770777"/>
            <a:ext cx="3665913" cy="18760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563335-F0A9-9DA7-A917-FD736FB1E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374" y="3728258"/>
            <a:ext cx="3665913" cy="27487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68253"/>
            <a:ext cx="900175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sz="3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4</a:t>
            </a:r>
            <a:endParaRPr lang="ru-RU" sz="3000" spc="-75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5335CF3-70F9-F6DF-A744-FBFEF5234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05864"/>
              </p:ext>
            </p:extLst>
          </p:nvPr>
        </p:nvGraphicFramePr>
        <p:xfrm>
          <a:off x="1102822" y="1446415"/>
          <a:ext cx="10147068" cy="4880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1576">
                  <a:extLst>
                    <a:ext uri="{9D8B030D-6E8A-4147-A177-3AD203B41FA5}">
                      <a16:colId xmlns:a16="http://schemas.microsoft.com/office/drawing/2014/main" val="3059777149"/>
                    </a:ext>
                  </a:extLst>
                </a:gridCol>
                <a:gridCol w="2488621">
                  <a:extLst>
                    <a:ext uri="{9D8B030D-6E8A-4147-A177-3AD203B41FA5}">
                      <a16:colId xmlns:a16="http://schemas.microsoft.com/office/drawing/2014/main" val="2345185672"/>
                    </a:ext>
                  </a:extLst>
                </a:gridCol>
                <a:gridCol w="2496110">
                  <a:extLst>
                    <a:ext uri="{9D8B030D-6E8A-4147-A177-3AD203B41FA5}">
                      <a16:colId xmlns:a16="http://schemas.microsoft.com/office/drawing/2014/main" val="2698270187"/>
                    </a:ext>
                  </a:extLst>
                </a:gridCol>
                <a:gridCol w="2490761">
                  <a:extLst>
                    <a:ext uri="{9D8B030D-6E8A-4147-A177-3AD203B41FA5}">
                      <a16:colId xmlns:a16="http://schemas.microsoft.com/office/drawing/2014/main" val="2107483917"/>
                    </a:ext>
                  </a:extLst>
                </a:gridCol>
              </a:tblGrid>
              <a:tr h="205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Критерий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AutoRepair Cloud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Shop-Ware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CarVue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4457290"/>
                  </a:ext>
                </a:extLst>
              </a:tr>
              <a:tr h="12784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Функциональность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Высокая (поддержка заказов, учет клиентов, складской учет, статусы ремонта)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(визуализация рабочих процессов, но ограниченный складской учет)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(управление задачами, но без складского учета)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537201"/>
                  </a:ext>
                </a:extLst>
              </a:tr>
              <a:tr h="1063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Гибкость интеграции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Низкая (ограниченные API и модули)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Низкая (отсутствие встроенной интеграции с внешними системами)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(есть возможность интеграции, но с ограничениями)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6045429"/>
                  </a:ext>
                </a:extLst>
              </a:tr>
              <a:tr h="84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Производительность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(тяжелый интерфейс, высокие требования к серверу)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Высокая (легкий интерфейс, оптимизированная база данных)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Низкая (замедляется при больших объемах данных)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817835"/>
                  </a:ext>
                </a:extLst>
              </a:tr>
              <a:tr h="6345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Стоимость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Высокая (дорогая подписка)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(разовые и подписочные платежи)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Средняя (разовая покупка, но платные обновления)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381259"/>
                  </a:ext>
                </a:extLst>
              </a:tr>
              <a:tr h="84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Удобство интерфейса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Высокое (интуитивный, но перегружен функциями)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>
                          <a:effectLst/>
                        </a:rPr>
                        <a:t>Высокое (понятный и визуальный)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 dirty="0">
                          <a:effectLst/>
                        </a:rPr>
                        <a:t>Среднее (устаревший интерфейс)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92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80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DBBD-BBD3-BBB5-20FC-0DC1B1B71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044C58CB-7EF8-B65A-DD69-6797E65B6E15}"/>
              </a:ext>
            </a:extLst>
          </p:cNvPr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5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ED79E4-2D37-7255-6714-36B5302BB8FD}"/>
              </a:ext>
            </a:extLst>
          </p:cNvPr>
          <p:cNvSpPr txBox="1"/>
          <p:nvPr/>
        </p:nvSpPr>
        <p:spPr>
          <a:xfrm>
            <a:off x="696978" y="1012088"/>
            <a:ext cx="10798044" cy="5251309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Регистрация, авторизация, управление ролями пользователей.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записями: создание, редактирование, просмотр истории.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Отслеживание статусов работ в реальном времени.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Интеграция с внешними системами через API.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Автоматические уведомления через SMS и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 с аналитикой и отчетностью.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Интерфейсы и интеграции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Взаимодействие с CRM и бухгалтерскими системами (1С,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MyCRM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 API для интеграции с мобильными приложениями.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Протоколы обмена: REST,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мгновенных обновлений.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 и технологии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Фронтенд: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(компонентная архитектура, SSR).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Spring Boot (высокая производительность, масштабируемость).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(реляционная БД, поддержка JSONB).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Микросервисы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Контейнеризация с использованием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AA683E5F-B89E-9FC0-C30E-4A27B2587354}"/>
              </a:ext>
            </a:extLst>
          </p:cNvPr>
          <p:cNvSpPr txBox="1"/>
          <p:nvPr/>
        </p:nvSpPr>
        <p:spPr>
          <a:xfrm>
            <a:off x="489065" y="334472"/>
            <a:ext cx="10798044" cy="743409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spc="-35" dirty="0">
                <a:latin typeface="Times New Roman"/>
                <a:cs typeface="Times New Roman"/>
              </a:rPr>
              <a:t>ОСНОВНЫЕ ТРЕБОВАНИЯ К ВЕБ-ПРИЛОЖЕНИЮ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9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C94-040F-ED82-617B-281700FD6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F02B84C-C7B8-2688-A670-DFF51E4AA122}"/>
              </a:ext>
            </a:extLst>
          </p:cNvPr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6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2D7CA67-FDB4-6734-188A-B44BE4CD014F}"/>
              </a:ext>
            </a:extLst>
          </p:cNvPr>
          <p:cNvSpPr txBox="1"/>
          <p:nvPr/>
        </p:nvSpPr>
        <p:spPr>
          <a:xfrm>
            <a:off x="696978" y="1012088"/>
            <a:ext cx="10798044" cy="962956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веб-приложения автосервиса реализуется в соответствии с шаблоном проектирования Model-View-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Controller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(MVC). Такой подход позволяет четко разделить логику приложения, представление данных и управление пользователем, обеспечивая гибкость и масштабируемость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3971BCE-7686-4236-34A2-568C85912520}"/>
              </a:ext>
            </a:extLst>
          </p:cNvPr>
          <p:cNvSpPr txBox="1"/>
          <p:nvPr/>
        </p:nvSpPr>
        <p:spPr>
          <a:xfrm>
            <a:off x="489065" y="334472"/>
            <a:ext cx="10798044" cy="651332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spc="-35" dirty="0">
                <a:latin typeface="Times New Roman"/>
                <a:cs typeface="Times New Roman"/>
              </a:rPr>
              <a:t>ПРОЕКТИРОВАНИЕ АРХИТЕКТУРЫ ВЕБ-ПРИЛОЖЕНИЮ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0" descr="Benefit of using MVC - GeeksforGeeks">
            <a:extLst>
              <a:ext uri="{FF2B5EF4-FFF2-40B4-BE49-F238E27FC236}">
                <a16:creationId xmlns:a16="http://schemas.microsoft.com/office/drawing/2014/main" id="{45D0C88E-EDC5-0F94-BA61-E9826CAFD16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8342" y="2409219"/>
            <a:ext cx="5282709" cy="39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2033A-F67B-92E6-796E-C20C17FEC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A43EC70-C92A-93E7-3336-AA578CD19AF1}"/>
              </a:ext>
            </a:extLst>
          </p:cNvPr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7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FDAF35E-AA84-79F1-FA63-569D8CC971FC}"/>
              </a:ext>
            </a:extLst>
          </p:cNvPr>
          <p:cNvSpPr txBox="1"/>
          <p:nvPr/>
        </p:nvSpPr>
        <p:spPr>
          <a:xfrm>
            <a:off x="696978" y="1012088"/>
            <a:ext cx="10798044" cy="5406352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Серверная часть разрабатывается на Spring Boot с применением следующих технологий: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реализации REST API.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Security + JWT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обеспечения безопасности.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работы с базой данных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управления конфигурацией в распределенной системе.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удобного управления сущностями.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Клиентская часть реализуется на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использованием следующих технологий: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маршрутизация страниц.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управление состоянием приложения.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выполнение HTTP-запросов к API.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библиотека компонентов для UI.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получения обновлений статусов записей в реальном времени.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JWT-токены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для аутентификации пользователей.</a:t>
            </a: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3205965-1E62-D734-8611-20D3C48205C2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ЧАСТ</a:t>
            </a:r>
            <a:r>
              <a:rPr lang="ru-RU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ЕЙ</a:t>
            </a: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1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C3F09-C196-FED3-1A17-7E67A5B79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FBCD003-7D28-2C3E-1DBE-12B0BF26E186}"/>
              </a:ext>
            </a:extLst>
          </p:cNvPr>
          <p:cNvSpPr txBox="1">
            <a:spLocks/>
          </p:cNvSpPr>
          <p:nvPr/>
        </p:nvSpPr>
        <p:spPr>
          <a:xfrm>
            <a:off x="152400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8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A90EF47-C411-2746-5F36-7C2CD99FFA1B}"/>
              </a:ext>
            </a:extLst>
          </p:cNvPr>
          <p:cNvSpPr txBox="1"/>
          <p:nvPr/>
        </p:nvSpPr>
        <p:spPr>
          <a:xfrm>
            <a:off x="696978" y="1012088"/>
            <a:ext cx="10798044" cy="1162369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визуализации процессов обработки данных в системе разработана DFD модель. Один из ключевых аспектов, представленных в DFD, — процесс записи на услугу.	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153AF72F-C543-7D5D-8F8B-F38024F8657E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ЧАСТ</a:t>
            </a:r>
            <a:r>
              <a:rPr lang="ru-RU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ЕЙ</a:t>
            </a: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ВЕБ-ПРИЛОЖЕНИЯ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A19C18-7BD2-4602-32DD-9925C17D0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14" y="1965151"/>
            <a:ext cx="7439571" cy="45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5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8F5D-F428-A341-7298-C67FA391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EDCE4FD-95DA-E1BF-6945-591452B3299D}"/>
              </a:ext>
            </a:extLst>
          </p:cNvPr>
          <p:cNvSpPr txBox="1">
            <a:spLocks/>
          </p:cNvSpPr>
          <p:nvPr/>
        </p:nvSpPr>
        <p:spPr>
          <a:xfrm>
            <a:off x="157942" y="6324600"/>
            <a:ext cx="395605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spc="-15" dirty="0"/>
              <a:t>9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1698AE3-F5AA-8945-2D1A-D34A8C47A21F}"/>
              </a:ext>
            </a:extLst>
          </p:cNvPr>
          <p:cNvSpPr txBox="1"/>
          <p:nvPr/>
        </p:nvSpPr>
        <p:spPr>
          <a:xfrm>
            <a:off x="696978" y="1012088"/>
            <a:ext cx="10798044" cy="1400640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Схема базы данных веб-приложения автосервиса построена на основе реляционной модели с использованием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Основные таблицы и их связи приведены ниже.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18D0AB1-DED6-910E-12DD-0D72D3B4F413}"/>
              </a:ext>
            </a:extLst>
          </p:cNvPr>
          <p:cNvSpPr txBox="1"/>
          <p:nvPr/>
        </p:nvSpPr>
        <p:spPr>
          <a:xfrm>
            <a:off x="489065" y="334472"/>
            <a:ext cx="10798044" cy="75238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СХЕМЫ БАЗЫ ДАННЫХ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4359AD-1A0C-BD26-9502-3945FC77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98" y="2134322"/>
            <a:ext cx="9209804" cy="42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05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764</Words>
  <Application>Microsoft Office PowerPoint</Application>
  <PresentationFormat>Широкоэкранный</PresentationFormat>
  <Paragraphs>106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Medium</vt:lpstr>
      <vt:lpstr>Symbol</vt:lpstr>
      <vt:lpstr>Times New Roman</vt:lpstr>
      <vt:lpstr>Тема Office</vt:lpstr>
      <vt:lpstr>Презентация PowerPoint</vt:lpstr>
      <vt:lpstr>Презентация PowerPoint</vt:lpstr>
      <vt:lpstr>АНАЛИЗ ПРЕДМЕТНОЙ ОБЛАСТИ</vt:lpstr>
      <vt:lpstr>АНАЛИЗ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Maksim Vaidov</dc:creator>
  <cp:lastModifiedBy>Maksim Vaidov</cp:lastModifiedBy>
  <cp:revision>6</cp:revision>
  <dcterms:created xsi:type="dcterms:W3CDTF">2025-03-18T14:52:35Z</dcterms:created>
  <dcterms:modified xsi:type="dcterms:W3CDTF">2025-03-21T14:16:23Z</dcterms:modified>
</cp:coreProperties>
</file>