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9" r:id="rId5"/>
    <p:sldId id="280" r:id="rId6"/>
    <p:sldId id="282" r:id="rId7"/>
    <p:sldId id="283" r:id="rId8"/>
    <p:sldId id="285" r:id="rId9"/>
    <p:sldId id="284" r:id="rId10"/>
    <p:sldId id="286" r:id="rId11"/>
    <p:sldId id="287" r:id="rId12"/>
    <p:sldId id="288" r:id="rId13"/>
    <p:sldId id="289" r:id="rId14"/>
    <p:sldId id="293" r:id="rId15"/>
    <p:sldId id="294" r:id="rId16"/>
    <p:sldId id="295" r:id="rId17"/>
    <p:sldId id="296" r:id="rId18"/>
    <p:sldId id="297" r:id="rId19"/>
    <p:sldId id="28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3B076-FE2B-7494-34D1-28A91A088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D81F89-4735-900A-DF78-D3B162CDB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6D61E-9C4A-7D48-2700-2116BCB4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06862-0DEF-2659-BF07-E1F1B1F6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4529E3-0EC7-E4F9-ADF3-AD74EED0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71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9D57D-E603-BDC8-A817-1100FB7B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249151-BA24-4AD7-4E2C-DFAEA3BE4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0C75A-14CB-FEA3-8919-888AB5D1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AD3EBB-D1B3-1FFF-ACB4-83DA18D2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C3142-6073-93A8-788A-67B3A625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70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A294A6-3D1A-82FC-A004-FE4E2CF8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4B4BCE-D883-D03C-7E39-F1DC0B3F8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930EF-E833-E199-4765-60000870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0B67CF-6766-646B-EA4E-8DEBA81B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042719-84DD-B382-FDA5-C3F9F8B1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60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393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74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3CF5F-0230-ADAC-420C-458149F0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198CD-531E-0C66-BFE8-8B9F062C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396BA5-0AE6-EA8B-A786-306D52AA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F04814-8252-8F84-E639-A59A55B1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1A0FFB-AACE-EF35-C6B0-00958914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9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DFF57-D53F-8887-1B4F-80DC4D25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4E2B33-0ED7-5BD5-FC2F-6B554D28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FF478-F9DB-8BE0-124B-31558EB0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706411-9200-0EE6-071F-18529CEC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7AE7C2-D4D1-0E57-E2B1-EC4C5A35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9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05AD3-3C24-2E4E-79AC-05D47233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1567C-F7A2-16A2-57A2-8C41EDA46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0B5462-469F-8FA0-D58B-7554C20C8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F1F6B8-C5FC-5137-2B38-E877264B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D3D617-811E-7FAC-83A4-9E8D10EB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D2CA89-F3B6-4BE4-CF40-AF3D8B30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77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6A8BE-31AD-4919-8B1E-AA2B2537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1B7F97-DF56-2998-D9F6-1D33DD78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903CEF-C828-33D8-593A-3E92F8CAB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46DA85-69B9-6BA6-9D4D-932828755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EC588-B35E-65B3-5782-164F8A232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7D0211-79DB-8744-29CF-7E3EAE2E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5F71FA-CBE2-82CF-A927-18B64E87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475680-E419-9691-D4F7-0F29B9A6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88636-5329-22E4-121F-FEEA8F23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1844FE-83C7-7869-EDB9-8008F26E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4039DD-7DCD-8FA6-6892-942D6560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35C9F6-BB08-CECD-4B2F-B956754D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6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34FEA1-4864-F876-470C-59D5B43C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E4D85A-FEAD-AB61-AECB-BFD4C506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879CA5-0063-A868-436E-701FD167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1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22282-FAC8-7BF7-475D-A7F55123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B2B72-998F-5A8F-F105-B790E6D3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F54F35-BB75-AAAA-7D0C-52A74A2D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0EF21-1E40-13D3-FCB9-E880A15A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73629-7C89-7E34-A26A-6617E965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10DA65-C31F-FA07-FED0-F50093A6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74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C3B6C-F657-079B-7FFE-084F20E9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2A16EB-E6C5-FD00-8AFA-1ECF8BD6D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672E99-A291-F581-F432-DFC2B2C5D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D1A976-EF26-57FD-8169-609C4C3E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5AF559-FF9F-C921-8624-97289FD2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99274-3A85-F733-3AF4-17778A34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08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94AB3-F849-8D54-8190-4671D467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4736D9-117A-F0CE-8E72-BEE9CC8A5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5EFE7-E011-89B6-1935-D2BE9EF6D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5A3D-E7D9-4282-A51E-5539BD797907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97CCD-E6E1-87AF-C644-FE945AFC4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4CA24-6471-17F3-1418-F4ABA7280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54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304800"/>
            <a:ext cx="923544" cy="10134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1000" y="1371600"/>
            <a:ext cx="10852265" cy="5109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64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Федеральное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государственное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бюджетное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образовательное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учреждение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высшего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образования</a:t>
            </a:r>
            <a:endParaRPr sz="1800" dirty="0">
              <a:latin typeface="Times New Roman"/>
              <a:cs typeface="Times New Roman"/>
            </a:endParaRPr>
          </a:p>
          <a:p>
            <a:pPr marL="1233170" algn="ctr">
              <a:lnSpc>
                <a:spcPts val="2155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«МИРЭА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</a:t>
            </a:r>
            <a:r>
              <a:rPr sz="1800" b="1" spc="-10" dirty="0">
                <a:latin typeface="Times New Roman"/>
                <a:cs typeface="Times New Roman"/>
              </a:rPr>
              <a:t> Российский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технологический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университет»</a:t>
            </a:r>
            <a:endParaRPr sz="1800" dirty="0">
              <a:latin typeface="Times New Roman"/>
              <a:cs typeface="Times New Roman"/>
            </a:endParaRPr>
          </a:p>
          <a:p>
            <a:pPr marL="1225550" algn="ctr">
              <a:lnSpc>
                <a:spcPts val="2395"/>
              </a:lnSpc>
            </a:pPr>
            <a:r>
              <a:rPr sz="2000" b="1" spc="5" dirty="0">
                <a:latin typeface="Times New Roman"/>
                <a:cs typeface="Times New Roman"/>
              </a:rPr>
              <a:t>РТУ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МИРЭА</a:t>
            </a:r>
            <a:endParaRPr sz="2000" dirty="0">
              <a:latin typeface="Times New Roman"/>
              <a:cs typeface="Times New Roman"/>
            </a:endParaRPr>
          </a:p>
          <a:p>
            <a:pPr marL="1226185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Институт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информационных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технологий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(ИТ)</a:t>
            </a:r>
            <a:endParaRPr sz="1800" dirty="0">
              <a:latin typeface="Times New Roman"/>
              <a:cs typeface="Times New Roman"/>
            </a:endParaRPr>
          </a:p>
          <a:p>
            <a:pPr marL="1223010" algn="ctr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Кафедра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инструментального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прикладного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программного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обеспечения</a:t>
            </a:r>
            <a:endParaRPr sz="1800" dirty="0">
              <a:latin typeface="Times New Roman"/>
              <a:cs typeface="Times New Roman"/>
            </a:endParaRPr>
          </a:p>
          <a:p>
            <a:pPr marL="1229995" algn="ctr">
              <a:lnSpc>
                <a:spcPct val="100000"/>
              </a:lnSpc>
              <a:spcBef>
                <a:spcPts val="1045"/>
              </a:spcBef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ТЕХНОЛОГИЧЕСКАЯ ПРАКТИКА</a:t>
            </a:r>
            <a:endParaRPr lang="ru-RU" sz="2800" dirty="0">
              <a:latin typeface="Times New Roman"/>
              <a:cs typeface="Times New Roman"/>
            </a:endParaRPr>
          </a:p>
          <a:p>
            <a:pPr marL="1225550" algn="ctr">
              <a:lnSpc>
                <a:spcPct val="100000"/>
              </a:lnSpc>
              <a:spcBef>
                <a:spcPts val="600"/>
              </a:spcBef>
            </a:pPr>
            <a:r>
              <a:rPr lang="ru-RU" sz="2800" b="1" spc="-35" dirty="0">
                <a:latin typeface="Times New Roman"/>
                <a:cs typeface="Times New Roman"/>
              </a:rPr>
              <a:t>Тема: Веб-приложение автосервиса с поддержкой отслеживания статуса выполняемых работ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endParaRPr lang="ru-RU" sz="20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5" dirty="0" err="1">
                <a:latin typeface="Times New Roman"/>
                <a:cs typeface="Times New Roman"/>
              </a:rPr>
              <a:t>Студент</a:t>
            </a:r>
            <a:r>
              <a:rPr sz="2000" spc="-25" dirty="0">
                <a:latin typeface="Times New Roman"/>
                <a:cs typeface="Times New Roman"/>
              </a:rPr>
              <a:t>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lang="ru-RU" sz="2000" spc="-5" dirty="0" err="1">
                <a:latin typeface="Times New Roman"/>
                <a:cs typeface="Times New Roman"/>
              </a:rPr>
              <a:t>Вайдов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М.</a:t>
            </a:r>
            <a:r>
              <a:rPr lang="ru-RU" sz="2000" spc="-55" dirty="0">
                <a:latin typeface="Times New Roman"/>
                <a:cs typeface="Times New Roman"/>
              </a:rPr>
              <a:t>А</a:t>
            </a:r>
            <a:r>
              <a:rPr sz="2000" spc="-5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Times New Roman"/>
                <a:cs typeface="Times New Roman"/>
              </a:rPr>
              <a:t>Группа: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ИКБО-20-21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Times New Roman"/>
                <a:cs typeface="Times New Roman"/>
              </a:rPr>
              <a:t>Руководитель: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к.т.н., доцент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Иващенко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lang="ru-RU" sz="2000" spc="-20" dirty="0">
                <a:latin typeface="Times New Roman"/>
                <a:cs typeface="Times New Roman"/>
              </a:rPr>
              <a:t>В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lang="ru-RU" sz="2000" dirty="0">
                <a:latin typeface="Times New Roman"/>
                <a:cs typeface="Times New Roman"/>
              </a:rPr>
              <a:t>А.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153795" algn="ctr">
              <a:lnSpc>
                <a:spcPct val="100000"/>
              </a:lnSpc>
            </a:pPr>
            <a:r>
              <a:rPr sz="2000" spc="-5" dirty="0" err="1">
                <a:latin typeface="Times New Roman"/>
                <a:cs typeface="Times New Roman"/>
              </a:rPr>
              <a:t>Москва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202</a:t>
            </a:r>
            <a:r>
              <a:rPr lang="ru-RU" sz="2000" dirty="0"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76471-4F06-7411-7288-3010DA858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43F1D688-F48C-F731-269B-935A8B2EB762}"/>
              </a:ext>
            </a:extLst>
          </p:cNvPr>
          <p:cNvSpPr txBox="1">
            <a:spLocks/>
          </p:cNvSpPr>
          <p:nvPr/>
        </p:nvSpPr>
        <p:spPr>
          <a:xfrm>
            <a:off x="157942" y="6324600"/>
            <a:ext cx="584662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10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A3ABAC7-14E5-F433-941D-FA36113B5360}"/>
              </a:ext>
            </a:extLst>
          </p:cNvPr>
          <p:cNvSpPr txBox="1"/>
          <p:nvPr/>
        </p:nvSpPr>
        <p:spPr>
          <a:xfrm>
            <a:off x="868774" y="1505310"/>
            <a:ext cx="10798044" cy="3575594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лиентская часть обеспечивает реализацию следующих требований: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Удобный пользовательский интерфейс с авторизацией, регистрацией и разделением прав;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Просмотр, добавление и редактирование информации пользователем и администратором;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Запись на услуги с выбором автомобиля и времени;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актуального статуса заявки в личном кабинете;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Взаимодействие с сервером через REST API с защитой маршрутов авторизации.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E886E06F-3603-5C2D-BA61-4F586551B5F0}"/>
              </a:ext>
            </a:extLst>
          </p:cNvPr>
          <p:cNvSpPr txBox="1"/>
          <p:nvPr/>
        </p:nvSpPr>
        <p:spPr>
          <a:xfrm>
            <a:off x="489065" y="334472"/>
            <a:ext cx="10798044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КЛИЕНТСКОЙ ЧАСТИ ВЕБ-ПРИЛОЖЕНИЯ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3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62384-4895-2C17-C542-64AD9D65E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119F64C-6302-5C27-81E0-21B0765F338A}"/>
              </a:ext>
            </a:extLst>
          </p:cNvPr>
          <p:cNvSpPr txBox="1">
            <a:spLocks/>
          </p:cNvSpPr>
          <p:nvPr/>
        </p:nvSpPr>
        <p:spPr>
          <a:xfrm>
            <a:off x="157942" y="6324600"/>
            <a:ext cx="584662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11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A36AA0E-6BCC-2D49-2948-3BAD1CBC546D}"/>
              </a:ext>
            </a:extLst>
          </p:cNvPr>
          <p:cNvSpPr txBox="1"/>
          <p:nvPr/>
        </p:nvSpPr>
        <p:spPr>
          <a:xfrm>
            <a:off x="553547" y="853254"/>
            <a:ext cx="10798044" cy="985141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скриншота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 ниже представлены Главная страница, форма авторизации и регистрации.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260D66D-8DA6-8197-3194-73776B2084D1}"/>
              </a:ext>
            </a:extLst>
          </p:cNvPr>
          <p:cNvSpPr txBox="1"/>
          <p:nvPr/>
        </p:nvSpPr>
        <p:spPr>
          <a:xfrm>
            <a:off x="489065" y="334472"/>
            <a:ext cx="10798044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КЛИЕНТСКОЙ ЧАСТИ ВЕБ-ПРИЛОЖЕНИЯ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E72F06-DEAB-8AC1-0B80-88D62F02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839"/>
          <a:stretch/>
        </p:blipFill>
        <p:spPr>
          <a:xfrm>
            <a:off x="7668202" y="1688744"/>
            <a:ext cx="4523798" cy="32156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5A2D27-A1F8-C252-F2A7-65BEAE80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38" r="28747"/>
          <a:stretch/>
        </p:blipFill>
        <p:spPr>
          <a:xfrm>
            <a:off x="0" y="1688744"/>
            <a:ext cx="4140893" cy="308864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630BAA-4675-2B93-C040-844B0A561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122" y="3222317"/>
            <a:ext cx="5939790" cy="32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8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9146-BB8C-211B-ECBF-94EA02696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30C4F9E3-466F-E511-4A70-A95DE78EF4C7}"/>
              </a:ext>
            </a:extLst>
          </p:cNvPr>
          <p:cNvSpPr txBox="1">
            <a:spLocks/>
          </p:cNvSpPr>
          <p:nvPr/>
        </p:nvSpPr>
        <p:spPr>
          <a:xfrm>
            <a:off x="157942" y="6324600"/>
            <a:ext cx="617913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12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16A75D2-8F30-780D-300C-A1BD415B2F42}"/>
              </a:ext>
            </a:extLst>
          </p:cNvPr>
          <p:cNvSpPr txBox="1"/>
          <p:nvPr/>
        </p:nvSpPr>
        <p:spPr>
          <a:xfrm>
            <a:off x="696978" y="1012088"/>
            <a:ext cx="10798044" cy="985141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Ниже представлен личный кабинет клиента и форма записи на услугу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89B99F3-9A05-6BE7-911C-96A7993A0C26}"/>
              </a:ext>
            </a:extLst>
          </p:cNvPr>
          <p:cNvSpPr txBox="1"/>
          <p:nvPr/>
        </p:nvSpPr>
        <p:spPr>
          <a:xfrm>
            <a:off x="489065" y="334472"/>
            <a:ext cx="10798044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КЛИЕНТСКОЙ ЧАСТИ ВЕБ-ПРИЛОЖЕНИЯ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556D31-1976-1671-47E0-81286259B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764473"/>
            <a:ext cx="5939790" cy="32277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A34BE2-70E1-E625-0A89-613D346B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32" y="3231081"/>
            <a:ext cx="5939790" cy="31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8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B005-DA92-EFAE-32DE-0BC334B82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A07D58C-C70F-8215-C7AD-971CE99EE5E6}"/>
              </a:ext>
            </a:extLst>
          </p:cNvPr>
          <p:cNvSpPr txBox="1">
            <a:spLocks/>
          </p:cNvSpPr>
          <p:nvPr/>
        </p:nvSpPr>
        <p:spPr>
          <a:xfrm>
            <a:off x="157942" y="6324600"/>
            <a:ext cx="72320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13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7972F01-0782-17F6-5FF4-3CB88818EDEE}"/>
              </a:ext>
            </a:extLst>
          </p:cNvPr>
          <p:cNvSpPr txBox="1"/>
          <p:nvPr/>
        </p:nvSpPr>
        <p:spPr>
          <a:xfrm>
            <a:off x="624934" y="1460975"/>
            <a:ext cx="11234557" cy="4091313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технологии и особенности их использования: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используется для создания REST-контроллеров, обрабатывающих HTTP-запросы от клиентской части.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Security + JWT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В приложении реализована ролевая модель безопасности с разграничением прав доступа (например, "USER" и "ADMIN").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Data JPA (с 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обеспечивает объектно-реляционное отображение (ORM) и взаимодействие с базой данных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без необходимости писать SQL-запросы вручную.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основной СУБД используется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надёжная и производительная система с поддержкой транзакций, индексов, представлений и триггеров.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Lombok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используется для сокращения шаблонного кода в моделях и сервисах.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ru-RU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удобства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деплоймента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контейнеризации приложения используется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FE8B6F5C-4342-E758-7D6A-16DEAEE86E74}"/>
              </a:ext>
            </a:extLst>
          </p:cNvPr>
          <p:cNvSpPr txBox="1"/>
          <p:nvPr/>
        </p:nvSpPr>
        <p:spPr>
          <a:xfrm>
            <a:off x="489065" y="334472"/>
            <a:ext cx="10798044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СЕРВЕРНОЙ ЧАСТИ ВЕБ-ПРИЛОЖЕНИЯ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9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ABE35-1B2C-71D7-A2EF-FA3DFF79B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FCF4B020-92AF-26E5-5CCF-83FC7F59C432}"/>
              </a:ext>
            </a:extLst>
          </p:cNvPr>
          <p:cNvSpPr txBox="1">
            <a:spLocks/>
          </p:cNvSpPr>
          <p:nvPr/>
        </p:nvSpPr>
        <p:spPr>
          <a:xfrm>
            <a:off x="157942" y="6324600"/>
            <a:ext cx="72320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14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68F17BE-844C-23C0-EA9A-CFB22798D64E}"/>
              </a:ext>
            </a:extLst>
          </p:cNvPr>
          <p:cNvSpPr txBox="1"/>
          <p:nvPr/>
        </p:nvSpPr>
        <p:spPr>
          <a:xfrm>
            <a:off x="624934" y="1460975"/>
            <a:ext cx="11234557" cy="1484830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удобства развертывания и тестирования проекта используется контейнеризация с помощью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Все компоненты системы, включая Spring Boot-приложение и базу данных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запускаются в отдельных контейнерах, что упрощает настройку среды и делает проект переносимым.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5B256BE-4BE3-19D1-81F5-9950D3B2873E}"/>
              </a:ext>
            </a:extLst>
          </p:cNvPr>
          <p:cNvSpPr txBox="1"/>
          <p:nvPr/>
        </p:nvSpPr>
        <p:spPr>
          <a:xfrm>
            <a:off x="489065" y="334472"/>
            <a:ext cx="10798044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СЕРВЕРНОЙ ЧАСТИ ВЕБ-ПРИЛОЖЕНИЯ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773E6E-978D-E83D-FB58-355C3687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37" y="3111875"/>
            <a:ext cx="7398949" cy="33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B970E-8876-4C1A-313D-98597DFE8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9A12745-C578-5CAA-134A-1C928626E2E9}"/>
              </a:ext>
            </a:extLst>
          </p:cNvPr>
          <p:cNvSpPr txBox="1">
            <a:spLocks/>
          </p:cNvSpPr>
          <p:nvPr/>
        </p:nvSpPr>
        <p:spPr>
          <a:xfrm>
            <a:off x="157942" y="6324600"/>
            <a:ext cx="72320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15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CADD6DC-86FB-ED4C-F18B-818194B54A35}"/>
              </a:ext>
            </a:extLst>
          </p:cNvPr>
          <p:cNvSpPr txBox="1"/>
          <p:nvPr/>
        </p:nvSpPr>
        <p:spPr>
          <a:xfrm>
            <a:off x="575058" y="865496"/>
            <a:ext cx="11234557" cy="5680466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Вычислительная сложность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Большая часть вычислений связана с запросами к базе данных, где применяются индексы и оптимизированные операции: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Чтение (выборка): O(n) — линейная сложность при выборке всех элементов. Для выборок по ключу (ID) — O(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n) при наличии индексов.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Добавление: O(1) — операция вставки записи с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автогенерацией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Обновление и удаление: O(1) — выполняются по первичному ключу.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Поиск по уникальному полю (например,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O(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n) при индексировании.</a:t>
            </a:r>
            <a:endParaRPr lang="ru-RU" sz="1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Оценка ёмкостной сложности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 хранения данных представлена следующими основными сущностями: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Пользователи (User) — u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Автомобили (Car) на одного пользователя — c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Заказы/записи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на один автомобиль — o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Услуги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ServiceItem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s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Итого, общий объём хранимых записей составляет O(u +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u×c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u×c×o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s)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EA4EF511-7023-8419-D654-1CCD3BCAB916}"/>
              </a:ext>
            </a:extLst>
          </p:cNvPr>
          <p:cNvSpPr txBox="1"/>
          <p:nvPr/>
        </p:nvSpPr>
        <p:spPr>
          <a:xfrm>
            <a:off x="328352" y="334472"/>
            <a:ext cx="11614266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РАСЧЕТ ВЫЧИСЛИТЕЛЬНОЙ И ЁМКОСТНОЙ СЛОЖНОСТИ 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0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A5AA-A3A5-012C-6B12-0E45C7077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5EC2FBC-AFE1-8023-3B00-78752C5E62D6}"/>
              </a:ext>
            </a:extLst>
          </p:cNvPr>
          <p:cNvSpPr txBox="1">
            <a:spLocks/>
          </p:cNvSpPr>
          <p:nvPr/>
        </p:nvSpPr>
        <p:spPr>
          <a:xfrm>
            <a:off x="157942" y="6324600"/>
            <a:ext cx="72320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16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58A060F-F248-8BCC-10C2-C1A4293CA27B}"/>
              </a:ext>
            </a:extLst>
          </p:cNvPr>
          <p:cNvSpPr txBox="1"/>
          <p:nvPr/>
        </p:nvSpPr>
        <p:spPr>
          <a:xfrm>
            <a:off x="580599" y="1010230"/>
            <a:ext cx="11234557" cy="1069332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скриншотах ниже представлены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-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запрос на авторизацию пользователя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–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запрос на получение всех пользователей (только для администратора)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CBC98A9-9ADE-4706-280D-198D11D4DA1E}"/>
              </a:ext>
            </a:extLst>
          </p:cNvPr>
          <p:cNvSpPr txBox="1"/>
          <p:nvPr/>
        </p:nvSpPr>
        <p:spPr>
          <a:xfrm>
            <a:off x="489065" y="334472"/>
            <a:ext cx="10798044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ВЕБ-ПРИЛОЖЕНИЯ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B23598-022D-E68E-3826-4B9F9729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67" y="2327246"/>
            <a:ext cx="5965998" cy="37251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855962-6653-3E7A-161B-538A384F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011" y="1979439"/>
            <a:ext cx="524891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30AF5-A677-FF3C-E33B-B30731E99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C69BA3F-89C9-81E7-BABA-4BE7AF37D3AE}"/>
              </a:ext>
            </a:extLst>
          </p:cNvPr>
          <p:cNvSpPr txBox="1">
            <a:spLocks/>
          </p:cNvSpPr>
          <p:nvPr/>
        </p:nvSpPr>
        <p:spPr>
          <a:xfrm>
            <a:off x="157942" y="6324600"/>
            <a:ext cx="72320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17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CFBF872-AE86-DFC1-07FA-C2AFE55C5F72}"/>
              </a:ext>
            </a:extLst>
          </p:cNvPr>
          <p:cNvSpPr txBox="1"/>
          <p:nvPr/>
        </p:nvSpPr>
        <p:spPr>
          <a:xfrm>
            <a:off x="580599" y="1010230"/>
            <a:ext cx="11234557" cy="1069332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скриншотах ниже представлены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-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запрос на добавление автомобиля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–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запрос на добавление новой услуги (только для администратора)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3E0EEC6F-7B24-81C0-3C22-7377660123CF}"/>
              </a:ext>
            </a:extLst>
          </p:cNvPr>
          <p:cNvSpPr txBox="1"/>
          <p:nvPr/>
        </p:nvSpPr>
        <p:spPr>
          <a:xfrm>
            <a:off x="489065" y="334472"/>
            <a:ext cx="10798044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ВЕБ-ПРИЛОЖЕНИЯ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88961D-8A1F-DC6D-9D4F-7E8B71666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07" y="2277078"/>
            <a:ext cx="5705431" cy="3962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D5EE4F-A16C-15F9-8BE2-95CECBB5E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5" y="2277078"/>
            <a:ext cx="5515401" cy="39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7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2E4B3-35D1-474F-40F4-1C2083031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9D9861E6-FBB1-1118-73CC-B0C9D6CD04B5}"/>
              </a:ext>
            </a:extLst>
          </p:cNvPr>
          <p:cNvSpPr txBox="1">
            <a:spLocks/>
          </p:cNvSpPr>
          <p:nvPr/>
        </p:nvSpPr>
        <p:spPr>
          <a:xfrm>
            <a:off x="157942" y="6324600"/>
            <a:ext cx="723207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18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2C650A8-AF0D-6682-2F8C-0B5AF14A9D5A}"/>
              </a:ext>
            </a:extLst>
          </p:cNvPr>
          <p:cNvSpPr txBox="1"/>
          <p:nvPr/>
        </p:nvSpPr>
        <p:spPr>
          <a:xfrm>
            <a:off x="580599" y="1010230"/>
            <a:ext cx="11234557" cy="1069332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скриншотах ниже представлен просмотр статуса записи на обслуживание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форма для изменения статуса записи определенного пользователя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(только для администратора)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567E7CA1-9A98-D792-0905-18CF4CD67963}"/>
              </a:ext>
            </a:extLst>
          </p:cNvPr>
          <p:cNvSpPr txBox="1"/>
          <p:nvPr/>
        </p:nvSpPr>
        <p:spPr>
          <a:xfrm>
            <a:off x="489065" y="334472"/>
            <a:ext cx="10798044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ВЕБ-ПРИЛОЖЕНИЯ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3422EC-1AB6-6A16-3FC0-E77803A8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01" y="4518089"/>
            <a:ext cx="5779164" cy="122949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624BBC-55D5-711C-7EE3-2F3854551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6" t="75147" r="16077"/>
          <a:stretch/>
        </p:blipFill>
        <p:spPr bwMode="auto">
          <a:xfrm>
            <a:off x="272501" y="2541485"/>
            <a:ext cx="5418946" cy="1136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0CDA88-B90F-0917-30D2-B3E7D649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688" y="2541485"/>
            <a:ext cx="6694516" cy="35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4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1AFAC-3E28-8078-9A3D-5050E35AB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DFC9094-F39C-B6F0-6EE8-F24BF94380C6}"/>
              </a:ext>
            </a:extLst>
          </p:cNvPr>
          <p:cNvSpPr txBox="1">
            <a:spLocks/>
          </p:cNvSpPr>
          <p:nvPr/>
        </p:nvSpPr>
        <p:spPr>
          <a:xfrm>
            <a:off x="146858" y="6324600"/>
            <a:ext cx="544578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19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3E1E388-8CAE-E089-CB8B-F7F897DC06BB}"/>
              </a:ext>
            </a:extLst>
          </p:cNvPr>
          <p:cNvSpPr txBox="1"/>
          <p:nvPr/>
        </p:nvSpPr>
        <p:spPr>
          <a:xfrm>
            <a:off x="696978" y="1012088"/>
            <a:ext cx="10798044" cy="500207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анализа существующих решений для автоматизации автосервисов было установлено, что большинство из них имеют ряд ограничений: недостаточно гибкий интерфейс, отсутствие полноценной системы уведомлений, слабая интеграция с внешними сервисами и низкая производительность при увеличении объема данных.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процессе реализации были успешно выполнены следующие задачи: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 интуитивно понятный интерфейс с использованием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библиотеки компонентов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UI.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Реализована система управления заказами с возможностью добавления, редактирования и отслеживания текущего статуса заявки.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Обеспечена защита пользовательских данных через механизм аутентификации и авторизации на основе JWT-токенов и Spring Security.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 REST API на Spring Boot с четким разделением логики на контроллеры, сервисы и репозитории, что обеспечивает модульность и расширяемость архитектуры.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Реализовано хранение данных в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 применением Spring Data JPA и аннотированных сущностей.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Обеспечена возможность масштабирования и контейнеризации с помощью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что упрощает развертывание системы.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Подготовлена база для дальнейшей интеграции с CRM и внешними аналитическими сервисами.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Использованы современные подходы к стилизации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TailwindCSS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CSS-файлы) и управлению состоянием приложения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Toolkit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36C1E80-DBA0-DB70-49AD-4A7B555ABA6E}"/>
              </a:ext>
            </a:extLst>
          </p:cNvPr>
          <p:cNvSpPr txBox="1"/>
          <p:nvPr/>
        </p:nvSpPr>
        <p:spPr>
          <a:xfrm>
            <a:off x="489065" y="334472"/>
            <a:ext cx="10798044" cy="658514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spc="-35" dirty="0">
                <a:latin typeface="Times New Roman"/>
                <a:cs typeface="Times New Roman"/>
              </a:rPr>
              <a:t>ВЫВОДЫ И РЕЗУЛЬТАТЫ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641465" y="1377527"/>
            <a:ext cx="10691553" cy="3727239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удобный пользовательский интерфейс для клиентов и администраторов автосервиса.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систему управления заказами с возможностью их редактирования.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Обеспечить интеграцию с CRM, бухгалтерией и сторонними сервисами через API.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Настроить систему уведомлений клиентов через SMS 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Внедрить механизмы кэширования для повышения производительности.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систему мониторинга и логирования.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Обеспечить отказоустойчивость и масштабируемость решения.</a:t>
            </a:r>
            <a:endParaRPr lang="ru-RU" sz="16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465" y="836191"/>
            <a:ext cx="10798044" cy="73244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веб-приложение для автосервиса, обеспечивающее удобное управление заказами, автоматизированный учет и отслеживание статусов выполняемых работ в режиме реального времени.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152400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2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244B2E3-724D-0669-AA2E-CC51BA4291B9}"/>
              </a:ext>
            </a:extLst>
          </p:cNvPr>
          <p:cNvSpPr txBox="1"/>
          <p:nvPr/>
        </p:nvSpPr>
        <p:spPr>
          <a:xfrm>
            <a:off x="641465" y="493222"/>
            <a:ext cx="10798044" cy="836191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spc="-35" dirty="0">
                <a:latin typeface="Times New Roman"/>
                <a:cs typeface="Times New Roman"/>
              </a:rPr>
              <a:t>Тема ВКР: </a:t>
            </a:r>
            <a:r>
              <a:rPr lang="ru-RU" sz="1400" spc="-35" dirty="0">
                <a:latin typeface="Times New Roman"/>
                <a:cs typeface="Times New Roman"/>
              </a:rPr>
              <a:t>Веб-приложение автосервиса с поддержкой отслеживания статуса выполняемых работ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AF0DA91-39DF-AA06-FBA7-982B3A608A78}"/>
              </a:ext>
            </a:extLst>
          </p:cNvPr>
          <p:cNvSpPr txBox="1"/>
          <p:nvPr/>
        </p:nvSpPr>
        <p:spPr>
          <a:xfrm>
            <a:off x="641465" y="4962999"/>
            <a:ext cx="10798044" cy="1164037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spc="-35" dirty="0">
                <a:latin typeface="Times New Roman"/>
                <a:cs typeface="Times New Roman"/>
              </a:rPr>
              <a:t>Сроки проведения: </a:t>
            </a:r>
            <a:r>
              <a:rPr lang="ru-RU" sz="1400" spc="-35" dirty="0">
                <a:latin typeface="Times New Roman"/>
                <a:cs typeface="Times New Roman"/>
              </a:rPr>
              <a:t>24.03.2025 – 19.04.2025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spc="-35" dirty="0">
                <a:latin typeface="Times New Roman"/>
                <a:cs typeface="Times New Roman"/>
              </a:rPr>
              <a:t>Исполнитель: </a:t>
            </a:r>
            <a:r>
              <a:rPr lang="ru-RU" sz="1400" spc="-35" dirty="0">
                <a:latin typeface="Times New Roman"/>
                <a:cs typeface="Times New Roman"/>
              </a:rPr>
              <a:t>студент </a:t>
            </a:r>
            <a:r>
              <a:rPr lang="ru-RU" sz="1400" spc="-35" dirty="0" err="1">
                <a:latin typeface="Times New Roman"/>
                <a:cs typeface="Times New Roman"/>
              </a:rPr>
              <a:t>Вайдов</a:t>
            </a:r>
            <a:r>
              <a:rPr lang="ru-RU" sz="1400" spc="-35" dirty="0">
                <a:latin typeface="Times New Roman"/>
                <a:cs typeface="Times New Roman"/>
              </a:rPr>
              <a:t> М.А.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spc="-35" dirty="0">
                <a:latin typeface="Times New Roman"/>
                <a:cs typeface="Times New Roman"/>
              </a:rPr>
              <a:t>Руководитель: </a:t>
            </a:r>
            <a:r>
              <a:rPr lang="ru-RU" sz="1400" spc="-35" dirty="0">
                <a:latin typeface="Times New Roman"/>
                <a:cs typeface="Times New Roman"/>
              </a:rPr>
              <a:t>к.т.н., доцент Иващенко В.А.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68253"/>
            <a:ext cx="900175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ru-RU" sz="3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152400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75" dirty="0"/>
              <a:t>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9B943A-EEBB-AC53-2A1C-1C5D1EB6F9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42"/>
          <a:stretch/>
        </p:blipFill>
        <p:spPr>
          <a:xfrm>
            <a:off x="762000" y="1989513"/>
            <a:ext cx="5208477" cy="16573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E81289-D591-5D1D-B4EF-89BD99FD4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196" y="1770777"/>
            <a:ext cx="3665913" cy="18760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563335-F0A9-9DA7-A917-FD736FB1E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374" y="3728258"/>
            <a:ext cx="3665913" cy="27487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68253"/>
            <a:ext cx="900175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ru-RU" sz="3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152400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4</a:t>
            </a:r>
            <a:endParaRPr lang="ru-RU" sz="3000" spc="-75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5335CF3-70F9-F6DF-A744-FBFEF5234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05864"/>
              </p:ext>
            </p:extLst>
          </p:nvPr>
        </p:nvGraphicFramePr>
        <p:xfrm>
          <a:off x="1102822" y="1446415"/>
          <a:ext cx="10147068" cy="48803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71576">
                  <a:extLst>
                    <a:ext uri="{9D8B030D-6E8A-4147-A177-3AD203B41FA5}">
                      <a16:colId xmlns:a16="http://schemas.microsoft.com/office/drawing/2014/main" val="3059777149"/>
                    </a:ext>
                  </a:extLst>
                </a:gridCol>
                <a:gridCol w="2488621">
                  <a:extLst>
                    <a:ext uri="{9D8B030D-6E8A-4147-A177-3AD203B41FA5}">
                      <a16:colId xmlns:a16="http://schemas.microsoft.com/office/drawing/2014/main" val="2345185672"/>
                    </a:ext>
                  </a:extLst>
                </a:gridCol>
                <a:gridCol w="2496110">
                  <a:extLst>
                    <a:ext uri="{9D8B030D-6E8A-4147-A177-3AD203B41FA5}">
                      <a16:colId xmlns:a16="http://schemas.microsoft.com/office/drawing/2014/main" val="2698270187"/>
                    </a:ext>
                  </a:extLst>
                </a:gridCol>
                <a:gridCol w="2490761">
                  <a:extLst>
                    <a:ext uri="{9D8B030D-6E8A-4147-A177-3AD203B41FA5}">
                      <a16:colId xmlns:a16="http://schemas.microsoft.com/office/drawing/2014/main" val="2107483917"/>
                    </a:ext>
                  </a:extLst>
                </a:gridCol>
              </a:tblGrid>
              <a:tr h="205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Критерий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AutoRepair Cloud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Shop-Ware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CarVue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4457290"/>
                  </a:ext>
                </a:extLst>
              </a:tr>
              <a:tr h="12784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Функциональность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Высокая (поддержка заказов, учет клиентов, складской учет, статусы ремонта)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Средняя (визуализация рабочих процессов, но ограниченный складской учет)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Средняя (управление задачами, но без складского учета)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9537201"/>
                  </a:ext>
                </a:extLst>
              </a:tr>
              <a:tr h="106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Гибкость интеграции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Низкая (ограниченные API и модули)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Низкая (отсутствие встроенной интеграции с внешними системами)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Средняя (есть возможность интеграции, но с ограничениями)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6045429"/>
                  </a:ext>
                </a:extLst>
              </a:tr>
              <a:tr h="84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Производительность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Средняя (тяжелый интерфейс, высокие требования к серверу)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Высокая (легкий интерфейс, оптимизированная база данных)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Низкая (замедляется при больших объемах данных)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817835"/>
                  </a:ext>
                </a:extLst>
              </a:tr>
              <a:tr h="6345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Стоимость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Высокая (дорогая подписка)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Средняя (разовые и подписочные платежи)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Средняя (разовая покупка, но платные обновления)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381259"/>
                  </a:ext>
                </a:extLst>
              </a:tr>
              <a:tr h="84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Удобство интерфейса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Высокое (интуитивный, но перегружен функциями)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Высокое (понятный и визуальный)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 dirty="0">
                          <a:effectLst/>
                        </a:rPr>
                        <a:t>Среднее (устаревший интерфейс)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392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80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2DBBD-BBD3-BBB5-20FC-0DC1B1B71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044C58CB-7EF8-B65A-DD69-6797E65B6E15}"/>
              </a:ext>
            </a:extLst>
          </p:cNvPr>
          <p:cNvSpPr txBox="1">
            <a:spLocks/>
          </p:cNvSpPr>
          <p:nvPr/>
        </p:nvSpPr>
        <p:spPr>
          <a:xfrm>
            <a:off x="152400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5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CED79E4-2D37-7255-6714-36B5302BB8FD}"/>
              </a:ext>
            </a:extLst>
          </p:cNvPr>
          <p:cNvSpPr txBox="1"/>
          <p:nvPr/>
        </p:nvSpPr>
        <p:spPr>
          <a:xfrm>
            <a:off x="696978" y="1012088"/>
            <a:ext cx="10798044" cy="5251309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Регистрация, авторизация, управление ролями пользователей.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записями: создание, редактирование, просмотр истории.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Отслеживание статусов работ в реальном времени.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Интеграция с внешними системами через API.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Автоматические уведомления через SMS и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Панель администратора с аналитикой и отчетностью.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Интерфейсы и интеграции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Взаимодействие с CRM и бухгалтерскими системами (1С,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MyCRM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 API для интеграции с мобильными приложениями.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Протоколы обмена: REST,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мгновенных обновлений.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Архитектура и технологии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Фронтенд: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(компонентная архитектура, SSR).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Бекенд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Spring Boot (высокая производительность, масштабируемость).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База данных: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(реляционная БД, поддержка JSONB).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Микросервисы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Контейнеризация с использованием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AA683E5F-B89E-9FC0-C30E-4A27B2587354}"/>
              </a:ext>
            </a:extLst>
          </p:cNvPr>
          <p:cNvSpPr txBox="1"/>
          <p:nvPr/>
        </p:nvSpPr>
        <p:spPr>
          <a:xfrm>
            <a:off x="489065" y="334472"/>
            <a:ext cx="10798044" cy="743409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spc="-35" dirty="0">
                <a:latin typeface="Times New Roman"/>
                <a:cs typeface="Times New Roman"/>
              </a:rPr>
              <a:t>ОСНОВНЫЕ ТРЕБОВАНИЯ К ВЕБ-ПРИЛОЖЕНИЮ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9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FC94-040F-ED82-617B-281700FD6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F02B84C-C7B8-2688-A670-DFF51E4AA122}"/>
              </a:ext>
            </a:extLst>
          </p:cNvPr>
          <p:cNvSpPr txBox="1">
            <a:spLocks/>
          </p:cNvSpPr>
          <p:nvPr/>
        </p:nvSpPr>
        <p:spPr>
          <a:xfrm>
            <a:off x="152400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6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2D7CA67-FDB4-6734-188A-B44BE4CD014F}"/>
              </a:ext>
            </a:extLst>
          </p:cNvPr>
          <p:cNvSpPr txBox="1"/>
          <p:nvPr/>
        </p:nvSpPr>
        <p:spPr>
          <a:xfrm>
            <a:off x="696978" y="1012088"/>
            <a:ext cx="10798044" cy="962956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 веб-приложения автосервиса реализуется в соответствии с шаблоном проектирования Model-View-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Controller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(MVC). Такой подход позволяет четко разделить логику приложения, представление данных и управление пользователем, обеспечивая гибкость и масштабируемость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C3971BCE-7686-4236-34A2-568C85912520}"/>
              </a:ext>
            </a:extLst>
          </p:cNvPr>
          <p:cNvSpPr txBox="1"/>
          <p:nvPr/>
        </p:nvSpPr>
        <p:spPr>
          <a:xfrm>
            <a:off x="489065" y="334472"/>
            <a:ext cx="10798044" cy="651332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spc="-35" dirty="0">
                <a:latin typeface="Times New Roman"/>
                <a:cs typeface="Times New Roman"/>
              </a:rPr>
              <a:t>ПРОЕКТИРОВАНИЕ АРХИТЕКТУРЫ ВЕБ-ПРИЛОЖЕНИЮ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0" descr="Benefit of using MVC - GeeksforGeeks">
            <a:extLst>
              <a:ext uri="{FF2B5EF4-FFF2-40B4-BE49-F238E27FC236}">
                <a16:creationId xmlns:a16="http://schemas.microsoft.com/office/drawing/2014/main" id="{45D0C88E-EDC5-0F94-BA61-E9826CAFD16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8342" y="2409219"/>
            <a:ext cx="5282709" cy="39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0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2033A-F67B-92E6-796E-C20C17FEC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A43EC70-C92A-93E7-3336-AA578CD19AF1}"/>
              </a:ext>
            </a:extLst>
          </p:cNvPr>
          <p:cNvSpPr txBox="1">
            <a:spLocks/>
          </p:cNvSpPr>
          <p:nvPr/>
        </p:nvSpPr>
        <p:spPr>
          <a:xfrm>
            <a:off x="152400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7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FDAF35E-AA84-79F1-FA63-569D8CC971FC}"/>
              </a:ext>
            </a:extLst>
          </p:cNvPr>
          <p:cNvSpPr txBox="1"/>
          <p:nvPr/>
        </p:nvSpPr>
        <p:spPr>
          <a:xfrm>
            <a:off x="696978" y="1012088"/>
            <a:ext cx="10798044" cy="5022144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Серверная часть разрабатывается на Spring Boot с применением следующих технологий: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для реализации REST API.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Security + JWT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для обеспечения безопасности.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для работы с базой данных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Lombok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для удобного управления сущностями.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Клиентская часть реализуется на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использованием следующих технологий: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маршрутизация страниц.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Toolkit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управление состоянием приложения.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выполнение HTTP-запросов к API.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библиотека компонентов для UI.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для получения обновлений статусов записей в реальном времени.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JWT-токены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для аутентификации пользователей.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53205965-1E62-D734-8611-20D3C48205C2}"/>
              </a:ext>
            </a:extLst>
          </p:cNvPr>
          <p:cNvSpPr txBox="1"/>
          <p:nvPr/>
        </p:nvSpPr>
        <p:spPr>
          <a:xfrm>
            <a:off x="489065" y="334472"/>
            <a:ext cx="10798044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ЧАСТ</a:t>
            </a:r>
            <a:r>
              <a:rPr lang="ru-RU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ЕЙ</a:t>
            </a: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ВЕБ-ПРИЛОЖЕНИЯ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1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C3F09-C196-FED3-1A17-7E67A5B79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FBCD003-7D28-2C3E-1DBE-12B0BF26E186}"/>
              </a:ext>
            </a:extLst>
          </p:cNvPr>
          <p:cNvSpPr txBox="1">
            <a:spLocks/>
          </p:cNvSpPr>
          <p:nvPr/>
        </p:nvSpPr>
        <p:spPr>
          <a:xfrm>
            <a:off x="152400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8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7A90EF47-C411-2746-5F36-7C2CD99FFA1B}"/>
              </a:ext>
            </a:extLst>
          </p:cNvPr>
          <p:cNvSpPr txBox="1"/>
          <p:nvPr/>
        </p:nvSpPr>
        <p:spPr>
          <a:xfrm>
            <a:off x="696978" y="1012088"/>
            <a:ext cx="10798044" cy="1162369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визуализации процессов обработки данных в системе разработана DFD модель. Один из ключевых аспектов, представленных в DFD, — процесс записи на услугу.	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153AF72F-C543-7D5D-8F8B-F38024F8657E}"/>
              </a:ext>
            </a:extLst>
          </p:cNvPr>
          <p:cNvSpPr txBox="1"/>
          <p:nvPr/>
        </p:nvSpPr>
        <p:spPr>
          <a:xfrm>
            <a:off x="489065" y="334472"/>
            <a:ext cx="10798044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ЧАСТ</a:t>
            </a:r>
            <a:r>
              <a:rPr lang="ru-RU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ЕЙ</a:t>
            </a: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ВЕБ-ПРИЛОЖЕНИЯ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A19C18-7BD2-4602-32DD-9925C17D0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14" y="1965151"/>
            <a:ext cx="7439571" cy="45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5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F8F5D-F428-A341-7298-C67FA3918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9EDCE4FD-95DA-E1BF-6945-591452B3299D}"/>
              </a:ext>
            </a:extLst>
          </p:cNvPr>
          <p:cNvSpPr txBox="1">
            <a:spLocks/>
          </p:cNvSpPr>
          <p:nvPr/>
        </p:nvSpPr>
        <p:spPr>
          <a:xfrm>
            <a:off x="157942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9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1698AE3-F5AA-8945-2D1A-D34A8C47A21F}"/>
              </a:ext>
            </a:extLst>
          </p:cNvPr>
          <p:cNvSpPr txBox="1"/>
          <p:nvPr/>
        </p:nvSpPr>
        <p:spPr>
          <a:xfrm>
            <a:off x="696978" y="1012088"/>
            <a:ext cx="10798044" cy="1400640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Схема базы данных веб-приложения автосервиса построена на основе реляционной модели с использованием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Основные таблицы и их связи приведены ниже.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C18D0AB1-DED6-910E-12DD-0D72D3B4F413}"/>
              </a:ext>
            </a:extLst>
          </p:cNvPr>
          <p:cNvSpPr txBox="1"/>
          <p:nvPr/>
        </p:nvSpPr>
        <p:spPr>
          <a:xfrm>
            <a:off x="489065" y="334472"/>
            <a:ext cx="10798044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СХЕМЫ БАЗЫ ДАННЫХ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53DD8F-EC5F-5470-1B0F-81D52423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27" y="2199336"/>
            <a:ext cx="8607352" cy="41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05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1352</Words>
  <Application>Microsoft Office PowerPoint</Application>
  <PresentationFormat>Широкоэкранный</PresentationFormat>
  <Paragraphs>159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Medium</vt:lpstr>
      <vt:lpstr>Symbol</vt:lpstr>
      <vt:lpstr>Times New Roman</vt:lpstr>
      <vt:lpstr>Тема Office</vt:lpstr>
      <vt:lpstr>Презентация PowerPoint</vt:lpstr>
      <vt:lpstr>Презентация PowerPoint</vt:lpstr>
      <vt:lpstr>АНАЛИЗ ПРЕДМЕТНОЙ ОБЛАСТИ</vt:lpstr>
      <vt:lpstr>АНАЛИЗ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Maksim Vaidov</dc:creator>
  <cp:lastModifiedBy>Maksim Vaidov</cp:lastModifiedBy>
  <cp:revision>17</cp:revision>
  <dcterms:created xsi:type="dcterms:W3CDTF">2025-03-18T14:52:35Z</dcterms:created>
  <dcterms:modified xsi:type="dcterms:W3CDTF">2025-04-18T17:22:08Z</dcterms:modified>
</cp:coreProperties>
</file>