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27"/>
  </p:notesMasterIdLst>
  <p:sldIdLst>
    <p:sldId id="271" r:id="rId2"/>
    <p:sldId id="325" r:id="rId3"/>
    <p:sldId id="337" r:id="rId4"/>
    <p:sldId id="276" r:id="rId5"/>
    <p:sldId id="293" r:id="rId6"/>
    <p:sldId id="338" r:id="rId7"/>
    <p:sldId id="339" r:id="rId8"/>
    <p:sldId id="346" r:id="rId9"/>
    <p:sldId id="280" r:id="rId10"/>
    <p:sldId id="327" r:id="rId11"/>
    <p:sldId id="328" r:id="rId12"/>
    <p:sldId id="330" r:id="rId13"/>
    <p:sldId id="340" r:id="rId14"/>
    <p:sldId id="331" r:id="rId15"/>
    <p:sldId id="332" r:id="rId16"/>
    <p:sldId id="333" r:id="rId17"/>
    <p:sldId id="343" r:id="rId18"/>
    <p:sldId id="341" r:id="rId19"/>
    <p:sldId id="342" r:id="rId20"/>
    <p:sldId id="334" r:id="rId21"/>
    <p:sldId id="344" r:id="rId22"/>
    <p:sldId id="345" r:id="rId23"/>
    <p:sldId id="335" r:id="rId24"/>
    <p:sldId id="336" r:id="rId25"/>
    <p:sldId id="281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25" autoAdjust="0"/>
  </p:normalViewPr>
  <p:slideViewPr>
    <p:cSldViewPr>
      <p:cViewPr varScale="1">
        <p:scale>
          <a:sx n="95" d="100"/>
          <a:sy n="95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63804-44CC-4AC7-9FD9-EC4177B69B43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B8E1-C750-4EC6-9907-27A3AFEDF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76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DCB8E1-C750-4EC6-9907-27A3AFEDFA3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3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6914-DAA8-43CA-B534-EC856F6C2C0A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DA37B-CA0E-4EB4-ABCF-CE882915FA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BCE24-B929-4582-8B86-4C1A9C355C0D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D65A-3FAE-4131-9FF2-258861E0E5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6A985-F48E-46C0-96CF-E3DC81E126F1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3AFF0-BC47-4D8A-9B26-AC20BC0249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CEAE0-CCD1-49A3-9A84-F8185CA330F2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76737-0A08-4DF9-AE7A-230A16F172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D682-076F-4A63-813B-2C2B7D640977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4AF7-7400-4D0E-8E96-192FDBF205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AD49A-CD1A-4FA6-ACE9-78F9B3306E5A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372DF-2244-4FD2-AF67-05FC036F17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800D-0AEA-441E-8DCA-2AB1816CED16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42270-4191-49F2-8E8A-B1A1C02ED6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C130A-174E-4B77-A1D3-34D556ED06AC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11364-3395-4928-A9E6-FF2053C2B4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C66-8545-46F4-A6B5-54F78B8F1395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DBBF1-F29B-4E0A-B02B-3B67DE3B30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D762-C50B-4B7D-909E-3204C2DF1206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ED6F7-3A23-40C3-B955-AA58D08C3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521C5-FC6C-4EB8-B453-BF31234FF3DF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E1221-FF6F-4969-8223-080D373DCE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638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758423-5DA1-4D41-B60E-A6A45C997ADC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222FF4-9A62-4206-BF45-48D3BD84A1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647" y="333276"/>
            <a:ext cx="8439793" cy="10795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НАЦІОНАЛЬНИЙ ТЕХНІЧНИЙ УНІВЕРСИТЕТ УКРАЇНИ </a:t>
            </a:r>
            <a:b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</a:b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“КИЇВСЬКИЙ ПОЛІТЕХНІЧНИЙ ІНСТИТУТ ІМЕНІ ІГОРЯ СІКОРСЬКОГО”</a:t>
            </a:r>
            <a:b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</a:br>
            <a:b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</a:b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ФАКУЛЬТЕТ ПРИКЛАДНОЇ МАТЕМАТИКИ 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288" y="4221063"/>
            <a:ext cx="8353425" cy="18002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uk-UA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fontAlgn="auto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uk-UA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Викона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Маховой Олександр Вікторович</a:t>
            </a:r>
            <a:endParaRPr lang="uk-UA" sz="2000" dirty="0">
              <a:solidFill>
                <a:schemeClr val="tx1"/>
              </a:solidFill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uk-UA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Керівник: доцент кафедри ПЗКС, к.т.н. Юрчишин Василь Якович</a:t>
            </a:r>
            <a:endParaRPr lang="ru-RU" sz="20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0825" y="2636912"/>
            <a:ext cx="871378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ru-RU" b="1" dirty="0"/>
              <a:t>СПОСІБ ТА ПРОГРАМНЕ ЗАБЕЗПЕЧЕННЯ ДЛЯ </a:t>
            </a:r>
            <a:endParaRPr lang="en-US" b="1" dirty="0"/>
          </a:p>
          <a:p>
            <a:pPr algn="ctr"/>
            <a:r>
              <a:rPr lang="ru-RU" b="1" dirty="0"/>
              <a:t>ОПТИМІЗАЦІЇ МАРШРУТІВ КОМІВОЯЖЕРА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088" y="1770154"/>
            <a:ext cx="8706451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КАФЕДРА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 </a:t>
            </a: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ПРОГРАМНОГО ЗАБЕЗПЕЧЕННЯ КОМП</a:t>
            </a:r>
            <a:r>
              <a:rPr lang="en-US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uk-UA" sz="2000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ЮТЕРНИХ СИСТЕМ</a:t>
            </a:r>
            <a:endParaRPr lang="ru-RU" sz="2000" dirty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307975" y="6237312"/>
            <a:ext cx="8497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Київ – 20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Результат пошуку зображень за запитом &quot;кпі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fld id="{6FBDA37B-CA0E-4EB4-ABCF-CE882915FAE1}" type="slidenum">
              <a:rPr lang="ru-RU" smtClean="0"/>
              <a:pPr>
                <a:defRPr/>
              </a:pPr>
              <a:t>1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АРХІТЕКТУРА СИСТЕМИ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6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C6D704-B2C2-FFEA-5579-9C40BEBE5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98002"/>
            <a:ext cx="8229600" cy="4316602"/>
          </a:xfrm>
        </p:spPr>
      </p:pic>
    </p:spTree>
    <p:extLst>
      <p:ext uri="{BB962C8B-B14F-4D97-AF65-F5344CB8AC3E}">
        <p14:creationId xmlns:p14="http://schemas.microsoft.com/office/powerpoint/2010/main" val="409798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27012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СЦЕНАРІЇ ВИКОРИСТАННЯ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7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197E32-4F55-FC44-5CCC-180B96878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606" y="1600200"/>
            <a:ext cx="7910787" cy="4525963"/>
          </a:xfrm>
        </p:spPr>
      </p:pic>
    </p:spTree>
    <p:extLst>
      <p:ext uri="{BB962C8B-B14F-4D97-AF65-F5344CB8AC3E}">
        <p14:creationId xmlns:p14="http://schemas.microsoft.com/office/powerpoint/2010/main" val="333264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363272" cy="432048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ПРИКЛАД РОБОТИ ЗАСТОСУНКУ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910461-651B-93CE-1128-8A0990D5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764"/>
          <a:stretch/>
        </p:blipFill>
        <p:spPr>
          <a:xfrm>
            <a:off x="1552836" y="548680"/>
            <a:ext cx="5904656" cy="60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F4158-C52B-1D43-9FC3-2F43F221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668-DB36-1890-D7C3-E15AFF2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363272" cy="432048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ПРИКЛАД РОБОТИ ЗАСТОСУНКУ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ACF3-9E3F-354E-B45F-58EA85B8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23C8BB-2346-56F6-8B22-AF688770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A34B1-EF4C-314D-1118-A55DF5D0D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00" y="545849"/>
            <a:ext cx="5890727" cy="59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3" y="-6830"/>
            <a:ext cx="8229600" cy="1143000"/>
          </a:xfrm>
        </p:spPr>
        <p:txBody>
          <a:bodyPr/>
          <a:lstStyle/>
          <a:p>
            <a:r>
              <a:rPr lang="uk-UA" sz="2800" b="1">
                <a:latin typeface="Times New Roman" pitchFamily="18" charset="0"/>
                <a:cs typeface="Times New Roman" pitchFamily="18" charset="0"/>
              </a:rPr>
              <a:t>ПРИКЛАД РОБОТИ ЗАСТОСУНКУ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10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BA58022-4C9C-9091-0D57-888030CF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504" y="1556792"/>
            <a:ext cx="8606992" cy="4473931"/>
          </a:xfrm>
        </p:spPr>
      </p:pic>
    </p:spTree>
    <p:extLst>
      <p:ext uri="{BB962C8B-B14F-4D97-AF65-F5344CB8AC3E}">
        <p14:creationId xmlns:p14="http://schemas.microsoft.com/office/powerpoint/2010/main" val="369980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09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ПРИКЛАД РОБОТИ ЗАСТОСУНКУ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pic>
        <p:nvPicPr>
          <p:cNvPr id="10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E1FB7-28D2-48F1-B7DE-A1FE926F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19" y="1037189"/>
            <a:ext cx="5983961" cy="55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37" y="-134408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ПОРІВНЯННЯ АЛГОРИТМІВ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9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855E6-15E5-1D41-7F4F-ACC834BCCAA0}"/>
              </a:ext>
            </a:extLst>
          </p:cNvPr>
          <p:cNvSpPr txBox="1"/>
          <p:nvPr/>
        </p:nvSpPr>
        <p:spPr>
          <a:xfrm>
            <a:off x="179512" y="727000"/>
            <a:ext cx="842493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Алгоритми, які порівнювалися: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(SA)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імовірнісний підхід, який імітує процес відпалу металів.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 (GA)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уволюційний підхід, заснований на принципах природного відбору.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Approximation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на основі побудови мінімального кістякового дерева.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Convex Hull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геометричний підхід з використанням опуклої оболонки.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 алгоритм, що комбінує геометричну евристику з локальною оптимізацією.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для тестування: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1–3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випадково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розподілені точки в кількості 10, 11 та 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a280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 з нерівномірним розподілом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pr144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144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з реального логістичного сценарію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kroE100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 з випадковим розподілом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eli76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 з концентрованим розподілом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nrw1379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1379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точок, реальні міські координати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rat575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575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точок зі структурованим розподілом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TSPLIB).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Мета: Оцінити ефективність алгоритмів за метриками якості рішення та часу виконання.</a:t>
            </a:r>
          </a:p>
        </p:txBody>
      </p:sp>
    </p:spTree>
    <p:extLst>
      <p:ext uri="{BB962C8B-B14F-4D97-AF65-F5344CB8AC3E}">
        <p14:creationId xmlns:p14="http://schemas.microsoft.com/office/powerpoint/2010/main" val="361625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6DBF-5085-87EB-9588-2F30F27C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6A6-8F15-9FD5-CF51-F4202064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985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ПОРІВНЯННЯ АЛГОРИТМІВ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71BE-F304-C27C-2E89-BE873BD7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8647F36F-C16C-32BB-58EF-9EDE58BF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893FF2-BFB5-8480-A061-8176D0AB4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12407"/>
              </p:ext>
            </p:extLst>
          </p:nvPr>
        </p:nvGraphicFramePr>
        <p:xfrm>
          <a:off x="491481" y="1988840"/>
          <a:ext cx="8229599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657">
                  <a:extLst>
                    <a:ext uri="{9D8B030D-6E8A-4147-A177-3AD203B41FA5}">
                      <a16:colId xmlns:a16="http://schemas.microsoft.com/office/drawing/2014/main" val="3006990943"/>
                    </a:ext>
                  </a:extLst>
                </a:gridCol>
                <a:gridCol w="1104412">
                  <a:extLst>
                    <a:ext uri="{9D8B030D-6E8A-4147-A177-3AD203B41FA5}">
                      <a16:colId xmlns:a16="http://schemas.microsoft.com/office/drawing/2014/main" val="2040012154"/>
                    </a:ext>
                  </a:extLst>
                </a:gridCol>
                <a:gridCol w="1394094">
                  <a:extLst>
                    <a:ext uri="{9D8B030D-6E8A-4147-A177-3AD203B41FA5}">
                      <a16:colId xmlns:a16="http://schemas.microsoft.com/office/drawing/2014/main" val="3866231864"/>
                    </a:ext>
                  </a:extLst>
                </a:gridCol>
                <a:gridCol w="1394094">
                  <a:extLst>
                    <a:ext uri="{9D8B030D-6E8A-4147-A177-3AD203B41FA5}">
                      <a16:colId xmlns:a16="http://schemas.microsoft.com/office/drawing/2014/main" val="408770517"/>
                    </a:ext>
                  </a:extLst>
                </a:gridCol>
                <a:gridCol w="1395740">
                  <a:extLst>
                    <a:ext uri="{9D8B030D-6E8A-4147-A177-3AD203B41FA5}">
                      <a16:colId xmlns:a16="http://schemas.microsoft.com/office/drawing/2014/main" val="488827122"/>
                    </a:ext>
                  </a:extLst>
                </a:gridCol>
                <a:gridCol w="1031992">
                  <a:extLst>
                    <a:ext uri="{9D8B030D-6E8A-4147-A177-3AD203B41FA5}">
                      <a16:colId xmlns:a16="http://schemas.microsoft.com/office/drawing/2014/main" val="2649487228"/>
                    </a:ext>
                  </a:extLst>
                </a:gridCol>
                <a:gridCol w="903610">
                  <a:extLst>
                    <a:ext uri="{9D8B030D-6E8A-4147-A177-3AD203B41FA5}">
                      <a16:colId xmlns:a16="http://schemas.microsoft.com/office/drawing/2014/main" val="2866872012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Оптимум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Prim’s Approx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Convex Hull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Algo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79027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1252 ± 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1325 ± 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1470 ± 125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345153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1405 ± 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1407 ±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1538 ± 98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61595"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8615300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1935 ± 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2105 ± 201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2388 ± 333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408375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3320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3417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3899 ± 57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759811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58537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63752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1486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66235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78657 ± 2629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67087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61313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570043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kroE100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24391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26128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29925 ± 860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23751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22803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575684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689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691 ± 13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49020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nrw1379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70603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196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71374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4519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78625 ± 251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71738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65550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974334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rat575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6773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8821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7912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385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9336 + 48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655517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B8BD2D5-6BF5-6F1A-F126-E61ADA882E6C}"/>
              </a:ext>
            </a:extLst>
          </p:cNvPr>
          <p:cNvSpPr txBox="1">
            <a:spLocks/>
          </p:cNvSpPr>
          <p:nvPr/>
        </p:nvSpPr>
        <p:spPr bwMode="auto">
          <a:xfrm>
            <a:off x="3222686" y="1487621"/>
            <a:ext cx="276718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Табл. 1. Довжина маршруту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047D-3501-5A8A-9B38-9FBFEE01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3711-AB0C-5624-00E8-E4E1EC2E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207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ПОРІВНЯННЯ АЛГОРИТМІВ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42ED-0FD1-34E6-0CE3-DF3096C2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67F2831D-6031-262A-4E6C-5B6CD87A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C752D-BDC7-1BC9-C9E2-AF3A6FA4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74083"/>
              </p:ext>
            </p:extLst>
          </p:nvPr>
        </p:nvGraphicFramePr>
        <p:xfrm>
          <a:off x="1396291" y="1844824"/>
          <a:ext cx="6351415" cy="3307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08">
                  <a:extLst>
                    <a:ext uri="{9D8B030D-6E8A-4147-A177-3AD203B41FA5}">
                      <a16:colId xmlns:a16="http://schemas.microsoft.com/office/drawing/2014/main" val="1523836085"/>
                    </a:ext>
                  </a:extLst>
                </a:gridCol>
                <a:gridCol w="889286">
                  <a:extLst>
                    <a:ext uri="{9D8B030D-6E8A-4147-A177-3AD203B41FA5}">
                      <a16:colId xmlns:a16="http://schemas.microsoft.com/office/drawing/2014/main" val="239564005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891712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3753156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369815284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1923289503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Prim’s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Convex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8225419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3979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982333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76.46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91109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78.58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73127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07924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kroE100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84.46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64.42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757499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eli76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319966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nrw1379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88609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rat575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45390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34A2AF3-50D2-7766-8A5F-7BC4A832D982}"/>
              </a:ext>
            </a:extLst>
          </p:cNvPr>
          <p:cNvSpPr txBox="1">
            <a:spLocks/>
          </p:cNvSpPr>
          <p:nvPr/>
        </p:nvSpPr>
        <p:spPr bwMode="auto">
          <a:xfrm>
            <a:off x="3063253" y="1337137"/>
            <a:ext cx="30174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Табл. 2. Відсоток</a:t>
            </a:r>
            <a:r>
              <a:rPr lang="uk-UA" sz="1600" dirty="0">
                <a:latin typeface="Times New Roman" pitchFamily="18" charset="0"/>
                <a:cs typeface="Times New Roman" pitchFamily="18" charset="0"/>
              </a:rPr>
              <a:t> оптимальності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07C5-7A53-1A3D-B5EB-3CB5736A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1214-DE57-8198-DF64-E65AB293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460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ПОРІВНЯННЯ АЛГОРИТМІВ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FBE10-D706-EA85-8045-02E55A6A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A11B74F7-E95A-1B12-AB73-FC2F30F2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893EB6-4546-CB0C-6B9B-0E2060FC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71705"/>
              </p:ext>
            </p:extLst>
          </p:nvPr>
        </p:nvGraphicFramePr>
        <p:xfrm>
          <a:off x="1201075" y="1772816"/>
          <a:ext cx="6741850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948">
                  <a:extLst>
                    <a:ext uri="{9D8B030D-6E8A-4147-A177-3AD203B41FA5}">
                      <a16:colId xmlns:a16="http://schemas.microsoft.com/office/drawing/2014/main" val="4058629527"/>
                    </a:ext>
                  </a:extLst>
                </a:gridCol>
                <a:gridCol w="1008809">
                  <a:extLst>
                    <a:ext uri="{9D8B030D-6E8A-4147-A177-3AD203B41FA5}">
                      <a16:colId xmlns:a16="http://schemas.microsoft.com/office/drawing/2014/main" val="33190383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2391972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7677551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03990812"/>
                    </a:ext>
                  </a:extLst>
                </a:gridCol>
                <a:gridCol w="1354701">
                  <a:extLst>
                    <a:ext uri="{9D8B030D-6E8A-4147-A177-3AD203B41FA5}">
                      <a16:colId xmlns:a16="http://schemas.microsoft.com/office/drawing/2014/main" val="1460235197"/>
                    </a:ext>
                  </a:extLst>
                </a:gridCol>
              </a:tblGrid>
              <a:tr h="58864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Prim’s Approx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Convex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Hull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8379007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994808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932897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46634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a280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153191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758805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pr144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61234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162735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kroE100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35420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994821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eli76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97060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nrw1379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532612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232605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12254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057779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rat575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237026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88852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92026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7B96B24-0160-A0B5-4082-58F6D61A27DA}"/>
              </a:ext>
            </a:extLst>
          </p:cNvPr>
          <p:cNvSpPr txBox="1">
            <a:spLocks/>
          </p:cNvSpPr>
          <p:nvPr/>
        </p:nvSpPr>
        <p:spPr bwMode="auto">
          <a:xfrm>
            <a:off x="3063254" y="1294289"/>
            <a:ext cx="301749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Табл. 3. Час виконання у мс.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7665" y="467829"/>
            <a:ext cx="6008670" cy="1368152"/>
          </a:xfrm>
        </p:spPr>
        <p:txBody>
          <a:bodyPr>
            <a:no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АКТУАЛЬНІСТЬ ДОСЛІДЖЕННЯ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6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2</a:t>
            </a:r>
            <a:endParaRPr lang="ru-RU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45D1BAD-ABD5-5410-70CE-6EBA1D0C4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6" y="1888603"/>
            <a:ext cx="7425703" cy="387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444500" latinLnBrk="0">
              <a:lnSpc>
                <a:spcPct val="124000"/>
              </a:lnSpc>
              <a:spcBef>
                <a:spcPts val="0"/>
              </a:spcBef>
              <a:buClrTx/>
              <a:buSzTx/>
              <a:tabLst/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комівояжера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ключовою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проблемою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комбінаторної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оптимізації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широке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застосування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логістиці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маршрутизації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плануванні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Оптимізація методів для вирішення ЗК дозволяє значно скоротити витрати ресурсів і підвищити ефективність у реальних задачах.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R="0" lvl="0" algn="just" defTabSz="444500" latinLnBrk="0">
              <a:lnSpc>
                <a:spcPct val="124000"/>
              </a:lnSpc>
              <a:spcBef>
                <a:spcPts val="0"/>
              </a:spcBef>
              <a:buClrTx/>
              <a:buSzTx/>
              <a:tabLst/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Існуючі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методи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часто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недостатньо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ефективні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 або занадто </a:t>
            </a:r>
            <a:r>
              <a:rPr lang="uk-UA" altLang="en-US" sz="2000" dirty="0" err="1">
                <a:latin typeface="Times New Roman" pitchFamily="18" charset="0"/>
                <a:cs typeface="Times New Roman" pitchFamily="18" charset="0"/>
              </a:rPr>
              <a:t>обчислювально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 складні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 середніх та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великих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наборів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тому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розробка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нового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altLang="en-US" sz="2000" dirty="0">
                <a:latin typeface="Times New Roman" pitchFamily="18" charset="0"/>
                <a:cs typeface="Times New Roman" pitchFamily="18" charset="0"/>
              </a:rPr>
              <a:t>методу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поєднує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геометричні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підходи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локальну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оптимізацію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спрямована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балансу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між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швидкістю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та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якістю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рішень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6707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НАУКОВА НОВИЗНА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>
            <a:off x="755576" y="1524679"/>
            <a:ext cx="8064896" cy="39604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Вперше з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апропоновано метод розв’язання задачі комівояжера, що базується на комбінованому підході: побудові початкового маршруту на основі геометричних характеристик чотирьох крайніх точок, паралельному дослідженні маршрутів для кожного нового міста, динамічній обробці відкритих міст із використанням черги пріоритетів, а також модифікованій багатокроковій повторній вставці для локальної оптимізації.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Такий підхід забезпечує підвищення ефективності за критерієм довжини маршруту в середньому на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2,91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%, а на окремих наборах даних до 4.30% у порівнянні з кращими з аналогів на кожному з наборів даних, при цьому зберігаючи високу продуктивність.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D7A2-1E1F-E2B6-242E-BC2757F0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98B1-CBDE-4589-BC61-8B45D13C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ПРАКТИЧНА ЗНАЧУЩІСТЬ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8242D-19A7-68B8-0D20-DE25D346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95C087-16F7-2C8C-46D9-AF93FEC284F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55576" y="1524678"/>
            <a:ext cx="8064896" cy="44246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основі запропонованого методу вирішення задачі комівояжера було виконано програмну реалізацію у середовищі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допомогою мови програмування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C#.</a:t>
            </a:r>
          </a:p>
          <a:p>
            <a:pPr marL="0" indent="0"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Проведенні випробування створеного додатку показали ефективність використання методу для покращення результатів вирішення задачі за критерієм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довжини маршруту у порівнянні з аналогами.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 метод може бути використаний для вирішення задач у сферах логістики, оптимізації маршрутів доставки, плануванні транспорту, управлінні дронами, автоматизації обслуговування, а також у задачах робототехніки, де потрібна мінімізація відстаней або часу для послідовного виконання завдань.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211EA323-0686-6EFA-2187-85BD6AFB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5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BEC7-78DD-F409-527B-C9596A7D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E425-BF77-E9F0-EADC-38729A31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АПРОБАЦІЯ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63AF-55CF-E98B-3240-902A3488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C71B0-9976-8AF4-7FA1-8E730A5AD40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71600" y="2198696"/>
            <a:ext cx="7200800" cy="1688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Основні положення і результати роботи представлені на науковій конференції магістрантів та аспірантів «Прикладна математика та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комп’ютинг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ПМК-2024 (Київ, 20-22 листопада 2022 р.).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D54716C1-B4E8-4001-46C2-27CC9444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0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383"/>
            <a:ext cx="8229600" cy="1143000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НАПРЯМКИ ПОДАЛЬШОЇ РОБОТИ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 flipH="1">
            <a:off x="683568" y="1196752"/>
            <a:ext cx="8064896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6BB60-C786-DF6D-D2EF-BB3C8F911FFE}"/>
              </a:ext>
            </a:extLst>
          </p:cNvPr>
          <p:cNvSpPr txBox="1"/>
          <p:nvPr/>
        </p:nvSpPr>
        <p:spPr>
          <a:xfrm>
            <a:off x="862651" y="1843950"/>
            <a:ext cx="755049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часу виконання.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Адаптація алгоритму для вирішення модифікованих версій задачі комівояжера, включаючи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TSP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асиметричні графи.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Комбінування з імовірнісними методами, такими як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підвищення якості та швидкості рішень.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на більшій кількості наборів даних для оцінки продуктивності, виявлень потенційних проблем та вповадження покращень.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6737-0A08-4DF9-AE7A-230A16F1728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11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295E35-B379-B54B-4E7F-6AAA8FFA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92" y="1317764"/>
            <a:ext cx="8618015" cy="519033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комівояжера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Сформульовано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гіпотезу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комівояжера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комівояжера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евристику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чергу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пріоритетів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якісні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розміру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нерівномірного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Виконано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десктопного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C#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WPF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OxyPlot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MVVM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продемонстрував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середньому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2,91%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на окремих наборах даних до 4.30%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найкращим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аналогів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4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764" y="2564904"/>
            <a:ext cx="8229600" cy="778098"/>
          </a:xfrm>
        </p:spPr>
        <p:txBody>
          <a:bodyPr>
            <a:noAutofit/>
          </a:bodyPr>
          <a:lstStyle/>
          <a:p>
            <a:r>
              <a:rPr lang="uk-UA" b="1" dirty="0">
                <a:latin typeface="Times New Roman" pitchFamily="18" charset="0"/>
                <a:cs typeface="Times New Roman" pitchFamily="18" charset="0"/>
              </a:rPr>
              <a:t>Дякую за увагу!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4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316416" y="6356350"/>
            <a:ext cx="370384" cy="365125"/>
          </a:xfrm>
        </p:spPr>
        <p:txBody>
          <a:bodyPr/>
          <a:lstStyle/>
          <a:p>
            <a:pPr>
              <a:defRPr/>
            </a:pPr>
            <a:fld id="{6FBDA37B-CA0E-4EB4-ABCF-CE882915FAE1}" type="slidenum">
              <a:rPr lang="ru-RU" smtClean="0"/>
              <a:pPr>
                <a:defRPr/>
              </a:pPr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9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626D-A8F0-FD33-879A-F16A3239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58C1D-98CE-DE78-DD28-331B2EE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59" y="520451"/>
            <a:ext cx="7119135" cy="1368152"/>
          </a:xfrm>
        </p:spPr>
        <p:txBody>
          <a:bodyPr>
            <a:no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ОБ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ЄКТ ТА ПРЕДМЕТ ДОСЛІДЖЕННЯ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1980BD-4BA6-351A-2A56-80144AB2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5B616C28-FF57-DB9E-3D35-41C7B9CA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ru-RU" dirty="0"/>
              <a:t>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025EA1-61B0-FA25-40E3-3BA5A9751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4" y="2780928"/>
            <a:ext cx="7425703" cy="151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444500" latinLnBrk="0">
              <a:lnSpc>
                <a:spcPct val="124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Об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000" b="1" dirty="0" err="1">
                <a:latin typeface="Times New Roman" pitchFamily="18" charset="0"/>
                <a:cs typeface="Times New Roman" pitchFamily="18" charset="0"/>
              </a:rPr>
              <a:t>єкт</a:t>
            </a:r>
            <a:r>
              <a:rPr lang="uk-UA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дослідження: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процеси оптимізації маршрутів у задачі комівояжера шляхом застосування математичних методів і алгоритмів.</a:t>
            </a:r>
            <a:endParaRPr lang="uk-UA" sz="20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444500" latinLnBrk="0">
              <a:lnSpc>
                <a:spcPct val="124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lang="uk-UA" altLang="en-US" sz="2000" b="1" dirty="0">
                <a:latin typeface="Times New Roman" pitchFamily="18" charset="0"/>
                <a:cs typeface="Times New Roman" pitchFamily="18" charset="0"/>
              </a:rPr>
              <a:t>Предмет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дослідження: </a:t>
            </a:r>
            <a:r>
              <a:rPr lang="uk-UA" sz="1800" dirty="0">
                <a:latin typeface="Times New Roman" panose="02020603050405020304" pitchFamily="18" charset="0"/>
                <a:cs typeface="Times New Roman" pitchFamily="18" charset="0"/>
              </a:rPr>
              <a:t>м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етоди, алгоритми та програмні засоби для вирішення задачі комівояжера та оптимізації результатів.</a:t>
            </a:r>
            <a:endParaRPr lang="en-US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6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450086"/>
            <a:ext cx="8229600" cy="720080"/>
          </a:xfrm>
        </p:spPr>
        <p:txBody>
          <a:bodyPr>
            <a:no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233" y="1294289"/>
            <a:ext cx="8663533" cy="5303063"/>
          </a:xfrm>
        </p:spPr>
        <p:txBody>
          <a:bodyPr>
            <a:noAutofit/>
          </a:bodyPr>
          <a:lstStyle/>
          <a:p>
            <a:pPr marL="0" indent="0" algn="just" defTabSz="444500">
              <a:lnSpc>
                <a:spcPct val="124000"/>
              </a:lnSpc>
              <a:spcBef>
                <a:spcPts val="0"/>
              </a:spcBef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1800" b="1" dirty="0">
                <a:latin typeface="Times New Roman" pitchFamily="18" charset="0"/>
                <a:cs typeface="Times New Roman" pitchFamily="18" charset="0"/>
              </a:rPr>
              <a:t>Мета дослідження: </a:t>
            </a:r>
            <a:r>
              <a:rPr lang="uk-UA" sz="1800" dirty="0">
                <a:latin typeface="Times New Roman" panose="02020603050405020304" pitchFamily="18" charset="0"/>
                <a:cs typeface="Times New Roman" pitchFamily="18" charset="0"/>
              </a:rPr>
              <a:t>підвищення ефективності розв’язання задачі комівояжера шляхом розробки нового методу, який поєднує геометричні підходи для побудови початкового маршруту та локальну оптимізацію, забезпечуючи баланс між якістю рішення та часом його виконання, а також впровадження цього методу у програмне забезпечення з подальшою оцінкою його продуктивності у порівнянні з існуючими підходами.</a:t>
            </a:r>
          </a:p>
          <a:p>
            <a:pPr marL="0" indent="0" algn="just" defTabSz="444500">
              <a:lnSpc>
                <a:spcPct val="124000"/>
              </a:lnSpc>
              <a:spcBef>
                <a:spcPts val="0"/>
              </a:spcBef>
              <a:buNone/>
            </a:pPr>
            <a:endParaRPr lang="uk-UA" sz="1800" dirty="0">
              <a:latin typeface="Times New Roman" pitchFamily="18" charset="0"/>
              <a:cs typeface="Times New Roman" pitchFamily="18" charset="0"/>
            </a:endParaRP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Проаналізувати існуючі методи та засоби розв’язання задачі комівояжера.</a:t>
            </a: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Сформулювати гіпотезу щодо покращення методу для підвищення ефективності розв’язання задачі.</a:t>
            </a: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Розробити модифікований метод розв’язання задачі комівояжера.</a:t>
            </a: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Обґрунтувати вибір засобів для програмної реалізації.</a:t>
            </a: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Реалізувати програмне забезпечення для запропонованого методу.</a:t>
            </a:r>
          </a:p>
          <a:p>
            <a:pPr algn="just" defTabSz="444500">
              <a:lnSpc>
                <a:spcPct val="124000"/>
              </a:lnSpc>
              <a:spcBef>
                <a:spcPts val="0"/>
              </a:spcBef>
              <a:buFont typeface="+mj-lt"/>
              <a:buAutoNum type="arabicPeriod"/>
            </a:pPr>
            <a:r>
              <a:rPr lang="uk-UA" sz="1800" dirty="0">
                <a:latin typeface="Times New Roman" pitchFamily="18" charset="0"/>
                <a:cs typeface="Times New Roman" pitchFamily="18" charset="0"/>
              </a:rPr>
              <a:t>Провести аналіз отриманих результатів і зробити висновки.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6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27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1480" y="193288"/>
            <a:ext cx="3672408" cy="718452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ІСНУЮЧІ МЕТОДИ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5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436601-99A2-D4EE-3D26-E43B4AE35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90" y="1245155"/>
            <a:ext cx="893018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Точні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грубої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сили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(Brute Force)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перебір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усіх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найкоротшого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Гарантує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Динамічне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Беллмана-Хелд-Карпа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икористовує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мемоізації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обчислювальну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Евристичні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подвійного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обходу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МКД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икористовує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uk-UA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Крускала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костякового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обходить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швидке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опуклої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(Convex Hull)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ворює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початковий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опуклої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якої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додаються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внутрішні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рівномірним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розподілом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Метаевристики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uk-UA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мітація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відпалу</a:t>
            </a:r>
            <a:r>
              <a:rPr lang="uk-UA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  <a:r>
              <a:rPr lang="uk-UA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ітує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фізичний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охолодження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глобального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мінімуму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</a:pP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Генетичний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(GA): </a:t>
            </a:r>
            <a:r>
              <a:rPr lang="uk-UA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делює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природний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відбір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еволюційні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селекція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кросовер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мутація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uk-UA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D62C-BA88-CC31-2BE4-63293BF6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C7EC9-DADC-793C-07F9-8B4B662E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108" y="325576"/>
            <a:ext cx="6109152" cy="718452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ЗАПРОПОНОВАНИЙ ПІДХІД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62D002-1CCF-5099-B259-9D99D7AA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10" name="Номер слайда 7">
            <a:extLst>
              <a:ext uri="{FF2B5EF4-FFF2-40B4-BE49-F238E27FC236}">
                <a16:creationId xmlns:a16="http://schemas.microsoft.com/office/drawing/2014/main" id="{C90D0A66-6600-AA24-8CB5-E883B858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6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0BC207-9F6D-CC19-BA52-4FACE67EF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90" y="1029714"/>
            <a:ext cx="893018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 алгоритм: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Геометрична евристика: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обудова початкового маршруту на основі крайніх точок (північ, південь, захід, схід) для створення ефективного стартового маршруту.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Повторна вставка: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локальна оптимізація маршруту шляхом послідовної повторної вставки точок у найбільш вигідні позиції.</a:t>
            </a: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ідея та новизна: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Новий підхід до побудови стартового маршруту: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використання крайніх точок забезпечує швидке покриття основного контуру задачі.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Комбінація геометричного методу з локальною оптимізацією: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забезпечує баланс між швидкістю виконання та якістю результату.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черги пріоритетів: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відбирати оптимальні точки для вставки на кожному етапі.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Паралельна обробка: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ефективне зменшення часу виконання завдяки незалежності обчислень.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підходить для задач із нерівномірним розподілом точок.</a:t>
            </a:r>
          </a:p>
        </p:txBody>
      </p:sp>
    </p:spTree>
    <p:extLst>
      <p:ext uri="{BB962C8B-B14F-4D97-AF65-F5344CB8AC3E}">
        <p14:creationId xmlns:p14="http://schemas.microsoft.com/office/powerpoint/2010/main" val="199412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2A633-2E8B-4AF8-C0B1-0B3D305CC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29141-FCCF-946A-B599-F1308EA3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04" y="22684"/>
            <a:ext cx="7019332" cy="295112"/>
          </a:xfrm>
        </p:spPr>
        <p:txBody>
          <a:bodyPr/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СХЕМА РОЗРОБЛЕНОГО АЛГОРИТМУ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7E2DE-2A67-FAEA-13A1-C4745BBE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58563" y="370427"/>
            <a:ext cx="8426874" cy="640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CF7247-F28C-0916-9711-1ED6D0E44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10" name="Номер слайда 7">
            <a:extLst>
              <a:ext uri="{FF2B5EF4-FFF2-40B4-BE49-F238E27FC236}">
                <a16:creationId xmlns:a16="http://schemas.microsoft.com/office/drawing/2014/main" id="{76BC5E12-66BE-489E-51B7-F20E0E0B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E6B76-7731-E13A-BBB3-0ED2202A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6966D-F463-968C-0679-74F50FC6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5" y="144490"/>
            <a:ext cx="8089376" cy="295112"/>
          </a:xfrm>
        </p:spPr>
        <p:txBody>
          <a:bodyPr/>
          <a:lstStyle/>
          <a:p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ПСЕВДОКОД РОЗРОБЛЕНОГО АЛГОРИТМУ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0EA229-F8DA-3863-53F6-6B856F34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sp>
        <p:nvSpPr>
          <p:cNvPr id="10" name="Номер слайда 7">
            <a:extLst>
              <a:ext uri="{FF2B5EF4-FFF2-40B4-BE49-F238E27FC236}">
                <a16:creationId xmlns:a16="http://schemas.microsoft.com/office/drawing/2014/main" id="{5CE2A331-7BCB-91BA-7040-623EFD8F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8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AB55-E2A1-9BC5-90D6-451638F7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16" y="508777"/>
            <a:ext cx="8229600" cy="64078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Визначити </a:t>
            </a:r>
            <a:r>
              <a:rPr lang="uk-UA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найсхіднішу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найзахіднішу, </a:t>
            </a:r>
            <a:r>
              <a:rPr lang="uk-UA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найпівнічнішу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та </a:t>
            </a:r>
            <a:r>
              <a:rPr lang="uk-UA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найпівденнішу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точки.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uk-UA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Ініціалізувати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маршрут `</a:t>
            </a:r>
            <a:r>
              <a:rPr lang="uk-UA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route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` цими точками.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Помітити ці точки як відвідані.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Додати всі інші точки до черги відкритих вершин, сортувати за відстанню.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Поки є відкриті вершини: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a. Вибрати підмножину вершин з мінімальними відстанями (топ-10).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b. Для кожної вершини паралельно: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i. Визначити найкращу позицію для вставки в маршрут.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ii. Обчислити вартість вставки.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c. Вибрати вершину та позицію з мінімальною вартістю.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d. Оновити маршрут, помітити вершину як відвідану, видалити її з черги.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e. Зберегти проміжний маршрут.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Обчислити попередню вартість маршруту з урахуванням замикання в цикл.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 Зберегти попередню вартість.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8. Повторювати, поки є покращення: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a. Для кожної точки в маршруті: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i. Видалити точку з маршруту.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ii. Визначити найкращу позицію для повторної вставки.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iii. Вставити точку в нову позицію.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iv. Якщо нова вартість менша, оновити маршрут.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v. Зберегти проміжний маршрут.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9. Додати початкову точку в кінець маршруту для замикання циклу.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10. Обчислити загальну вартість.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11. Побудувати текстовий вигляд маршруту.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12. Повернути найкращий шлях, його вартість та час виконання.</a:t>
            </a: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7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logo of a company&#10;&#10;Description automatically generated">
            <a:extLst>
              <a:ext uri="{FF2B5EF4-FFF2-40B4-BE49-F238E27FC236}">
                <a16:creationId xmlns:a16="http://schemas.microsoft.com/office/drawing/2014/main" id="{67979F33-113C-8DBD-EE4A-5FEB9C4F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22" y="2636912"/>
            <a:ext cx="3200092" cy="2250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105" y="274638"/>
            <a:ext cx="8229600" cy="706090"/>
          </a:xfrm>
        </p:spPr>
        <p:txBody>
          <a:bodyPr>
            <a:normAutofit/>
          </a:bodyPr>
          <a:lstStyle/>
          <a:p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ЗАСОБИ РЕАЛІЗАЦІЇ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6105" y="1225697"/>
            <a:ext cx="8229600" cy="1868792"/>
          </a:xfrm>
        </p:spPr>
        <p:txBody>
          <a:bodyPr>
            <a:noAutofit/>
          </a:bodyPr>
          <a:lstStyle/>
          <a:p>
            <a:pPr marL="342900" lvl="1" indent="-342900" algn="just"/>
            <a:r>
              <a:rPr lang="uk-UA" sz="2400" dirty="0">
                <a:latin typeface="Times New Roman" pitchFamily="18" charset="0"/>
                <a:ea typeface="+mj-ea"/>
                <a:cs typeface="Times New Roman" pitchFamily="18" charset="0"/>
              </a:rPr>
              <a:t>Тип ПЗ –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uk-UA" sz="2400" dirty="0" err="1">
                <a:latin typeface="Times New Roman" pitchFamily="18" charset="0"/>
                <a:ea typeface="+mj-ea"/>
                <a:cs typeface="Times New Roman" pitchFamily="18" charset="0"/>
              </a:rPr>
              <a:t>десктопний</a:t>
            </a:r>
            <a:r>
              <a:rPr lang="uk-UA" sz="2400" dirty="0">
                <a:latin typeface="Times New Roman" pitchFamily="18" charset="0"/>
                <a:ea typeface="+mj-ea"/>
                <a:cs typeface="Times New Roman" pitchFamily="18" charset="0"/>
              </a:rPr>
              <a:t> застосунок.</a:t>
            </a:r>
          </a:p>
          <a:p>
            <a:pPr marL="342900" lvl="1" indent="-342900" algn="just"/>
            <a:r>
              <a:rPr lang="uk-UA" sz="2400" dirty="0">
                <a:latin typeface="Times New Roman" pitchFamily="18" charset="0"/>
                <a:ea typeface="+mj-ea"/>
                <a:cs typeface="Times New Roman" pitchFamily="18" charset="0"/>
              </a:rPr>
              <a:t>Мова програмування – 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C#.</a:t>
            </a:r>
          </a:p>
          <a:p>
            <a:pPr marL="342900" lvl="1" indent="-342900" algn="just"/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Ф</a:t>
            </a:r>
            <a:r>
              <a:rPr lang="uk-UA" sz="2400" dirty="0" err="1">
                <a:latin typeface="Times New Roman" pitchFamily="18" charset="0"/>
                <a:ea typeface="+mj-ea"/>
                <a:cs typeface="Times New Roman" pitchFamily="18" charset="0"/>
              </a:rPr>
              <a:t>реймворк</a:t>
            </a:r>
            <a:r>
              <a:rPr lang="uk-UA" sz="2400" dirty="0">
                <a:latin typeface="Times New Roman" pitchFamily="18" charset="0"/>
                <a:ea typeface="+mj-ea"/>
                <a:cs typeface="Times New Roman" pitchFamily="18" charset="0"/>
              </a:rPr>
              <a:t> інтерфейсу - 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	.</a:t>
            </a:r>
            <a:endParaRPr lang="uk-UA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1" indent="-342900" algn="just"/>
            <a:r>
              <a:rPr lang="uk-UA" sz="2400" dirty="0">
                <a:latin typeface="Times New Roman" pitchFamily="18" charset="0"/>
                <a:ea typeface="+mj-ea"/>
                <a:cs typeface="Times New Roman" pitchFamily="18" charset="0"/>
              </a:rPr>
              <a:t>Бібліотека візуалізації – </a:t>
            </a:r>
            <a:r>
              <a:rPr lang="en-US" sz="2400" dirty="0" err="1">
                <a:latin typeface="Times New Roman" pitchFamily="18" charset="0"/>
                <a:ea typeface="+mj-ea"/>
                <a:cs typeface="Times New Roman" pitchFamily="18" charset="0"/>
              </a:rPr>
              <a:t>OxyPlot</a:t>
            </a:r>
            <a:r>
              <a:rPr lang="en-US" sz="2400" dirty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436" y="75315"/>
            <a:ext cx="1218974" cy="1218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0" y="2780928"/>
            <a:ext cx="1872208" cy="1872208"/>
          </a:xfrm>
          <a:prstGeom prst="rect">
            <a:avLst/>
          </a:prstGeom>
        </p:spPr>
      </p:pic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22636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9</a:t>
            </a:r>
            <a:endParaRPr lang="ru-RU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AABD95B7-6366-DC1E-803E-85BAB2CB8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53" y="3158450"/>
            <a:ext cx="1207627" cy="12076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43A1B9-FF41-FAB6-63F6-EC08AB4D2569}"/>
              </a:ext>
            </a:extLst>
          </p:cNvPr>
          <p:cNvSpPr txBox="1"/>
          <p:nvPr/>
        </p:nvSpPr>
        <p:spPr>
          <a:xfrm>
            <a:off x="320243" y="4670920"/>
            <a:ext cx="8365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Реалізація у вигляді десктопного застосунку дозволила ефективно використовувати обчислювальні ресурси комп'ютера для складних алгоритмічних розрахунків.</a:t>
            </a:r>
            <a:endParaRPr lang="en-US" sz="2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518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</TotalTime>
  <Words>1764</Words>
  <Application>Microsoft Office PowerPoint</Application>
  <PresentationFormat>On-screen Show (4:3)</PresentationFormat>
  <Paragraphs>345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Тема Office</vt:lpstr>
      <vt:lpstr>НАЦІОНАЛЬНИЙ ТЕХНІЧНИЙ УНІВЕРСИТЕТ УКРАЇНИ  “КИЇВСЬКИЙ ПОЛІТЕХНІЧНИЙ ІНСТИТУТ ІМЕНІ ІГОРЯ СІКОРСЬКОГО”  ФАКУЛЬТЕТ ПРИКЛАДНОЇ МАТЕМАТИКИ </vt:lpstr>
      <vt:lpstr>АКТУАЛЬНІСТЬ ДОСЛІДЖЕННЯ</vt:lpstr>
      <vt:lpstr>ОБ’ЄКТ ТА ПРЕДМЕТ ДОСЛІДЖЕННЯ</vt:lpstr>
      <vt:lpstr>ПОСТАНОВКА ЗАДАЧІ</vt:lpstr>
      <vt:lpstr>ІСНУЮЧІ МЕТОДИ</vt:lpstr>
      <vt:lpstr>ЗАПРОПОНОВАНИЙ ПІДХІД</vt:lpstr>
      <vt:lpstr>СХЕМА РОЗРОБЛЕНОГО АЛГОРИТМУ</vt:lpstr>
      <vt:lpstr>ПСЕВДОКОД РОЗРОБЛЕНОГО АЛГОРИТМУ</vt:lpstr>
      <vt:lpstr>ЗАСОБИ РЕАЛІЗАЦІЇ</vt:lpstr>
      <vt:lpstr>АРХІТЕКТУРА СИСТЕМИ</vt:lpstr>
      <vt:lpstr>СЦЕНАРІЇ ВИКОРИСТАННЯ</vt:lpstr>
      <vt:lpstr>ПРИКЛАД РОБОТИ ЗАСТОСУНКУ</vt:lpstr>
      <vt:lpstr>ПРИКЛАД РОБОТИ ЗАСТОСУНКУ</vt:lpstr>
      <vt:lpstr>ПРИКЛАД РОБОТИ ЗАСТОСУНКУ</vt:lpstr>
      <vt:lpstr>ПРИКЛАД РОБОТИ ЗАСТОСУНКУ</vt:lpstr>
      <vt:lpstr>ПОРІВНЯННЯ АЛГОРИТМІВ</vt:lpstr>
      <vt:lpstr>ПОРІВНЯННЯ АЛГОРИТМІВ</vt:lpstr>
      <vt:lpstr>ПОРІВНЯННЯ АЛГОРИТМІВ</vt:lpstr>
      <vt:lpstr>ПОРІВНЯННЯ АЛГОРИТМІВ</vt:lpstr>
      <vt:lpstr>НАУКОВА НОВИЗНА</vt:lpstr>
      <vt:lpstr>ПРАКТИЧНА ЗНАЧУЩІСТЬ</vt:lpstr>
      <vt:lpstr>АПРОБАЦІЯ</vt:lpstr>
      <vt:lpstr>НАПРЯМКИ ПОДАЛЬШОЇ РОБОТИ</vt:lpstr>
      <vt:lpstr>ВИСНОВКИ</vt:lpstr>
      <vt:lpstr>Дякую за увагу!</vt:lpstr>
    </vt:vector>
  </TitlesOfParts>
  <Company>Romeo1994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Олександр Маховой</cp:lastModifiedBy>
  <cp:revision>238</cp:revision>
  <dcterms:created xsi:type="dcterms:W3CDTF">2014-06-01T23:22:56Z</dcterms:created>
  <dcterms:modified xsi:type="dcterms:W3CDTF">2024-12-17T12:00:09Z</dcterms:modified>
</cp:coreProperties>
</file>