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Figtree"/>
      <p:regular r:id="rId10"/>
      <p:bold r:id="rId11"/>
      <p:italic r:id="rId12"/>
      <p:boldItalic r:id="rId13"/>
    </p:embeddedFont>
    <p:embeddedFont>
      <p:font typeface="Figtree Medium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3vuroz+j3C7npioiKOk6TZhV8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font" Target="fonts/Figtree-bold.fntdata"/><Relationship Id="rId22" Type="http://customschemas.google.com/relationships/presentationmetadata" Target="metadata"/><Relationship Id="rId10" Type="http://schemas.openxmlformats.org/officeDocument/2006/relationships/font" Target="fonts/Figtree-regular.fntdata"/><Relationship Id="rId21" Type="http://schemas.openxmlformats.org/officeDocument/2006/relationships/font" Target="fonts/OpenSans-boldItalic.fntdata"/><Relationship Id="rId13" Type="http://schemas.openxmlformats.org/officeDocument/2006/relationships/font" Target="fonts/Figtree-boldItalic.fntdata"/><Relationship Id="rId12" Type="http://schemas.openxmlformats.org/officeDocument/2006/relationships/font" Target="fonts/Figtre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gtreeMedium-bold.fntdata"/><Relationship Id="rId14" Type="http://schemas.openxmlformats.org/officeDocument/2006/relationships/font" Target="fonts/FigtreeMedium-regular.fntdata"/><Relationship Id="rId17" Type="http://schemas.openxmlformats.org/officeDocument/2006/relationships/font" Target="fonts/FigtreeMedium-boldItalic.fntdata"/><Relationship Id="rId16" Type="http://schemas.openxmlformats.org/officeDocument/2006/relationships/font" Target="fonts/Figtree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dcbb9c4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7dcbb9c4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48e675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948e675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dcbb9c44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7dcbb9c44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7dcbb9c444_0_7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1" name="Google Shape;21;g37dcbb9c444_0_7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2" name="Google Shape;22;g37dcbb9c444_0_7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7dcbb9c444_0_4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 rot="-5400000">
            <a:off x="9026677" y="-9026488"/>
            <a:ext cx="227632" cy="18280987"/>
          </a:xfrm>
          <a:custGeom>
            <a:rect b="b" l="l" r="r" t="t"/>
            <a:pathLst>
              <a:path extrusionOk="0" h="5624919" w="587437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582" l="-1933217" r="-22966362" t="-3430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76050" y="3672775"/>
            <a:ext cx="123435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Informe Avance/Final</a:t>
            </a:r>
            <a:endParaRPr b="0" i="0" sz="40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“Plataforma Digital para la Recepción y Gestión de Viviendas”</a:t>
            </a: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721375" y="6227925"/>
            <a:ext cx="8522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Duoc UC Sede San Bernardo </a:t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Escuela de Informática y Telecomunicaciones</a:t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Carrera: Ingeniería en Informática</a:t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Año: 2025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37650" y="6654300"/>
            <a:ext cx="4790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Docente</a:t>
            </a:r>
            <a:endParaRPr b="1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Fabian Alcantara Guajardo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Equipo alumnos</a:t>
            </a:r>
            <a:endParaRPr b="1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Jaime Aravena Arcila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Rodrigo Faúndez Vidal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Sebasti</a:t>
            </a:r>
            <a:r>
              <a:rPr lang="es-ES" sz="2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á</a:t>
            </a: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n Rebolledo </a:t>
            </a:r>
            <a:endParaRPr b="0" i="0" sz="28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Yaritza Toro Fuentes</a:t>
            </a:r>
            <a:endParaRPr b="0" i="0" sz="1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8472" y="890975"/>
            <a:ext cx="8522158" cy="190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"/>
          <p:cNvCxnSpPr/>
          <p:nvPr/>
        </p:nvCxnSpPr>
        <p:spPr>
          <a:xfrm>
            <a:off x="2869550" y="5864375"/>
            <a:ext cx="119565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dcbb9c444_0_13"/>
          <p:cNvSpPr txBox="1"/>
          <p:nvPr/>
        </p:nvSpPr>
        <p:spPr>
          <a:xfrm>
            <a:off x="147475" y="160950"/>
            <a:ext cx="5870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Plataforma Digital para la Recepción y Gestión de Viviendas</a:t>
            </a:r>
            <a:endParaRPr b="0" i="0" sz="1600" u="none" cap="none" strike="noStrike">
              <a:solidFill>
                <a:schemeClr val="dk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105" name="Google Shape;105;g37dcbb9c444_0_13"/>
          <p:cNvSpPr txBox="1"/>
          <p:nvPr/>
        </p:nvSpPr>
        <p:spPr>
          <a:xfrm rot="602451">
            <a:off x="12730530" y="1945979"/>
            <a:ext cx="5969023" cy="796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ES" sz="3900">
                <a:solidFill>
                  <a:srgbClr val="001D54"/>
                </a:solidFill>
                <a:latin typeface="Figtree"/>
                <a:ea typeface="Figtree"/>
                <a:cs typeface="Figtree"/>
                <a:sym typeface="Figtree"/>
              </a:rPr>
              <a:t>¿Quién es Techo Chile?</a:t>
            </a:r>
            <a:endParaRPr b="1" i="0" sz="4300" u="none" cap="none" strike="noStrike">
              <a:solidFill>
                <a:schemeClr val="dk1"/>
              </a:solidFill>
              <a:highlight>
                <a:srgbClr val="F1C232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6" name="Google Shape;106;g37dcbb9c444_0_13"/>
          <p:cNvSpPr txBox="1"/>
          <p:nvPr/>
        </p:nvSpPr>
        <p:spPr>
          <a:xfrm>
            <a:off x="17143300" y="9731150"/>
            <a:ext cx="74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0" marL="304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b="1" i="0" lang="es-ES" sz="1600" u="none" cap="none" strike="noStrike">
                <a:solidFill>
                  <a:srgbClr val="B7B7B7"/>
                </a:solidFill>
                <a:latin typeface="Figtree"/>
                <a:ea typeface="Figtree"/>
                <a:cs typeface="Figtree"/>
                <a:sym typeface="Figtree"/>
              </a:rPr>
              <a:t>‹#›</a:t>
            </a:fld>
            <a:endParaRPr b="1" i="0" sz="1600" u="none" cap="none" strike="noStrike">
              <a:solidFill>
                <a:srgbClr val="B7B7B7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7" name="Google Shape;107;g37dcbb9c444_0_13"/>
          <p:cNvSpPr/>
          <p:nvPr/>
        </p:nvSpPr>
        <p:spPr>
          <a:xfrm>
            <a:off x="0" y="10129300"/>
            <a:ext cx="18288000" cy="168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37dcbb9c44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598" y="160950"/>
            <a:ext cx="2293290" cy="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7dcbb9c444_0_13"/>
          <p:cNvSpPr/>
          <p:nvPr/>
        </p:nvSpPr>
        <p:spPr>
          <a:xfrm>
            <a:off x="5643800" y="774507"/>
            <a:ext cx="6634200" cy="242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114300" rotWithShape="0" algn="bl" dir="5400000" dist="38100">
              <a:srgbClr val="000000">
                <a:alpha val="9410"/>
              </a:srgbClr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7dcbb9c444_0_13"/>
          <p:cNvSpPr txBox="1"/>
          <p:nvPr/>
        </p:nvSpPr>
        <p:spPr>
          <a:xfrm>
            <a:off x="2713000" y="1588088"/>
            <a:ext cx="3120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rgbClr val="000000"/>
                </a:solidFill>
                <a:highlight>
                  <a:srgbClr val="CFE2F3"/>
                </a:highlight>
                <a:latin typeface="Figtree"/>
                <a:ea typeface="Figtree"/>
                <a:cs typeface="Figtree"/>
                <a:sym typeface="Figtree"/>
              </a:rPr>
              <a:t>Estado Actual</a:t>
            </a:r>
            <a:endParaRPr b="1" i="0" sz="3400" u="none" cap="none" strike="noStrike">
              <a:solidFill>
                <a:srgbClr val="000000"/>
              </a:solidFill>
              <a:highlight>
                <a:srgbClr val="CFE2F3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11" name="Google Shape;111;g37dcbb9c444_0_13"/>
          <p:cNvSpPr txBox="1"/>
          <p:nvPr/>
        </p:nvSpPr>
        <p:spPr>
          <a:xfrm>
            <a:off x="5833600" y="774500"/>
            <a:ext cx="6152700" cy="2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Figtree Medium"/>
              <a:buChar char="●"/>
            </a:pPr>
            <a:r>
              <a:rPr lang="es-ES" sz="1900">
                <a:solidFill>
                  <a:schemeClr val="dk1"/>
                </a:solidFill>
              </a:rPr>
              <a:t>TECHO Chile trabaja activamente en más de 1.400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Su labor abarca desde la entrega de viviendas hasta el seguimiento postventa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Figtree Medium"/>
              <a:buChar char="●"/>
            </a:pPr>
            <a:r>
              <a:rPr lang="es-ES" sz="1900">
                <a:solidFill>
                  <a:schemeClr val="dk1"/>
                </a:solidFill>
              </a:rPr>
              <a:t>Actualmente, TECHO Chile gestiona el proceso de recepción y postventa de viviendas de forma manual y descentralizada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2" name="Google Shape;112;g37dcbb9c444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24175"/>
            <a:ext cx="18288000" cy="580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37dcbb9c444_0_13"/>
          <p:cNvCxnSpPr/>
          <p:nvPr/>
        </p:nvCxnSpPr>
        <p:spPr>
          <a:xfrm>
            <a:off x="16113275" y="2753825"/>
            <a:ext cx="1524900" cy="2958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48e675be5_0_0"/>
          <p:cNvSpPr txBox="1"/>
          <p:nvPr/>
        </p:nvSpPr>
        <p:spPr>
          <a:xfrm>
            <a:off x="6491700" y="428875"/>
            <a:ext cx="5870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Plataforma Digital para la Recepción y Gestión de Viviendas</a:t>
            </a:r>
            <a:endParaRPr b="0" i="0" sz="1600" u="none" cap="none" strike="noStrike">
              <a:solidFill>
                <a:schemeClr val="dk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119" name="Google Shape;119;g3948e675be5_0_0"/>
          <p:cNvSpPr/>
          <p:nvPr/>
        </p:nvSpPr>
        <p:spPr>
          <a:xfrm>
            <a:off x="6239346" y="505950"/>
            <a:ext cx="168600" cy="16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3948e675be5_0_0" title="equipo-de-emprendedores-adultos-que-utilizan-una-tableta-digital-futurista-en-la-oficina.jpg"/>
          <p:cNvPicPr preferRelativeResize="0"/>
          <p:nvPr/>
        </p:nvPicPr>
        <p:blipFill rotWithShape="1">
          <a:blip r:embed="rId3">
            <a:alphaModFix/>
          </a:blip>
          <a:srcRect b="845" l="0" r="0" t="845"/>
          <a:stretch/>
        </p:blipFill>
        <p:spPr>
          <a:xfrm>
            <a:off x="0" y="0"/>
            <a:ext cx="5870400" cy="10287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121" name="Google Shape;121;g3948e675be5_0_0"/>
          <p:cNvSpPr txBox="1"/>
          <p:nvPr/>
        </p:nvSpPr>
        <p:spPr>
          <a:xfrm>
            <a:off x="6407949" y="3398800"/>
            <a:ext cx="58704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Necesidad de una solución digital para viviendas sociales</a:t>
            </a:r>
            <a:endParaRPr b="0" i="0" sz="2800" u="none" cap="none" strike="noStrike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122" name="Google Shape;122;g3948e675be5_0_0"/>
          <p:cNvSpPr txBox="1"/>
          <p:nvPr/>
        </p:nvSpPr>
        <p:spPr>
          <a:xfrm>
            <a:off x="6407946" y="1136700"/>
            <a:ext cx="716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rgbClr val="001D54"/>
                </a:solidFill>
                <a:latin typeface="Figtree"/>
                <a:ea typeface="Figtree"/>
                <a:cs typeface="Figtree"/>
                <a:sym typeface="Figtree"/>
              </a:rPr>
              <a:t>Problema o Necesidad </a:t>
            </a:r>
            <a:r>
              <a:rPr b="1" i="0" lang="es-ES" sz="4800" u="none" cap="none" strike="noStrike">
                <a:solidFill>
                  <a:srgbClr val="001D54"/>
                </a:solidFill>
                <a:highlight>
                  <a:srgbClr val="F1C232"/>
                </a:highlight>
                <a:latin typeface="Figtree"/>
                <a:ea typeface="Figtree"/>
                <a:cs typeface="Figtree"/>
                <a:sym typeface="Figtree"/>
              </a:rPr>
              <a:t>detectada</a:t>
            </a:r>
            <a:endParaRPr b="1" i="0" sz="5200" u="none" cap="none" strike="noStrike">
              <a:solidFill>
                <a:schemeClr val="dk1"/>
              </a:solidFill>
              <a:highlight>
                <a:srgbClr val="F1C232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3" name="Google Shape;123;g3948e675be5_0_0"/>
          <p:cNvSpPr txBox="1"/>
          <p:nvPr/>
        </p:nvSpPr>
        <p:spPr>
          <a:xfrm>
            <a:off x="6263404" y="6236900"/>
            <a:ext cx="11456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Gestión manual y dispersa </a:t>
            </a:r>
            <a:r>
              <a:rPr b="0" i="0" lang="es-ES" sz="2700" u="none" cap="none" strike="noStrike">
                <a:solidFill>
                  <a:srgbClr val="F1C232"/>
                </a:solidFill>
                <a:latin typeface="Figtree"/>
                <a:ea typeface="Figtree"/>
                <a:cs typeface="Figtree"/>
                <a:sym typeface="Figtree"/>
              </a:rPr>
              <a:t>→ </a:t>
            </a:r>
            <a:r>
              <a:rPr b="0" i="0" lang="es-ES" sz="27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demoras, pérdida de información y poca transparencia.</a:t>
            </a:r>
            <a:endParaRPr b="0" i="0" sz="27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27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Se necesita una plataforma digital centralizada para mejorar coordinación y trazabilidad</a:t>
            </a:r>
            <a:endParaRPr b="0" i="0" sz="20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cxnSp>
        <p:nvCxnSpPr>
          <p:cNvPr id="124" name="Google Shape;124;g3948e675be5_0_0"/>
          <p:cNvCxnSpPr/>
          <p:nvPr/>
        </p:nvCxnSpPr>
        <p:spPr>
          <a:xfrm>
            <a:off x="6491696" y="5991650"/>
            <a:ext cx="877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g3948e675be5_0_0"/>
          <p:cNvSpPr txBox="1"/>
          <p:nvPr/>
        </p:nvSpPr>
        <p:spPr>
          <a:xfrm>
            <a:off x="17143300" y="9731150"/>
            <a:ext cx="74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0" marL="304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b="1" i="0" lang="es-ES" sz="1600" u="none" cap="none" strike="noStrike">
                <a:solidFill>
                  <a:srgbClr val="B7B7B7"/>
                </a:solidFill>
                <a:latin typeface="Figtree"/>
                <a:ea typeface="Figtree"/>
                <a:cs typeface="Figtree"/>
                <a:sym typeface="Figtree"/>
              </a:rPr>
              <a:t>‹#›</a:t>
            </a:fld>
            <a:endParaRPr b="1" i="0" sz="1600" u="none" cap="none" strike="noStrike">
              <a:solidFill>
                <a:srgbClr val="B7B7B7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6" name="Google Shape;126;g3948e675be5_0_0"/>
          <p:cNvSpPr/>
          <p:nvPr/>
        </p:nvSpPr>
        <p:spPr>
          <a:xfrm>
            <a:off x="0" y="10129300"/>
            <a:ext cx="18288000" cy="168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3948e675be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97598" y="160950"/>
            <a:ext cx="2293290" cy="5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948e675be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9475" y="2059372"/>
            <a:ext cx="3538800" cy="35388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dcbb9c444_0_80"/>
          <p:cNvSpPr/>
          <p:nvPr/>
        </p:nvSpPr>
        <p:spPr>
          <a:xfrm>
            <a:off x="573950" y="5446350"/>
            <a:ext cx="4102800" cy="4174200"/>
          </a:xfrm>
          <a:prstGeom prst="roundRect">
            <a:avLst>
              <a:gd fmla="val 8599" name="adj"/>
            </a:avLst>
          </a:prstGeom>
          <a:solidFill>
            <a:srgbClr val="DBF3A8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7dcbb9c444_0_80"/>
          <p:cNvSpPr txBox="1"/>
          <p:nvPr/>
        </p:nvSpPr>
        <p:spPr>
          <a:xfrm>
            <a:off x="17143300" y="9731150"/>
            <a:ext cx="747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0" marL="304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b="1" i="0" lang="es-ES" sz="1600" u="none" cap="none" strike="noStrike">
                <a:solidFill>
                  <a:srgbClr val="B7B7B7"/>
                </a:solidFill>
                <a:latin typeface="Figtree"/>
                <a:ea typeface="Figtree"/>
                <a:cs typeface="Figtree"/>
                <a:sym typeface="Figtree"/>
              </a:rPr>
              <a:t>‹#›</a:t>
            </a:fld>
            <a:endParaRPr b="1" i="0" sz="1600" u="none" cap="none" strike="noStrike">
              <a:solidFill>
                <a:srgbClr val="B7B7B7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5" name="Google Shape;135;g37dcbb9c444_0_80"/>
          <p:cNvSpPr txBox="1"/>
          <p:nvPr/>
        </p:nvSpPr>
        <p:spPr>
          <a:xfrm>
            <a:off x="737400" y="428900"/>
            <a:ext cx="5870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Plataforma Digital para la Recepción y Gestión de Viviendas</a:t>
            </a:r>
            <a:endParaRPr b="0" i="0" sz="1700" u="none" cap="none" strike="noStrike">
              <a:solidFill>
                <a:schemeClr val="dk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136" name="Google Shape;136;g37dcbb9c444_0_80"/>
          <p:cNvSpPr/>
          <p:nvPr/>
        </p:nvSpPr>
        <p:spPr>
          <a:xfrm>
            <a:off x="3878850" y="5598754"/>
            <a:ext cx="654600" cy="654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7dcbb9c444_0_80"/>
          <p:cNvSpPr/>
          <p:nvPr/>
        </p:nvSpPr>
        <p:spPr>
          <a:xfrm>
            <a:off x="373050" y="505950"/>
            <a:ext cx="168600" cy="16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7dcbb9c444_0_80"/>
          <p:cNvSpPr txBox="1"/>
          <p:nvPr/>
        </p:nvSpPr>
        <p:spPr>
          <a:xfrm>
            <a:off x="629450" y="3396825"/>
            <a:ext cx="127593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Una solución digital para mejorar recepción y postventa de viviendas sociales</a:t>
            </a:r>
            <a:endParaRPr b="0" i="0" sz="2800" u="none" cap="none" strike="noStrike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139" name="Google Shape;139;g37dcbb9c444_0_80"/>
          <p:cNvSpPr txBox="1"/>
          <p:nvPr/>
        </p:nvSpPr>
        <p:spPr>
          <a:xfrm>
            <a:off x="541650" y="1136700"/>
            <a:ext cx="820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s-ES" sz="52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Propuesta</a:t>
            </a:r>
            <a:endParaRPr b="1" i="0" sz="52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0" name="Google Shape;140;g37dcbb9c444_0_80"/>
          <p:cNvSpPr txBox="1"/>
          <p:nvPr/>
        </p:nvSpPr>
        <p:spPr>
          <a:xfrm>
            <a:off x="727250" y="7284400"/>
            <a:ext cx="3796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E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Plataforma Web Centralizada</a:t>
            </a:r>
            <a:endParaRPr b="0" i="0" sz="2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1" name="Google Shape;141;g37dcbb9c444_0_80"/>
          <p:cNvSpPr txBox="1"/>
          <p:nvPr/>
        </p:nvSpPr>
        <p:spPr>
          <a:xfrm>
            <a:off x="727250" y="8045500"/>
            <a:ext cx="3796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Desarrollar una herramienta única para gestionar recepción y postventa de viviendas en un solo lugar.</a:t>
            </a:r>
            <a:endParaRPr b="0" i="0" sz="22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2" name="Google Shape;142;g37dcbb9c444_0_80"/>
          <p:cNvSpPr/>
          <p:nvPr/>
        </p:nvSpPr>
        <p:spPr>
          <a:xfrm>
            <a:off x="4957705" y="5446350"/>
            <a:ext cx="4102800" cy="4174200"/>
          </a:xfrm>
          <a:prstGeom prst="roundRect">
            <a:avLst>
              <a:gd fmla="val 8599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7dcbb9c444_0_80"/>
          <p:cNvSpPr/>
          <p:nvPr/>
        </p:nvSpPr>
        <p:spPr>
          <a:xfrm>
            <a:off x="8262605" y="5598754"/>
            <a:ext cx="654600" cy="654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7dcbb9c444_0_80"/>
          <p:cNvSpPr txBox="1"/>
          <p:nvPr/>
        </p:nvSpPr>
        <p:spPr>
          <a:xfrm>
            <a:off x="5111005" y="7284400"/>
            <a:ext cx="3796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E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Registro de Observaciones</a:t>
            </a:r>
            <a:endParaRPr b="0" i="0" sz="2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5" name="Google Shape;145;g37dcbb9c444_0_80"/>
          <p:cNvSpPr txBox="1"/>
          <p:nvPr/>
        </p:nvSpPr>
        <p:spPr>
          <a:xfrm>
            <a:off x="5111005" y="8045500"/>
            <a:ext cx="3796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Permitir ingresar incidencias de viviendas con evidencias</a:t>
            </a:r>
            <a:endParaRPr b="0" i="0" sz="22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6" name="Google Shape;146;g37dcbb9c444_0_80"/>
          <p:cNvSpPr/>
          <p:nvPr/>
        </p:nvSpPr>
        <p:spPr>
          <a:xfrm>
            <a:off x="13725309" y="5446350"/>
            <a:ext cx="4102800" cy="4174200"/>
          </a:xfrm>
          <a:prstGeom prst="roundRect">
            <a:avLst>
              <a:gd fmla="val 8599" name="adj"/>
            </a:avLst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7dcbb9c444_0_80"/>
          <p:cNvSpPr/>
          <p:nvPr/>
        </p:nvSpPr>
        <p:spPr>
          <a:xfrm>
            <a:off x="16984305" y="5598754"/>
            <a:ext cx="654600" cy="654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7dcbb9c444_0_80"/>
          <p:cNvSpPr txBox="1"/>
          <p:nvPr/>
        </p:nvSpPr>
        <p:spPr>
          <a:xfrm>
            <a:off x="13878609" y="7284400"/>
            <a:ext cx="3796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ES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Reportes Oficiales</a:t>
            </a:r>
            <a:endParaRPr b="0" i="0" sz="24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9" name="Google Shape;149;g37dcbb9c444_0_80"/>
          <p:cNvSpPr txBox="1"/>
          <p:nvPr/>
        </p:nvSpPr>
        <p:spPr>
          <a:xfrm>
            <a:off x="13878609" y="8045500"/>
            <a:ext cx="3796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Generar actas y fichas como la Ficha Cierre Final, de forma clara, transparente y ágil.</a:t>
            </a:r>
            <a:endParaRPr b="0" i="0" sz="2000" u="none" cap="none" strike="noStrike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50" name="Google Shape;150;g37dcbb9c444_0_80"/>
          <p:cNvSpPr/>
          <p:nvPr/>
        </p:nvSpPr>
        <p:spPr>
          <a:xfrm>
            <a:off x="9341505" y="5446350"/>
            <a:ext cx="4102800" cy="4174200"/>
          </a:xfrm>
          <a:prstGeom prst="roundRect">
            <a:avLst>
              <a:gd fmla="val 8599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7dcbb9c444_0_80"/>
          <p:cNvSpPr/>
          <p:nvPr/>
        </p:nvSpPr>
        <p:spPr>
          <a:xfrm>
            <a:off x="12646405" y="5598754"/>
            <a:ext cx="654600" cy="654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7dcbb9c444_0_80"/>
          <p:cNvSpPr txBox="1"/>
          <p:nvPr/>
        </p:nvSpPr>
        <p:spPr>
          <a:xfrm>
            <a:off x="9494805" y="7284400"/>
            <a:ext cx="3796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ES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Seguimiento en Terreno</a:t>
            </a:r>
            <a:endParaRPr b="0" i="0" sz="2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53" name="Google Shape;153;g37dcbb9c444_0_80"/>
          <p:cNvSpPr txBox="1"/>
          <p:nvPr/>
        </p:nvSpPr>
        <p:spPr>
          <a:xfrm>
            <a:off x="9494805" y="8045500"/>
            <a:ext cx="3796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Dar trazabilidad al estado de las observaciones y validación de reparaciones por parte de las familias.</a:t>
            </a:r>
            <a:endParaRPr b="0" i="0" sz="22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54" name="Google Shape;154;g37dcbb9c444_0_80"/>
          <p:cNvSpPr/>
          <p:nvPr/>
        </p:nvSpPr>
        <p:spPr>
          <a:xfrm>
            <a:off x="0" y="10129300"/>
            <a:ext cx="18288000" cy="168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7dcbb9c444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598" y="340100"/>
            <a:ext cx="2293290" cy="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7dcbb9c444_0_80"/>
          <p:cNvSpPr/>
          <p:nvPr/>
        </p:nvSpPr>
        <p:spPr>
          <a:xfrm rot="-5400000">
            <a:off x="9026677" y="-9026488"/>
            <a:ext cx="227632" cy="18280987"/>
          </a:xfrm>
          <a:custGeom>
            <a:rect b="b" l="l" r="r" t="t"/>
            <a:pathLst>
              <a:path extrusionOk="0" h="5624919" w="587437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1587" l="-1928418" r="-22909104" t="-3427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Carla Manzano V.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0x010100E8AACEF6F2EFD24FA95B52027E89B974</vt:lpwstr>
  </property>
  <property fmtid="{D5CDD505-2E9C-101B-9397-08002B2CF9AE}" pid="3" name="MediaServiceImageTags">
    <vt:lpwstr/>
  </property>
</Properties>
</file>