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rinko Kiril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Grinko Kirill</a:t>
            </a:r>
          </a:p>
        </p:txBody>
      </p:sp>
      <p:sp>
        <p:nvSpPr>
          <p:cNvPr id="172" name="Introduction in C++20 coroutin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in C++20 coroutines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pic>
        <p:nvPicPr>
          <p:cNvPr id="2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2675" y="4965454"/>
            <a:ext cx="19758650" cy="3785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220" y="5069971"/>
            <a:ext cx="20771560" cy="3576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331" y="5636524"/>
            <a:ext cx="22645338" cy="2442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ssociated with corout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Associated with coroutine</a:t>
            </a:r>
          </a:p>
        </p:txBody>
      </p:sp>
      <p:sp>
        <p:nvSpPr>
          <p:cNvPr id="210" name="promise object"/>
          <p:cNvSpPr txBox="1"/>
          <p:nvPr/>
        </p:nvSpPr>
        <p:spPr>
          <a:xfrm>
            <a:off x="3093797" y="4678552"/>
            <a:ext cx="477774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600" indent="-609600">
              <a:buSzPct val="123000"/>
              <a:buChar char="•"/>
            </a:lvl1pPr>
          </a:lstStyle>
          <a:p>
            <a:pPr/>
            <a:r>
              <a:t>promise object</a:t>
            </a:r>
          </a:p>
        </p:txBody>
      </p:sp>
      <p:sp>
        <p:nvSpPr>
          <p:cNvPr id="211" name="coroutine state"/>
          <p:cNvSpPr txBox="1"/>
          <p:nvPr/>
        </p:nvSpPr>
        <p:spPr>
          <a:xfrm>
            <a:off x="8093168" y="6643764"/>
            <a:ext cx="478871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600" indent="-609600">
              <a:buSzPct val="123000"/>
              <a:buChar char="•"/>
            </a:lvl1pPr>
          </a:lstStyle>
          <a:p>
            <a:pPr/>
            <a:r>
              <a:t>coroutine state</a:t>
            </a:r>
          </a:p>
        </p:txBody>
      </p:sp>
      <p:sp>
        <p:nvSpPr>
          <p:cNvPr id="212" name="coroutine handle"/>
          <p:cNvSpPr txBox="1"/>
          <p:nvPr/>
        </p:nvSpPr>
        <p:spPr>
          <a:xfrm>
            <a:off x="14316513" y="8526271"/>
            <a:ext cx="527456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600" indent="-609600">
              <a:buSzPct val="123000"/>
              <a:buChar char="•"/>
            </a:lvl1pPr>
          </a:lstStyle>
          <a:p>
            <a:pPr/>
            <a:r>
              <a:t>coroutine handle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pic>
        <p:nvPicPr>
          <p:cNvPr id="21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3915" y="3352946"/>
            <a:ext cx="13396170" cy="10047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2388" y="2629133"/>
            <a:ext cx="20919224" cy="9919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22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5295" y="3115994"/>
            <a:ext cx="18513410" cy="8857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22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812" y="5446645"/>
            <a:ext cx="22420376" cy="2822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2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252" y="4753329"/>
            <a:ext cx="20757496" cy="6161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6107" y="4433301"/>
            <a:ext cx="21751786" cy="5781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ubroutine vs Corout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Subroutine vs Coroutine</a:t>
            </a:r>
          </a:p>
        </p:txBody>
      </p:sp>
      <p:sp>
        <p:nvSpPr>
          <p:cNvPr id="175" name="Сопрограмма (coroutine) — это процедура, из вызова которой можно выйти (остановить вызов, операция suspend), а затем вернуться в этот вызов и продолжить исполнение с точки остановки (возобновить вызов, операция resum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/>
              <a:t>Сопрограмма</a:t>
            </a:r>
            <a:r>
              <a:t> (</a:t>
            </a:r>
            <a:r>
              <a:rPr i="1"/>
              <a:t>coroutine</a:t>
            </a:r>
            <a:r>
              <a:t>) — это процедура, из вызова которой можно выйти (</a:t>
            </a:r>
            <a:r>
              <a:rPr i="1"/>
              <a:t>остановить</a:t>
            </a:r>
            <a:r>
              <a:t> вызов, операция </a:t>
            </a:r>
            <a:r>
              <a:rPr i="1"/>
              <a:t>suspend</a:t>
            </a:r>
            <a:r>
              <a:t>), а затем вернуться в этот вызов и продолжить исполнение с точки остановки (</a:t>
            </a:r>
            <a:r>
              <a:rPr i="1"/>
              <a:t>возобновить</a:t>
            </a:r>
            <a:r>
              <a:t> вызов, операция </a:t>
            </a:r>
            <a:r>
              <a:rPr i="1"/>
              <a:t>resume</a:t>
            </a:r>
            <a:r>
              <a:t>).</a:t>
            </a:r>
          </a:p>
          <a:p>
            <a:pPr marL="0" indent="0">
              <a:buSzTx/>
              <a:buNone/>
            </a:pPr>
            <a:r>
              <a:t>Сопрограмма расширяет понятие </a:t>
            </a:r>
            <a:r>
              <a:rPr i="1"/>
              <a:t>подпрограммы</a:t>
            </a:r>
            <a:r>
              <a:t> (</a:t>
            </a:r>
            <a:r>
              <a:rPr i="1"/>
              <a:t>subroutine</a:t>
            </a:r>
            <a:r>
              <a:t>), вызов которой нельзя остановить, а можно лишь завершить.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23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42300" y="1566512"/>
            <a:ext cx="12499400" cy="12140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td::coroutine_hand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std::coroutine_handle</a:t>
            </a:r>
          </a:p>
        </p:txBody>
      </p:sp>
      <p:pic>
        <p:nvPicPr>
          <p:cNvPr id="23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2040" y="2724548"/>
            <a:ext cx="10879919" cy="10669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ask &amp;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 &amp; Generator</a:t>
            </a:r>
          </a:p>
        </p:txBody>
      </p:sp>
      <p:sp>
        <p:nvSpPr>
          <p:cNvPr id="239" name="Task: A coroutine that does a job without returning a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Task: A coroutine that does a job without returning a value.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﻿﻿Generator: A coroutine that does a job and returns a value (either by co_return or co_yield).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ager(greedy)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Eager(greedy) 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azy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Lazy 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++23 std::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C++23 std::generator</a:t>
            </a:r>
          </a:p>
        </p:txBody>
      </p:sp>
      <p:pic>
        <p:nvPicPr>
          <p:cNvPr id="2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107" y="3270194"/>
            <a:ext cx="20837786" cy="7175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++23 std::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C++23 std::generator</a:t>
            </a:r>
          </a:p>
        </p:txBody>
      </p:sp>
      <p:pic>
        <p:nvPicPr>
          <p:cNvPr id="24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1063" y="2670062"/>
            <a:ext cx="17141874" cy="10228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52" name="cooperative multitasking…"/>
          <p:cNvSpPr txBox="1"/>
          <p:nvPr>
            <p:ph type="body" idx="1"/>
          </p:nvPr>
        </p:nvSpPr>
        <p:spPr>
          <a:xfrm>
            <a:off x="1206500" y="3549438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cooperative multitasking</a:t>
            </a:r>
          </a:p>
          <a:p>
            <a:pPr/>
            <a:r>
              <a:t>c</a:t>
            </a:r>
            <a:r>
              <a:t>ode conciseness</a:t>
            </a:r>
          </a:p>
          <a:p>
            <a:pPr/>
            <a:r>
              <a:t>l</a:t>
            </a:r>
            <a:r>
              <a:t>azy evaluation</a:t>
            </a:r>
          </a:p>
          <a:p>
            <a:pPr/>
            <a:r>
              <a:t>e</a:t>
            </a:r>
            <a:r>
              <a:t>legant iteration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ubroutine vs Corout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Subroutine vs Coroutine</a:t>
            </a:r>
          </a:p>
        </p:txBody>
      </p:sp>
      <p:pic>
        <p:nvPicPr>
          <p:cNvPr id="17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4587" y="3352938"/>
            <a:ext cx="21154826" cy="8643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ubroutine vs Stackless corout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Subroutine vs Stackless coroutine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0680" y="2728135"/>
            <a:ext cx="5896176" cy="8259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00251" y="3459559"/>
            <a:ext cx="8017231" cy="6796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ubroutine vs Stackless corout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Subroutine vs Stackless coroutine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8472" y="3592341"/>
            <a:ext cx="7840698" cy="6531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9448" y="2728135"/>
            <a:ext cx="5896177" cy="8259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tackfull coroutine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Stackfull coroutine</a:t>
            </a:r>
          </a:p>
        </p:txBody>
      </p:sp>
      <p:pic>
        <p:nvPicPr>
          <p:cNvPr id="1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60142" y="2430857"/>
            <a:ext cx="19263716" cy="8854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tackfull corout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Stackfull coroutine</a:t>
            </a:r>
          </a:p>
        </p:txBody>
      </p:sp>
      <p:pic>
        <p:nvPicPr>
          <p:cNvPr id="1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1121" y="2939801"/>
            <a:ext cx="10861759" cy="1038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sp>
        <p:nvSpPr>
          <p:cNvPr id="195" name="co_yie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co_yield</a:t>
            </a:r>
          </a:p>
          <a:p>
            <a:pPr/>
            <a:r>
              <a:t>co_await</a:t>
            </a:r>
          </a:p>
          <a:p>
            <a:pPr/>
            <a:r>
              <a:t>co_return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routines in C++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Coroutines in C++20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812" y="4106554"/>
            <a:ext cx="20728376" cy="5502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