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Override PartName="/ppt/media/image22.jpeg" ContentType="image/jpeg"/>
  <Override PartName="/ppt/media/image2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3004800" cy="9753600"/>
  <p:notesSz cx="6858000" cy="9144000"/>
  <p:defaultTextStyle>
    <a:lvl1pPr algn="ctr" defTabSz="584200">
      <a:defRPr sz="3600">
        <a:latin typeface="+mn-lt"/>
        <a:ea typeface="+mn-ea"/>
        <a:cs typeface="+mn-cs"/>
        <a:sym typeface="Helvetica Light"/>
      </a:defRPr>
    </a:lvl1pPr>
    <a:lvl2pPr indent="342900" algn="ctr" defTabSz="584200">
      <a:defRPr sz="3600">
        <a:latin typeface="+mn-lt"/>
        <a:ea typeface="+mn-ea"/>
        <a:cs typeface="+mn-cs"/>
        <a:sym typeface="Helvetica Light"/>
      </a:defRPr>
    </a:lvl2pPr>
    <a:lvl3pPr indent="685800" algn="ctr" defTabSz="584200">
      <a:defRPr sz="3600">
        <a:latin typeface="+mn-lt"/>
        <a:ea typeface="+mn-ea"/>
        <a:cs typeface="+mn-cs"/>
        <a:sym typeface="Helvetica Light"/>
      </a:defRPr>
    </a:lvl3pPr>
    <a:lvl4pPr indent="1028700" algn="ctr" defTabSz="584200">
      <a:defRPr sz="3600">
        <a:latin typeface="+mn-lt"/>
        <a:ea typeface="+mn-ea"/>
        <a:cs typeface="+mn-cs"/>
        <a:sym typeface="Helvetica Light"/>
      </a:defRPr>
    </a:lvl4pPr>
    <a:lvl5pPr indent="1371600" algn="ctr" defTabSz="584200">
      <a:defRPr sz="3600">
        <a:latin typeface="+mn-lt"/>
        <a:ea typeface="+mn-ea"/>
        <a:cs typeface="+mn-cs"/>
        <a:sym typeface="Helvetica Light"/>
      </a:defRPr>
    </a:lvl5pPr>
    <a:lvl6pPr indent="1714500" algn="ctr" defTabSz="584200">
      <a:defRPr sz="3600">
        <a:latin typeface="+mn-lt"/>
        <a:ea typeface="+mn-ea"/>
        <a:cs typeface="+mn-cs"/>
        <a:sym typeface="Helvetica Light"/>
      </a:defRPr>
    </a:lvl6pPr>
    <a:lvl7pPr indent="2057400" algn="ctr" defTabSz="584200">
      <a:defRPr sz="3600">
        <a:latin typeface="+mn-lt"/>
        <a:ea typeface="+mn-ea"/>
        <a:cs typeface="+mn-cs"/>
        <a:sym typeface="Helvetica Light"/>
      </a:defRPr>
    </a:lvl7pPr>
    <a:lvl8pPr indent="2400300" algn="ctr" defTabSz="584200">
      <a:defRPr sz="3600">
        <a:latin typeface="+mn-lt"/>
        <a:ea typeface="+mn-ea"/>
        <a:cs typeface="+mn-cs"/>
        <a:sym typeface="Helvetica Light"/>
      </a:defRPr>
    </a:lvl8pPr>
    <a:lvl9pPr indent="27432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000000"/>
        </a:fontRef>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E3E5E8"/>
          </a:solidFill>
        </a:fill>
      </a:tcStyle>
    </a:wholeTbl>
    <a:band2H>
      <a:tcTxStyle b="def" i="def"/>
      <a:tcStyle>
        <a:tcBdr/>
        <a:fill>
          <a:solidFill>
            <a:srgbClr val="FFFFFF"/>
          </a:solidFill>
        </a:fill>
      </a:tcStyle>
    </a:band2H>
    <a:firstCol>
      <a:tcTxStyle b="on" i="off">
        <a:font>
          <a:latin typeface="Helvetica"/>
          <a:ea typeface="Helvetica"/>
          <a:cs typeface="Helvetica"/>
        </a:font>
        <a:srgbClr val="FFFFFF"/>
      </a:tcTxStyle>
      <a:tcStyle>
        <a:tcBdr>
          <a:left>
            <a:ln w="12700" cap="flat">
              <a:solidFill>
                <a:srgbClr val="0365C0"/>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n" i="off">
        <a:font>
          <a:latin typeface="Helvetica"/>
          <a:ea typeface="Helvetica"/>
          <a:cs typeface="Helvetica"/>
        </a:font>
        <a:srgbClr val="FFFFFF"/>
      </a:tcTxStyle>
      <a:tcStyle>
        <a:tcBdr>
          <a:left>
            <a:ln w="25400" cap="flat">
              <a:noFill/>
              <a:miter lim="400000"/>
            </a:ln>
          </a:left>
          <a:right>
            <a:ln w="25400" cap="flat">
              <a:noFill/>
              <a:miter lim="400000"/>
            </a:ln>
          </a:right>
          <a:top>
            <a:ln w="25400" cap="flat">
              <a:noFill/>
              <a:miter lim="400000"/>
            </a:ln>
          </a:top>
          <a:bottom>
            <a:ln w="12700" cap="flat">
              <a:solidFill>
                <a:srgbClr val="0365C0"/>
              </a:solidFill>
              <a:prstDash val="solid"/>
              <a:miter lim="400000"/>
            </a:ln>
          </a:bottom>
          <a:insideH>
            <a:ln w="25400" cap="flat">
              <a:noFill/>
              <a:miter lim="400000"/>
            </a:ln>
          </a:insideH>
          <a:insideV>
            <a:ln w="25400" cap="flat">
              <a:noFill/>
              <a:miter lim="400000"/>
            </a:ln>
          </a:insideV>
        </a:tcBdr>
        <a:fill>
          <a:solidFill>
            <a:srgbClr val="51A7F9"/>
          </a:solidFill>
        </a:fill>
      </a:tcStyle>
    </a:lastRow>
    <a:firstRow>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0365C0"/>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0365C0"/>
          </a:solidFill>
        </a:fill>
      </a:tcStyle>
    </a:firstRow>
  </a:tblStyle>
  <a:tblStyle styleId="{C7B018BB-80A7-4F77-B60F-C8B233D01FF8}" styleName="">
    <a:tblBg/>
    <a:wholeTbl>
      <a:tcTxStyle b="def" i="de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def" i="de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ph type="sldImg"/>
          </p:nvPr>
        </p:nvSpPr>
        <p:spPr>
          <a:xfrm>
            <a:off x="1143000" y="685800"/>
            <a:ext cx="4572000" cy="3429000"/>
          </a:xfrm>
          <a:prstGeom prst="rect">
            <a:avLst/>
          </a:prstGeom>
        </p:spPr>
        <p:txBody>
          <a:bodyPr/>
          <a:lstStyle/>
          <a:p>
            <a:pPr lvl="0"/>
          </a:p>
        </p:txBody>
      </p:sp>
      <p:sp>
        <p:nvSpPr>
          <p:cNvPr id="23" name="Shape 2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defRPr sz="2200">
        <a:latin typeface="Lucida Grande"/>
        <a:ea typeface="Lucida Grande"/>
        <a:cs typeface="Lucida Grande"/>
        <a:sym typeface="Lucida Grande"/>
      </a:defRPr>
    </a:lvl1pPr>
    <a:lvl2pPr indent="228600" defTabSz="457200">
      <a:defRPr sz="2200">
        <a:latin typeface="Lucida Grande"/>
        <a:ea typeface="Lucida Grande"/>
        <a:cs typeface="Lucida Grande"/>
        <a:sym typeface="Lucida Grande"/>
      </a:defRPr>
    </a:lvl2pPr>
    <a:lvl3pPr indent="457200" defTabSz="457200">
      <a:defRPr sz="2200">
        <a:latin typeface="Lucida Grande"/>
        <a:ea typeface="Lucida Grande"/>
        <a:cs typeface="Lucida Grande"/>
        <a:sym typeface="Lucida Grande"/>
      </a:defRPr>
    </a:lvl3pPr>
    <a:lvl4pPr indent="685800" defTabSz="457200">
      <a:defRPr sz="2200">
        <a:latin typeface="Lucida Grande"/>
        <a:ea typeface="Lucida Grande"/>
        <a:cs typeface="Lucida Grande"/>
        <a:sym typeface="Lucida Grande"/>
      </a:defRPr>
    </a:lvl4pPr>
    <a:lvl5pPr indent="914400" defTabSz="457200">
      <a:defRPr sz="2200">
        <a:latin typeface="Lucida Grande"/>
        <a:ea typeface="Lucida Grande"/>
        <a:cs typeface="Lucida Grande"/>
        <a:sym typeface="Lucida Grande"/>
      </a:defRPr>
    </a:lvl5pPr>
    <a:lvl6pPr indent="1143000" defTabSz="457200">
      <a:defRPr sz="2200">
        <a:latin typeface="Lucida Grande"/>
        <a:ea typeface="Lucida Grande"/>
        <a:cs typeface="Lucida Grande"/>
        <a:sym typeface="Lucida Grande"/>
      </a:defRPr>
    </a:lvl6pPr>
    <a:lvl7pPr indent="1371600" defTabSz="457200">
      <a:defRPr sz="2200">
        <a:latin typeface="Lucida Grande"/>
        <a:ea typeface="Lucida Grande"/>
        <a:cs typeface="Lucida Grande"/>
        <a:sym typeface="Lucida Grande"/>
      </a:defRPr>
    </a:lvl7pPr>
    <a:lvl8pPr indent="1600200" defTabSz="457200">
      <a:defRPr sz="2200">
        <a:latin typeface="Lucida Grande"/>
        <a:ea typeface="Lucida Grande"/>
        <a:cs typeface="Lucida Grande"/>
        <a:sym typeface="Lucida Grande"/>
      </a:defRPr>
    </a:lvl8pPr>
    <a:lvl9pPr indent="1828800" defTabSz="45720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Cover">
    <p:spTree>
      <p:nvGrpSpPr>
        <p:cNvPr id="1" name=""/>
        <p:cNvGrpSpPr/>
        <p:nvPr/>
      </p:nvGrpSpPr>
      <p:grpSpPr>
        <a:xfrm>
          <a:off x="0" y="0"/>
          <a:ext cx="0" cy="0"/>
          <a:chOff x="0" y="0"/>
          <a:chExt cx="0" cy="0"/>
        </a:xfrm>
      </p:grpSpPr>
      <p:sp>
        <p:nvSpPr>
          <p:cNvPr id="5" name="Shape 5"/>
          <p:cNvSpPr/>
          <p:nvPr>
            <p:ph type="title"/>
          </p:nvPr>
        </p:nvSpPr>
        <p:spPr>
          <a:xfrm>
            <a:off x="1270000" y="5842000"/>
            <a:ext cx="10464800" cy="1422400"/>
          </a:xfrm>
          <a:prstGeom prst="rect">
            <a:avLst/>
          </a:prstGeom>
        </p:spPr>
        <p:txBody>
          <a:bodyPr anchor="b"/>
          <a:lstStyle/>
          <a:p>
            <a:pPr lvl="0">
              <a:defRPr sz="1800"/>
            </a:pPr>
            <a:r>
              <a:rPr sz="8000"/>
              <a:t>Title Text</a:t>
            </a:r>
          </a:p>
        </p:txBody>
      </p:sp>
      <p:sp>
        <p:nvSpPr>
          <p:cNvPr id="6" name="Shape 6"/>
          <p:cNvSpPr/>
          <p:nvPr>
            <p:ph type="body" idx="1"/>
          </p:nvPr>
        </p:nvSpPr>
        <p:spPr>
          <a:xfrm>
            <a:off x="1270000" y="7353300"/>
            <a:ext cx="10464800" cy="1130300"/>
          </a:xfrm>
          <a:prstGeom prst="rect">
            <a:avLst/>
          </a:prstGeom>
        </p:spPr>
        <p:txBody>
          <a:bodyPr anchor="t"/>
          <a:lstStyle>
            <a:lvl1pPr marL="0" indent="0" algn="ctr">
              <a:spcBef>
                <a:spcPts val="0"/>
              </a:spcBef>
              <a:buSzTx/>
              <a:buNone/>
              <a:defRPr sz="3200"/>
            </a:lvl1pPr>
            <a:lvl2pPr marL="0" indent="342900" algn="ctr">
              <a:spcBef>
                <a:spcPts val="0"/>
              </a:spcBef>
              <a:buSzTx/>
              <a:buNone/>
              <a:defRPr sz="3200"/>
            </a:lvl2pPr>
            <a:lvl3pPr marL="0" indent="685800" algn="ctr">
              <a:spcBef>
                <a:spcPts val="0"/>
              </a:spcBef>
              <a:buSzTx/>
              <a:buNone/>
              <a:defRPr sz="3200"/>
            </a:lvl3pPr>
            <a:lvl4pPr marL="0" indent="1028700" algn="ctr">
              <a:spcBef>
                <a:spcPts val="0"/>
              </a:spcBef>
              <a:buSzTx/>
              <a:buNone/>
              <a:defRPr sz="3200"/>
            </a:lvl4pPr>
            <a:lvl5pPr marL="0" indent="13716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8" name="Shape 8"/>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9" name="Shape 9"/>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342900" algn="ctr">
              <a:spcBef>
                <a:spcPts val="0"/>
              </a:spcBef>
              <a:buSzTx/>
              <a:buNone/>
              <a:defRPr sz="3200"/>
            </a:lvl2pPr>
            <a:lvl3pPr marL="0" indent="685800" algn="ctr">
              <a:spcBef>
                <a:spcPts val="0"/>
              </a:spcBef>
              <a:buSzTx/>
              <a:buNone/>
              <a:defRPr sz="3200"/>
            </a:lvl3pPr>
            <a:lvl4pPr marL="0" indent="1028700" algn="ctr">
              <a:spcBef>
                <a:spcPts val="0"/>
              </a:spcBef>
              <a:buSzTx/>
              <a:buNone/>
              <a:defRPr sz="3200"/>
            </a:lvl4pPr>
            <a:lvl5pPr marL="0" indent="13716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1" name="Shape 11"/>
          <p:cNvSpPr/>
          <p:nvPr>
            <p:ph type="title"/>
          </p:nvPr>
        </p:nvSpPr>
        <p:spPr>
          <a:prstGeom prst="rect">
            <a:avLst/>
          </a:prstGeom>
        </p:spPr>
        <p:txBody>
          <a:bodyPr/>
          <a:lstStyle/>
          <a:p>
            <a:pPr lvl="0">
              <a:defRPr sz="1800"/>
            </a:pPr>
            <a:r>
              <a:rPr sz="8000"/>
              <a:t>Title Text</a:t>
            </a:r>
          </a:p>
        </p:txBody>
      </p:sp>
      <p:sp>
        <p:nvSpPr>
          <p:cNvPr id="12" name="Shape 12"/>
          <p:cNvSpPr/>
          <p:nvPr>
            <p:ph type="body" idx="1"/>
          </p:nvPr>
        </p:nvSpPr>
        <p:spPr>
          <a:prstGeom prst="rect">
            <a:avLst/>
          </a:prstGeom>
        </p:spPr>
        <p:txBody>
          <a:bodyPr/>
          <a:lstStyle/>
          <a:p>
            <a:pPr lvl="0">
              <a:defRPr sz="1800"/>
            </a:pPr>
            <a:r>
              <a:rPr sz="3800"/>
              <a:t>Body Level One</a:t>
            </a:r>
            <a:endParaRPr sz="3800"/>
          </a:p>
          <a:p>
            <a:pPr lvl="1">
              <a:defRPr sz="1800"/>
            </a:pPr>
            <a:r>
              <a:rPr sz="3800"/>
              <a:t>Body Level Two</a:t>
            </a:r>
            <a:endParaRPr sz="3800"/>
          </a:p>
          <a:p>
            <a:pPr lvl="2">
              <a:defRPr sz="1800"/>
            </a:pPr>
            <a:r>
              <a:rPr sz="3800"/>
              <a:t>Body Level Three</a:t>
            </a:r>
            <a:endParaRPr sz="3800"/>
          </a:p>
          <a:p>
            <a:pPr lvl="3">
              <a:defRPr sz="1800"/>
            </a:pPr>
            <a:r>
              <a:rPr sz="3800"/>
              <a:t>Body Level Four</a:t>
            </a:r>
            <a:endParaRPr sz="3800"/>
          </a:p>
          <a:p>
            <a:pPr lvl="4">
              <a:defRPr sz="1800"/>
            </a:pPr>
            <a:r>
              <a:rPr sz="3800"/>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defRPr sz="1800"/>
            </a:pPr>
            <a:r>
              <a:rPr sz="8000"/>
              <a:t>Title Text</a:t>
            </a:r>
          </a:p>
        </p:txBody>
      </p:sp>
      <p:sp>
        <p:nvSpPr>
          <p:cNvPr id="15" name="Shape 15"/>
          <p:cNvSpPr/>
          <p:nvPr>
            <p:ph type="body" idx="1"/>
          </p:nvPr>
        </p:nvSpPr>
        <p:spPr>
          <a:xfrm>
            <a:off x="1282700" y="2768600"/>
            <a:ext cx="5041900" cy="5715000"/>
          </a:xfrm>
          <a:prstGeom prst="rect">
            <a:avLst/>
          </a:prstGeom>
        </p:spPr>
        <p:txBody>
          <a:bodyPr/>
          <a:lstStyle>
            <a:lvl1pPr marL="280736" indent="-280736">
              <a:spcBef>
                <a:spcPts val="3200"/>
              </a:spcBef>
              <a:defRPr sz="2800"/>
            </a:lvl1pPr>
            <a:lvl2pPr marL="661736" indent="-280736">
              <a:spcBef>
                <a:spcPts val="3200"/>
              </a:spcBef>
              <a:defRPr sz="2800"/>
            </a:lvl2pPr>
            <a:lvl3pPr marL="1042736" indent="-280736">
              <a:spcBef>
                <a:spcPts val="3200"/>
              </a:spcBef>
              <a:defRPr sz="2800"/>
            </a:lvl3pPr>
            <a:lvl4pPr marL="1423736" indent="-280736">
              <a:spcBef>
                <a:spcPts val="3200"/>
              </a:spcBef>
              <a:defRPr sz="2800"/>
            </a:lvl4pPr>
            <a:lvl5pPr marL="1804736" indent="-280736">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0" name="Shape 20"/>
          <p:cNvSpPr/>
          <p:nvPr>
            <p:ph type="body" idx="1"/>
          </p:nvPr>
        </p:nvSpPr>
        <p:spPr>
          <a:xfrm>
            <a:off x="1270000" y="1270000"/>
            <a:ext cx="10464800" cy="7213600"/>
          </a:xfrm>
          <a:prstGeom prst="rect">
            <a:avLst/>
          </a:prstGeom>
        </p:spPr>
        <p:txBody>
          <a:bodyPr/>
          <a:lstStyle/>
          <a:p>
            <a:pPr lvl="0">
              <a:defRPr sz="1800"/>
            </a:pPr>
            <a:r>
              <a:rPr sz="3800"/>
              <a:t>Body Level One</a:t>
            </a:r>
            <a:endParaRPr sz="3800"/>
          </a:p>
          <a:p>
            <a:pPr lvl="1">
              <a:defRPr sz="1800"/>
            </a:pPr>
            <a:r>
              <a:rPr sz="3800"/>
              <a:t>Body Level Two</a:t>
            </a:r>
            <a:endParaRPr sz="3800"/>
          </a:p>
          <a:p>
            <a:pPr lvl="2">
              <a:defRPr sz="1800"/>
            </a:pPr>
            <a:r>
              <a:rPr sz="3800"/>
              <a:t>Body Level Three</a:t>
            </a:r>
            <a:endParaRPr sz="3800"/>
          </a:p>
          <a:p>
            <a:pPr lvl="3">
              <a:defRPr sz="1800"/>
            </a:pPr>
            <a:r>
              <a:rPr sz="3800"/>
              <a:t>Body Level Four</a:t>
            </a:r>
            <a:endParaRPr sz="3800"/>
          </a:p>
          <a:p>
            <a:pPr lvl="4">
              <a:defRPr sz="1800"/>
            </a:pPr>
            <a:r>
              <a:rPr sz="3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1270000" y="2768600"/>
            <a:ext cx="10464800" cy="571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800"/>
              <a:t>Body Level One</a:t>
            </a:r>
            <a:endParaRPr sz="3800"/>
          </a:p>
          <a:p>
            <a:pPr lvl="1">
              <a:defRPr sz="1800"/>
            </a:pPr>
            <a:r>
              <a:rPr sz="3800"/>
              <a:t>Body Level Two</a:t>
            </a:r>
            <a:endParaRPr sz="3800"/>
          </a:p>
          <a:p>
            <a:pPr lvl="2">
              <a:defRPr sz="1800"/>
            </a:pPr>
            <a:r>
              <a:rPr sz="3800"/>
              <a:t>Body Level Three</a:t>
            </a:r>
            <a:endParaRPr sz="3800"/>
          </a:p>
          <a:p>
            <a:pPr lvl="3">
              <a:defRPr sz="1800"/>
            </a:pPr>
            <a:r>
              <a:rPr sz="3800"/>
              <a:t>Body Level Four</a:t>
            </a:r>
            <a:endParaRPr sz="3800"/>
          </a:p>
          <a:p>
            <a:pPr lvl="4">
              <a:defRPr sz="1800"/>
            </a:pPr>
            <a:r>
              <a:rPr sz="38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381000" indent="-381000" defTabSz="584200">
        <a:spcBef>
          <a:spcPts val="4200"/>
        </a:spcBef>
        <a:buSzPct val="100000"/>
        <a:buChar char="•"/>
        <a:defRPr sz="3800">
          <a:latin typeface="+mn-lt"/>
          <a:ea typeface="+mn-ea"/>
          <a:cs typeface="+mn-cs"/>
          <a:sym typeface="Helvetica Light"/>
        </a:defRPr>
      </a:lvl1pPr>
      <a:lvl2pPr marL="762000" indent="-381000" defTabSz="584200">
        <a:spcBef>
          <a:spcPts val="4200"/>
        </a:spcBef>
        <a:buSzPct val="100000"/>
        <a:buChar char="•"/>
        <a:defRPr sz="3800">
          <a:latin typeface="+mn-lt"/>
          <a:ea typeface="+mn-ea"/>
          <a:cs typeface="+mn-cs"/>
          <a:sym typeface="Helvetica Light"/>
        </a:defRPr>
      </a:lvl2pPr>
      <a:lvl3pPr marL="1143000" indent="-381000" defTabSz="584200">
        <a:spcBef>
          <a:spcPts val="4200"/>
        </a:spcBef>
        <a:buSzPct val="100000"/>
        <a:buChar char="•"/>
        <a:defRPr sz="3800">
          <a:latin typeface="+mn-lt"/>
          <a:ea typeface="+mn-ea"/>
          <a:cs typeface="+mn-cs"/>
          <a:sym typeface="Helvetica Light"/>
        </a:defRPr>
      </a:lvl3pPr>
      <a:lvl4pPr marL="1524000" indent="-381000" defTabSz="584200">
        <a:spcBef>
          <a:spcPts val="4200"/>
        </a:spcBef>
        <a:buSzPct val="100000"/>
        <a:buChar char="•"/>
        <a:defRPr sz="3800">
          <a:latin typeface="+mn-lt"/>
          <a:ea typeface="+mn-ea"/>
          <a:cs typeface="+mn-cs"/>
          <a:sym typeface="Helvetica Light"/>
        </a:defRPr>
      </a:lvl4pPr>
      <a:lvl5pPr marL="1905000" indent="-381000" defTabSz="584200">
        <a:spcBef>
          <a:spcPts val="4200"/>
        </a:spcBef>
        <a:buSzPct val="100000"/>
        <a:buChar char="•"/>
        <a:defRPr sz="3800">
          <a:latin typeface="+mn-lt"/>
          <a:ea typeface="+mn-ea"/>
          <a:cs typeface="+mn-cs"/>
          <a:sym typeface="Helvetica Light"/>
        </a:defRPr>
      </a:lvl5pPr>
      <a:lvl6pPr marL="2286000" indent="-381000" defTabSz="584200">
        <a:spcBef>
          <a:spcPts val="4200"/>
        </a:spcBef>
        <a:buSzPct val="100000"/>
        <a:buChar char="•"/>
        <a:defRPr sz="3800">
          <a:latin typeface="+mn-lt"/>
          <a:ea typeface="+mn-ea"/>
          <a:cs typeface="+mn-cs"/>
          <a:sym typeface="Helvetica Light"/>
        </a:defRPr>
      </a:lvl6pPr>
      <a:lvl7pPr marL="2667000" indent="-381000" defTabSz="584200">
        <a:spcBef>
          <a:spcPts val="4200"/>
        </a:spcBef>
        <a:buSzPct val="100000"/>
        <a:buChar char="•"/>
        <a:defRPr sz="3800">
          <a:latin typeface="+mn-lt"/>
          <a:ea typeface="+mn-ea"/>
          <a:cs typeface="+mn-cs"/>
          <a:sym typeface="Helvetica Light"/>
        </a:defRPr>
      </a:lvl7pPr>
      <a:lvl8pPr marL="3048000" indent="-381000" defTabSz="584200">
        <a:spcBef>
          <a:spcPts val="4200"/>
        </a:spcBef>
        <a:buSzPct val="100000"/>
        <a:buChar char="•"/>
        <a:defRPr sz="3800">
          <a:latin typeface="+mn-lt"/>
          <a:ea typeface="+mn-ea"/>
          <a:cs typeface="+mn-cs"/>
          <a:sym typeface="Helvetica Light"/>
        </a:defRPr>
      </a:lvl8pPr>
      <a:lvl9pPr marL="3429000" indent="-381000" defTabSz="584200">
        <a:spcBef>
          <a:spcPts val="4200"/>
        </a:spcBef>
        <a:buSzPct val="100000"/>
        <a:buChar char="•"/>
        <a:defRPr sz="38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www.cplusplus.com/stl"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 Id="rId3" Type="http://schemas.openxmlformats.org/officeDocument/2006/relationships/image" Target="../media/image5.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eg"/><Relationship Id="rId3" Type="http://schemas.openxmlformats.org/officeDocument/2006/relationships/image" Target="../media/image9.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jpeg"/><Relationship Id="rId3" Type="http://schemas.openxmlformats.org/officeDocument/2006/relationships/image" Target="../media/image11.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jpeg"/><Relationship Id="rId3" Type="http://schemas.openxmlformats.org/officeDocument/2006/relationships/image" Target="../media/image13.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gif"/><Relationship Id="rId3" Type="http://schemas.openxmlformats.org/officeDocument/2006/relationships/image" Target="../media/image6.gif"/><Relationship Id="rId4" Type="http://schemas.openxmlformats.org/officeDocument/2006/relationships/image" Target="../media/image15.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www.cplusplus.com"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gif"/><Relationship Id="rId3" Type="http://schemas.openxmlformats.org/officeDocument/2006/relationships/image" Target="../media/image16.jpeg"/><Relationship Id="rId4" Type="http://schemas.openxmlformats.org/officeDocument/2006/relationships/image" Target="../media/image8.g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jpeg"/><Relationship Id="rId3" Type="http://schemas.openxmlformats.org/officeDocument/2006/relationships/image" Target="../media/image18.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gif"/><Relationship Id="rId3" Type="http://schemas.openxmlformats.org/officeDocument/2006/relationships/image" Target="../media/image10.gif"/></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jpe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gif"/></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3.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gif"/><Relationship Id="rId3" Type="http://schemas.openxmlformats.org/officeDocument/2006/relationships/image" Target="../media/image2.gif"/><Relationship Id="rId4" Type="http://schemas.openxmlformats.org/officeDocument/2006/relationships/image" Target="../media/image3.g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g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27" name="Group 27"/>
          <p:cNvGrpSpPr/>
          <p:nvPr/>
        </p:nvGrpSpPr>
        <p:grpSpPr>
          <a:xfrm>
            <a:off x="-18063" y="-6774"/>
            <a:ext cx="13004801" cy="9753600"/>
            <a:chOff x="0" y="0"/>
            <a:chExt cx="13004800" cy="9753599"/>
          </a:xfrm>
        </p:grpSpPr>
        <p:sp>
          <p:nvSpPr>
            <p:cNvPr id="25" name="Shape 25"/>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6" name="Shape 26"/>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36" name="Group 36"/>
          <p:cNvGrpSpPr/>
          <p:nvPr/>
        </p:nvGrpSpPr>
        <p:grpSpPr>
          <a:xfrm>
            <a:off x="-3388" y="8961118"/>
            <a:ext cx="11162455" cy="830865"/>
            <a:chOff x="0" y="0"/>
            <a:chExt cx="11162453" cy="830863"/>
          </a:xfrm>
        </p:grpSpPr>
        <p:sp>
          <p:nvSpPr>
            <p:cNvPr id="28" name="Shape 28"/>
            <p:cNvSpPr/>
            <p:nvPr/>
          </p:nvSpPr>
          <p:spPr>
            <a:xfrm>
              <a:off x="3359353" y="0"/>
              <a:ext cx="7319643" cy="830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34" name="Group 34"/>
            <p:cNvGrpSpPr/>
            <p:nvPr/>
          </p:nvGrpSpPr>
          <p:grpSpPr>
            <a:xfrm>
              <a:off x="5613984" y="0"/>
              <a:ext cx="5548470" cy="830864"/>
              <a:chOff x="0" y="0"/>
              <a:chExt cx="5548468" cy="830863"/>
            </a:xfrm>
          </p:grpSpPr>
          <p:sp>
            <p:nvSpPr>
              <p:cNvPr id="29" name="Shape 29"/>
              <p:cNvSpPr/>
              <p:nvPr/>
            </p:nvSpPr>
            <p:spPr>
              <a:xfrm>
                <a:off x="3302874" y="10851"/>
                <a:ext cx="2245595" cy="820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21" y="15230"/>
                    </a:moveTo>
                    <a:lnTo>
                      <a:pt x="10757" y="15108"/>
                    </a:lnTo>
                    <a:lnTo>
                      <a:pt x="6085" y="10167"/>
                    </a:lnTo>
                    <a:lnTo>
                      <a:pt x="2760" y="2695"/>
                    </a:lnTo>
                    <a:lnTo>
                      <a:pt x="0" y="0"/>
                    </a:lnTo>
                    <a:lnTo>
                      <a:pt x="478" y="1062"/>
                    </a:lnTo>
                    <a:lnTo>
                      <a:pt x="0" y="2654"/>
                    </a:lnTo>
                    <a:lnTo>
                      <a:pt x="652" y="4859"/>
                    </a:lnTo>
                    <a:lnTo>
                      <a:pt x="1630" y="9922"/>
                    </a:lnTo>
                    <a:lnTo>
                      <a:pt x="978" y="17231"/>
                    </a:lnTo>
                    <a:lnTo>
                      <a:pt x="4346" y="13434"/>
                    </a:lnTo>
                    <a:lnTo>
                      <a:pt x="12864" y="21518"/>
                    </a:lnTo>
                    <a:lnTo>
                      <a:pt x="21600" y="21600"/>
                    </a:lnTo>
                    <a:lnTo>
                      <a:pt x="17993" y="19313"/>
                    </a:lnTo>
                    <a:lnTo>
                      <a:pt x="13821" y="1523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0" name="Shape 30"/>
              <p:cNvSpPr/>
              <p:nvPr/>
            </p:nvSpPr>
            <p:spPr>
              <a:xfrm>
                <a:off x="431496" y="0"/>
                <a:ext cx="420203" cy="612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1" name="Shape 31"/>
              <p:cNvSpPr/>
              <p:nvPr/>
            </p:nvSpPr>
            <p:spPr>
              <a:xfrm>
                <a:off x="1228976" y="156561"/>
                <a:ext cx="853959" cy="420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2" name="Shape 32"/>
              <p:cNvSpPr/>
              <p:nvPr/>
            </p:nvSpPr>
            <p:spPr>
              <a:xfrm>
                <a:off x="2579947" y="114710"/>
                <a:ext cx="350169" cy="114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3" name="Shape 33"/>
              <p:cNvSpPr/>
              <p:nvPr/>
            </p:nvSpPr>
            <p:spPr>
              <a:xfrm>
                <a:off x="0" y="103858"/>
                <a:ext cx="94885" cy="1255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35" name="Shape 35"/>
            <p:cNvSpPr/>
            <p:nvPr/>
          </p:nvSpPr>
          <p:spPr>
            <a:xfrm>
              <a:off x="0" y="0"/>
              <a:ext cx="8982375" cy="829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43" name="Group 43"/>
          <p:cNvGrpSpPr/>
          <p:nvPr/>
        </p:nvGrpSpPr>
        <p:grpSpPr>
          <a:xfrm>
            <a:off x="888435" y="8940800"/>
            <a:ext cx="8091876" cy="830864"/>
            <a:chOff x="0" y="0"/>
            <a:chExt cx="8091875" cy="830863"/>
          </a:xfrm>
        </p:grpSpPr>
        <p:sp>
          <p:nvSpPr>
            <p:cNvPr id="37" name="Shape 37"/>
            <p:cNvSpPr/>
            <p:nvPr/>
          </p:nvSpPr>
          <p:spPr>
            <a:xfrm>
              <a:off x="1809994" y="0"/>
              <a:ext cx="824781" cy="451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8" name="Shape 38"/>
            <p:cNvSpPr/>
            <p:nvPr/>
          </p:nvSpPr>
          <p:spPr>
            <a:xfrm>
              <a:off x="3497967" y="55909"/>
              <a:ext cx="4593909" cy="774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9" name="Shape 39"/>
            <p:cNvSpPr/>
            <p:nvPr/>
          </p:nvSpPr>
          <p:spPr>
            <a:xfrm>
              <a:off x="3242625" y="46590"/>
              <a:ext cx="160437" cy="94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0" name="Shape 40"/>
            <p:cNvSpPr/>
            <p:nvPr/>
          </p:nvSpPr>
          <p:spPr>
            <a:xfrm>
              <a:off x="1041707" y="76098"/>
              <a:ext cx="363808" cy="254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1" name="Shape 41"/>
            <p:cNvSpPr/>
            <p:nvPr/>
          </p:nvSpPr>
          <p:spPr>
            <a:xfrm>
              <a:off x="702757" y="94734"/>
              <a:ext cx="133321" cy="94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2" name="Shape 42"/>
            <p:cNvSpPr/>
            <p:nvPr/>
          </p:nvSpPr>
          <p:spPr>
            <a:xfrm>
              <a:off x="0" y="27954"/>
              <a:ext cx="553619" cy="321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44" name="Table 44"/>
          <p:cNvGraphicFramePr/>
          <p:nvPr/>
        </p:nvGraphicFramePr>
        <p:xfrm>
          <a:off x="1246293" y="9135873"/>
          <a:ext cx="10476090" cy="433494"/>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492029"/>
                <a:gridCol w="3492029"/>
                <a:gridCol w="3492029"/>
              </a:tblGrid>
              <a:tr h="433493">
                <a:tc>
                  <a:txBody>
                    <a:bodyPr/>
                    <a:lstStyle/>
                    <a:p>
                      <a:pPr lvl="0" marL="40640" marR="40640" defTabSz="1300480">
                        <a:def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l"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45" name="Shape 45"/>
          <p:cNvSpPr/>
          <p:nvPr>
            <p:ph type="title"/>
          </p:nvPr>
        </p:nvSpPr>
        <p:spPr>
          <a:xfrm>
            <a:off x="632177" y="456353"/>
            <a:ext cx="11704322" cy="1517227"/>
          </a:xfrm>
          <a:prstGeom prst="rect">
            <a:avLst/>
          </a:prstGeom>
        </p:spPr>
        <p:txBody>
          <a:bodyPr lIns="72248" tIns="72248" rIns="72248" bIns="72248" anchor="ctr"/>
          <a:lstStyle>
            <a:lvl1pPr marL="40640" marR="40640" defTabSz="1300480">
              <a:defRPr sz="6826">
                <a:solidFill>
                  <a:srgbClr val="FFFB00"/>
                </a:solidFill>
                <a:effectLst>
                  <a:outerShdw sx="100000" sy="100000" kx="0" ky="0" algn="b" rotWithShape="0" blurRad="12700" dist="381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6826">
                <a:solidFill>
                  <a:srgbClr val="FFFB00"/>
                </a:solidFill>
                <a:effectLst>
                  <a:outerShdw sx="100000" sy="100000" kx="0" ky="0" algn="b" rotWithShape="0" blurRad="12700" dist="38100" dir="2700000">
                    <a:srgbClr val="000000"/>
                  </a:outerShdw>
                </a:effectLst>
                <a:uFill>
                  <a:solidFill>
                    <a:srgbClr val="FFFB00"/>
                  </a:solidFill>
                </a:uFill>
              </a:rPr>
              <a:t>Chapter 3</a:t>
            </a:r>
          </a:p>
        </p:txBody>
      </p:sp>
      <p:sp>
        <p:nvSpPr>
          <p:cNvPr id="46" name="Shape 46"/>
          <p:cNvSpPr/>
          <p:nvPr>
            <p:ph type="body" idx="1"/>
          </p:nvPr>
        </p:nvSpPr>
        <p:spPr>
          <a:xfrm>
            <a:off x="523804" y="1914595"/>
            <a:ext cx="11848819" cy="6683023"/>
          </a:xfrm>
          <a:prstGeom prst="rect">
            <a:avLst/>
          </a:prstGeom>
        </p:spPr>
        <p:txBody>
          <a:bodyPr lIns="72248" tIns="72248" rIns="72248" bIns="72248" anchor="ctr"/>
          <a:lstStyle/>
          <a:p>
            <a:pPr lvl="0" marL="40640" marR="40640" defTabSz="1300480">
              <a:spcBef>
                <a:spcPts val="700"/>
              </a:spcBef>
              <a:buClr>
                <a:srgbClr val="E9E9FF"/>
              </a:buClr>
              <a:defRPr sz="1800"/>
            </a:pPr>
            <a:r>
              <a:rPr sz="426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Lists, Stacks, and Queues</a:t>
            </a:r>
            <a:endParaRPr sz="426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endParaRPr>
          </a:p>
          <a:p>
            <a:pPr lvl="0" marL="40640" marR="40640" algn="l" defTabSz="1300480">
              <a:spcBef>
                <a:spcPts val="700"/>
              </a:spcBef>
              <a:buClr>
                <a:srgbClr val="E9E9FF"/>
              </a:buClr>
              <a:defRPr sz="1800"/>
            </a:pPr>
            <a:r>
              <a:rPr sz="426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The most simple and basic date structures.</a:t>
            </a:r>
            <a:endParaRPr sz="426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endParaRPr>
          </a:p>
          <a:p>
            <a:pPr lvl="1" marL="922584" marR="40640" indent="-361244" algn="l" defTabSz="1300480">
              <a:spcBef>
                <a:spcPts val="600"/>
              </a:spcBef>
              <a:buClr>
                <a:srgbClr val="E9E9FF"/>
              </a:buClr>
              <a:buSzPct val="125000"/>
              <a:buChar char="•"/>
              <a:defRPr sz="1800"/>
            </a:pPr>
            <a:r>
              <a:rPr sz="3697">
                <a:solidFill>
                  <a:srgbClr val="FFFFFF"/>
                </a:solidFill>
                <a:uFill>
                  <a:solidFill>
                    <a:srgbClr val="FFFFFF"/>
                  </a:solidFill>
                </a:uFill>
                <a:latin typeface="Arial"/>
                <a:ea typeface="Arial"/>
                <a:cs typeface="Arial"/>
                <a:sym typeface="Arial"/>
              </a:rPr>
              <a:t>We will introduce Abstract Data Types (ADT).</a:t>
            </a:r>
            <a:endParaRPr sz="3697">
              <a:solidFill>
                <a:srgbClr val="FFFFFF"/>
              </a:solidFill>
              <a:uFill>
                <a:solidFill>
                  <a:srgbClr val="FFFFFF"/>
                </a:solidFill>
              </a:uFill>
              <a:latin typeface="Arial"/>
              <a:ea typeface="Arial"/>
              <a:cs typeface="Arial"/>
              <a:sym typeface="Arial"/>
            </a:endParaRPr>
          </a:p>
          <a:p>
            <a:pPr lvl="1" marL="922584" marR="40640" indent="-361244" algn="l" defTabSz="1300480">
              <a:spcBef>
                <a:spcPts val="600"/>
              </a:spcBef>
              <a:buClr>
                <a:srgbClr val="E9E9FF"/>
              </a:buClr>
              <a:buSzPct val="125000"/>
              <a:buChar char="•"/>
              <a:defRPr sz="1800"/>
            </a:pPr>
            <a:r>
              <a:rPr sz="3697">
                <a:solidFill>
                  <a:srgbClr val="FFFFFF"/>
                </a:solidFill>
                <a:uFill>
                  <a:solidFill>
                    <a:srgbClr val="FFFFFF"/>
                  </a:solidFill>
                </a:uFill>
                <a:latin typeface="Arial"/>
                <a:ea typeface="Arial"/>
                <a:cs typeface="Arial"/>
                <a:sym typeface="Arial"/>
              </a:rPr>
              <a:t>Show how to operate efficiently on lists</a:t>
            </a:r>
            <a:endParaRPr sz="3697">
              <a:solidFill>
                <a:srgbClr val="FFFFFF"/>
              </a:solidFill>
              <a:uFill>
                <a:solidFill>
                  <a:srgbClr val="FFFFFF"/>
                </a:solidFill>
              </a:uFill>
              <a:latin typeface="Arial"/>
              <a:ea typeface="Arial"/>
              <a:cs typeface="Arial"/>
              <a:sym typeface="Arial"/>
            </a:endParaRPr>
          </a:p>
          <a:p>
            <a:pPr lvl="1" marL="922584" marR="40640" indent="-361244" algn="l" defTabSz="1300480">
              <a:spcBef>
                <a:spcPts val="600"/>
              </a:spcBef>
              <a:buClr>
                <a:srgbClr val="E9E9FF"/>
              </a:buClr>
              <a:buSzPct val="125000"/>
              <a:buChar char="•"/>
              <a:defRPr sz="1800"/>
            </a:pPr>
            <a:r>
              <a:rPr sz="3697">
                <a:solidFill>
                  <a:srgbClr val="FFFFFF"/>
                </a:solidFill>
                <a:uFill>
                  <a:solidFill>
                    <a:srgbClr val="FFFFFF"/>
                  </a:solidFill>
                </a:uFill>
                <a:latin typeface="Arial"/>
                <a:ea typeface="Arial"/>
                <a:cs typeface="Arial"/>
                <a:sym typeface="Arial"/>
              </a:rPr>
              <a:t>Provide our own implementation of vector and list</a:t>
            </a:r>
            <a:endParaRPr sz="3697">
              <a:solidFill>
                <a:srgbClr val="FFFFFF"/>
              </a:solidFill>
              <a:uFill>
                <a:solidFill>
                  <a:srgbClr val="FFFFFF"/>
                </a:solidFill>
              </a:uFill>
              <a:latin typeface="Arial"/>
              <a:ea typeface="Arial"/>
              <a:cs typeface="Arial"/>
              <a:sym typeface="Arial"/>
            </a:endParaRPr>
          </a:p>
          <a:p>
            <a:pPr lvl="1" marL="922584" marR="40640" indent="-361244" algn="l" defTabSz="1300480">
              <a:spcBef>
                <a:spcPts val="600"/>
              </a:spcBef>
              <a:buClr>
                <a:srgbClr val="E9E9FF"/>
              </a:buClr>
              <a:buSzPct val="125000"/>
              <a:buChar char="•"/>
              <a:defRPr sz="1800"/>
            </a:pPr>
            <a:r>
              <a:rPr sz="3697">
                <a:solidFill>
                  <a:srgbClr val="FFFFFF"/>
                </a:solidFill>
                <a:uFill>
                  <a:solidFill>
                    <a:srgbClr val="FFFFFF"/>
                  </a:solidFill>
                </a:uFill>
                <a:latin typeface="Arial"/>
                <a:ea typeface="Arial"/>
                <a:cs typeface="Arial"/>
                <a:sym typeface="Arial"/>
              </a:rPr>
              <a:t>Introduce the stack ADT and its use in implementing recursion</a:t>
            </a:r>
            <a:endParaRPr sz="3697">
              <a:solidFill>
                <a:srgbClr val="FFFFFF"/>
              </a:solidFill>
              <a:uFill>
                <a:solidFill>
                  <a:srgbClr val="FFFFFF"/>
                </a:solidFill>
              </a:uFill>
              <a:latin typeface="Arial"/>
              <a:ea typeface="Arial"/>
              <a:cs typeface="Arial"/>
              <a:sym typeface="Arial"/>
            </a:endParaRPr>
          </a:p>
          <a:p>
            <a:pPr lvl="1" marL="922584" marR="40640" indent="-361244" algn="l" defTabSz="1300480">
              <a:spcBef>
                <a:spcPts val="600"/>
              </a:spcBef>
              <a:buClr>
                <a:srgbClr val="E9E9FF"/>
              </a:buClr>
              <a:buSzPct val="125000"/>
              <a:buChar char="•"/>
              <a:defRPr sz="1800"/>
            </a:pPr>
            <a:r>
              <a:rPr sz="3697">
                <a:solidFill>
                  <a:srgbClr val="FFFFFF"/>
                </a:solidFill>
                <a:uFill>
                  <a:solidFill>
                    <a:srgbClr val="FFFFFF"/>
                  </a:solidFill>
                </a:uFill>
                <a:latin typeface="Arial"/>
                <a:ea typeface="Arial"/>
                <a:cs typeface="Arial"/>
                <a:sym typeface="Arial"/>
              </a:rPr>
              <a:t>Introduce queue ADT and its use in operating systems design</a:t>
            </a:r>
          </a:p>
        </p:txBody>
      </p:sp>
      <p:sp>
        <p:nvSpPr>
          <p:cNvPr id="47" name="Shape 47"/>
          <p:cNvSpPr/>
          <p:nvPr>
            <p:ph type="sldNum" sz="quarter" idx="4294967295"/>
          </p:nvPr>
        </p:nvSpPr>
        <p:spPr>
          <a:xfrm>
            <a:off x="11150125" y="9155853"/>
            <a:ext cx="241403"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256" name="Group 256"/>
          <p:cNvGrpSpPr/>
          <p:nvPr/>
        </p:nvGrpSpPr>
        <p:grpSpPr>
          <a:xfrm>
            <a:off x="0" y="-1"/>
            <a:ext cx="13004800" cy="9753601"/>
            <a:chOff x="0" y="0"/>
            <a:chExt cx="13004800" cy="9753599"/>
          </a:xfrm>
        </p:grpSpPr>
        <p:sp>
          <p:nvSpPr>
            <p:cNvPr id="254" name="Shape 254"/>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55" name="Shape 255"/>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257" name="Shape 257"/>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266" name="Group 266"/>
          <p:cNvGrpSpPr/>
          <p:nvPr/>
        </p:nvGrpSpPr>
        <p:grpSpPr>
          <a:xfrm>
            <a:off x="0" y="8561492"/>
            <a:ext cx="11162454" cy="1219202"/>
            <a:chOff x="0" y="0"/>
            <a:chExt cx="11162453" cy="1219200"/>
          </a:xfrm>
        </p:grpSpPr>
        <p:sp>
          <p:nvSpPr>
            <p:cNvPr id="258" name="Shape 258"/>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264" name="Group 264"/>
            <p:cNvGrpSpPr/>
            <p:nvPr/>
          </p:nvGrpSpPr>
          <p:grpSpPr>
            <a:xfrm>
              <a:off x="5612835" y="0"/>
              <a:ext cx="5549619" cy="1219201"/>
              <a:chOff x="0" y="0"/>
              <a:chExt cx="5549618" cy="1219200"/>
            </a:xfrm>
          </p:grpSpPr>
          <p:sp>
            <p:nvSpPr>
              <p:cNvPr id="259" name="Shape 259"/>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60" name="Shape 260"/>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61" name="Shape 261"/>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62" name="Shape 262"/>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63" name="Shape 263"/>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265" name="Shape 265"/>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273" name="Group 273"/>
          <p:cNvGrpSpPr/>
          <p:nvPr/>
        </p:nvGrpSpPr>
        <p:grpSpPr>
          <a:xfrm>
            <a:off x="891822" y="8563751"/>
            <a:ext cx="8085103" cy="1207912"/>
            <a:chOff x="0" y="0"/>
            <a:chExt cx="8085102" cy="1207910"/>
          </a:xfrm>
        </p:grpSpPr>
        <p:sp>
          <p:nvSpPr>
            <p:cNvPr id="267" name="Shape 267"/>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68" name="Shape 268"/>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69" name="Shape 269"/>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70" name="Shape 270"/>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71" name="Shape 271"/>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72" name="Shape 272"/>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274" name="Table 274"/>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275" name="Shape 275"/>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Method for vector and list (cont.)</a:t>
            </a:r>
          </a:p>
        </p:txBody>
      </p:sp>
      <p:sp>
        <p:nvSpPr>
          <p:cNvPr id="276" name="Shape 276"/>
          <p:cNvSpPr/>
          <p:nvPr>
            <p:ph type="body" idx="4294967295"/>
          </p:nvPr>
        </p:nvSpPr>
        <p:spPr>
          <a:xfrm>
            <a:off x="650239" y="1264355"/>
            <a:ext cx="9952286" cy="3178952"/>
          </a:xfrm>
          <a:prstGeom prst="rect">
            <a:avLst/>
          </a:prstGeom>
        </p:spPr>
        <p:txBody>
          <a:bodyPr lIns="72248" tIns="72248" rIns="72248" bIns="72248"/>
          <a:lstStyle/>
          <a:p>
            <a:pPr lvl="0" marL="455930" marR="30480" indent="-406400" defTabSz="975360">
              <a:spcBef>
                <a:spcPts val="500"/>
              </a:spcBef>
              <a:buClr>
                <a:srgbClr val="E9E9FF"/>
              </a:buClr>
              <a:defRPr sz="1800"/>
            </a:pPr>
            <a:r>
              <a:rPr sz="2346">
                <a:solidFill>
                  <a:srgbClr val="FFFFFF"/>
                </a:solidFill>
                <a:uFill>
                  <a:solidFill>
                    <a:srgbClr val="FFFFFF"/>
                  </a:solidFill>
                </a:uFill>
                <a:latin typeface="Arial"/>
                <a:ea typeface="Arial"/>
                <a:cs typeface="Arial"/>
                <a:sym typeface="Arial"/>
              </a:rPr>
              <a:t>list only is efficient in changes at the front</a:t>
            </a:r>
            <a:endParaRPr sz="2346">
              <a:solidFill>
                <a:srgbClr val="FFFFFF"/>
              </a:solidFill>
              <a:uFill>
                <a:solidFill>
                  <a:srgbClr val="FFFFFF"/>
                </a:solidFill>
              </a:uFill>
              <a:latin typeface="Arial"/>
              <a:ea typeface="Arial"/>
              <a:cs typeface="Arial"/>
              <a:sym typeface="Arial"/>
            </a:endParaRPr>
          </a:p>
          <a:p>
            <a:pPr lvl="1" marL="680720" marR="30480" indent="-345440" defTabSz="975360">
              <a:spcBef>
                <a:spcPts val="400"/>
              </a:spcBef>
              <a:buChar char="–"/>
              <a:defRPr sz="1800"/>
            </a:pPr>
            <a:r>
              <a:rPr sz="2133">
                <a:solidFill>
                  <a:srgbClr val="FFFFFF"/>
                </a:solidFill>
                <a:uFill>
                  <a:solidFill>
                    <a:srgbClr val="FFFFFF"/>
                  </a:solidFill>
                </a:uFill>
                <a:latin typeface="Arial"/>
                <a:ea typeface="Arial"/>
                <a:cs typeface="Arial"/>
                <a:sym typeface="Arial"/>
              </a:rPr>
              <a:t>void push_front(const Object &amp; x): add x to the front</a:t>
            </a:r>
            <a:endParaRPr sz="2133">
              <a:solidFill>
                <a:srgbClr val="FFFFFF"/>
              </a:solidFill>
              <a:uFill>
                <a:solidFill>
                  <a:srgbClr val="FFFFFF"/>
                </a:solidFill>
              </a:uFill>
              <a:latin typeface="Arial"/>
              <a:ea typeface="Arial"/>
              <a:cs typeface="Arial"/>
              <a:sym typeface="Arial"/>
            </a:endParaRPr>
          </a:p>
          <a:p>
            <a:pPr lvl="1" marL="680720" marR="30480" indent="-345440" defTabSz="975360">
              <a:spcBef>
                <a:spcPts val="400"/>
              </a:spcBef>
              <a:buChar char="–"/>
              <a:defRPr sz="1800"/>
            </a:pPr>
            <a:r>
              <a:rPr sz="2133">
                <a:solidFill>
                  <a:srgbClr val="FFFFFF"/>
                </a:solidFill>
                <a:uFill>
                  <a:solidFill>
                    <a:srgbClr val="FFFFFF"/>
                  </a:solidFill>
                </a:uFill>
                <a:latin typeface="Arial"/>
                <a:ea typeface="Arial"/>
                <a:cs typeface="Arial"/>
                <a:sym typeface="Arial"/>
              </a:rPr>
              <a:t>void pop_front(): remove the object at the front </a:t>
            </a:r>
            <a:endParaRPr sz="2133">
              <a:solidFill>
                <a:srgbClr val="FFFFFF"/>
              </a:solidFill>
              <a:uFill>
                <a:solidFill>
                  <a:srgbClr val="FFFFFF"/>
                </a:solidFill>
              </a:uFill>
              <a:latin typeface="Arial"/>
              <a:ea typeface="Arial"/>
              <a:cs typeface="Arial"/>
              <a:sym typeface="Arial"/>
            </a:endParaRPr>
          </a:p>
          <a:p>
            <a:pPr lvl="0" marL="455930" marR="30480" indent="-406400" defTabSz="975360">
              <a:spcBef>
                <a:spcPts val="500"/>
              </a:spcBef>
              <a:buClr>
                <a:srgbClr val="E9E9FF"/>
              </a:buClr>
              <a:defRPr sz="1800"/>
            </a:pPr>
            <a:r>
              <a:rPr sz="2346">
                <a:solidFill>
                  <a:srgbClr val="FFFFFF"/>
                </a:solidFill>
                <a:uFill>
                  <a:solidFill>
                    <a:srgbClr val="FFFFFF"/>
                  </a:solidFill>
                </a:uFill>
                <a:latin typeface="Arial"/>
                <a:ea typeface="Arial"/>
                <a:cs typeface="Arial"/>
                <a:sym typeface="Arial"/>
              </a:rPr>
              <a:t>vector only has</a:t>
            </a:r>
            <a:endParaRPr sz="2346">
              <a:solidFill>
                <a:srgbClr val="FFFFFF"/>
              </a:solidFill>
              <a:uFill>
                <a:solidFill>
                  <a:srgbClr val="FFFFFF"/>
                </a:solidFill>
              </a:uFill>
              <a:latin typeface="Arial"/>
              <a:ea typeface="Arial"/>
              <a:cs typeface="Arial"/>
              <a:sym typeface="Arial"/>
            </a:endParaRPr>
          </a:p>
          <a:p>
            <a:pPr lvl="1" marL="680720" marR="30480" indent="-345440" defTabSz="975360">
              <a:spcBef>
                <a:spcPts val="400"/>
              </a:spcBef>
              <a:buChar char="–"/>
              <a:defRPr sz="1800"/>
            </a:pPr>
            <a:r>
              <a:rPr sz="2133">
                <a:solidFill>
                  <a:srgbClr val="FFFFFF"/>
                </a:solidFill>
                <a:uFill>
                  <a:solidFill>
                    <a:srgbClr val="FFFFFF"/>
                  </a:solidFill>
                </a:uFill>
                <a:latin typeface="Arial"/>
                <a:ea typeface="Arial"/>
                <a:cs typeface="Arial"/>
                <a:sym typeface="Arial"/>
              </a:rPr>
              <a:t>Object &amp; operator[](int idx)</a:t>
            </a:r>
            <a:endParaRPr sz="2133">
              <a:solidFill>
                <a:srgbClr val="FFFFFF"/>
              </a:solidFill>
              <a:uFill>
                <a:solidFill>
                  <a:srgbClr val="FFFFFF"/>
                </a:solidFill>
              </a:uFill>
              <a:latin typeface="Arial"/>
              <a:ea typeface="Arial"/>
              <a:cs typeface="Arial"/>
              <a:sym typeface="Arial"/>
            </a:endParaRPr>
          </a:p>
          <a:p>
            <a:pPr lvl="1" marL="680720" marR="30480" indent="-345440" defTabSz="975360">
              <a:spcBef>
                <a:spcPts val="400"/>
              </a:spcBef>
              <a:buChar char="–"/>
              <a:defRPr sz="1800"/>
            </a:pPr>
            <a:r>
              <a:rPr sz="2133">
                <a:solidFill>
                  <a:srgbClr val="FFFFFF"/>
                </a:solidFill>
                <a:uFill>
                  <a:solidFill>
                    <a:srgbClr val="FFFFFF"/>
                  </a:solidFill>
                </a:uFill>
                <a:latin typeface="Arial"/>
                <a:ea typeface="Arial"/>
                <a:cs typeface="Arial"/>
                <a:sym typeface="Arial"/>
              </a:rPr>
              <a:t>Object &amp; at(int idx)</a:t>
            </a:r>
            <a:endParaRPr sz="2133">
              <a:solidFill>
                <a:srgbClr val="FFFFFF"/>
              </a:solidFill>
              <a:uFill>
                <a:solidFill>
                  <a:srgbClr val="FFFFFF"/>
                </a:solidFill>
              </a:uFill>
              <a:latin typeface="Arial"/>
              <a:ea typeface="Arial"/>
              <a:cs typeface="Arial"/>
              <a:sym typeface="Arial"/>
            </a:endParaRPr>
          </a:p>
          <a:p>
            <a:pPr lvl="1" marL="680720" marR="30480" indent="-345440" defTabSz="975360">
              <a:spcBef>
                <a:spcPts val="400"/>
              </a:spcBef>
              <a:buChar char="–"/>
              <a:defRPr sz="1800"/>
            </a:pPr>
            <a:r>
              <a:rPr sz="2133">
                <a:solidFill>
                  <a:srgbClr val="FFFFFF"/>
                </a:solidFill>
                <a:uFill>
                  <a:solidFill>
                    <a:srgbClr val="FFFFFF"/>
                  </a:solidFill>
                </a:uFill>
                <a:latin typeface="Arial"/>
                <a:ea typeface="Arial"/>
                <a:cs typeface="Arial"/>
                <a:sym typeface="Arial"/>
              </a:rPr>
              <a:t>int capacity() const:</a:t>
            </a:r>
            <a:endParaRPr sz="2133">
              <a:solidFill>
                <a:srgbClr val="FFFFFF"/>
              </a:solidFill>
              <a:uFill>
                <a:solidFill>
                  <a:srgbClr val="FFFFFF"/>
                </a:solidFill>
              </a:uFill>
              <a:latin typeface="Arial"/>
              <a:ea typeface="Arial"/>
              <a:cs typeface="Arial"/>
              <a:sym typeface="Arial"/>
            </a:endParaRPr>
          </a:p>
          <a:p>
            <a:pPr lvl="1" marL="680720" marR="30480" indent="-345440" defTabSz="975360">
              <a:spcBef>
                <a:spcPts val="400"/>
              </a:spcBef>
              <a:buChar char="–"/>
              <a:defRPr sz="1800"/>
            </a:pPr>
            <a:r>
              <a:rPr sz="2133">
                <a:solidFill>
                  <a:srgbClr val="FFFFFF"/>
                </a:solidFill>
                <a:uFill>
                  <a:solidFill>
                    <a:srgbClr val="FFFFFF"/>
                  </a:solidFill>
                </a:uFill>
                <a:latin typeface="Arial"/>
                <a:ea typeface="Arial"/>
                <a:cs typeface="Arial"/>
                <a:sym typeface="Arial"/>
              </a:rPr>
              <a:t>void reserve(int new capacity)</a:t>
            </a:r>
          </a:p>
        </p:txBody>
      </p:sp>
      <p:sp>
        <p:nvSpPr>
          <p:cNvPr id="277" name="Shape 277"/>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278" name="pic_4.jpg"/>
          <p:cNvPicPr/>
          <p:nvPr/>
        </p:nvPicPr>
        <p:blipFill>
          <a:blip r:embed="rId2">
            <a:extLst/>
          </a:blip>
          <a:stretch>
            <a:fillRect/>
          </a:stretch>
        </p:blipFill>
        <p:spPr>
          <a:xfrm>
            <a:off x="5717809" y="3349380"/>
            <a:ext cx="6456129" cy="4768427"/>
          </a:xfrm>
          <a:prstGeom prst="rect">
            <a:avLst/>
          </a:prstGeom>
          <a:ln w="12700">
            <a:round/>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282" name="Group 282"/>
          <p:cNvGrpSpPr/>
          <p:nvPr/>
        </p:nvGrpSpPr>
        <p:grpSpPr>
          <a:xfrm>
            <a:off x="0" y="-1"/>
            <a:ext cx="13004800" cy="9753601"/>
            <a:chOff x="0" y="0"/>
            <a:chExt cx="13004800" cy="9753599"/>
          </a:xfrm>
        </p:grpSpPr>
        <p:sp>
          <p:nvSpPr>
            <p:cNvPr id="280" name="Shape 280"/>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81" name="Shape 281"/>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283" name="Shape 283"/>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292" name="Group 292"/>
          <p:cNvGrpSpPr/>
          <p:nvPr/>
        </p:nvGrpSpPr>
        <p:grpSpPr>
          <a:xfrm>
            <a:off x="0" y="8561492"/>
            <a:ext cx="11162454" cy="1219202"/>
            <a:chOff x="0" y="0"/>
            <a:chExt cx="11162453" cy="1219200"/>
          </a:xfrm>
        </p:grpSpPr>
        <p:sp>
          <p:nvSpPr>
            <p:cNvPr id="284" name="Shape 284"/>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290" name="Group 290"/>
            <p:cNvGrpSpPr/>
            <p:nvPr/>
          </p:nvGrpSpPr>
          <p:grpSpPr>
            <a:xfrm>
              <a:off x="5612835" y="0"/>
              <a:ext cx="5549619" cy="1219201"/>
              <a:chOff x="0" y="0"/>
              <a:chExt cx="5549618" cy="1219200"/>
            </a:xfrm>
          </p:grpSpPr>
          <p:sp>
            <p:nvSpPr>
              <p:cNvPr id="285" name="Shape 285"/>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86" name="Shape 286"/>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87" name="Shape 287"/>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88" name="Shape 288"/>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89" name="Shape 289"/>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291" name="Shape 291"/>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299" name="Group 299"/>
          <p:cNvGrpSpPr/>
          <p:nvPr/>
        </p:nvGrpSpPr>
        <p:grpSpPr>
          <a:xfrm>
            <a:off x="891822" y="8563751"/>
            <a:ext cx="8085103" cy="1207912"/>
            <a:chOff x="0" y="0"/>
            <a:chExt cx="8085102" cy="1207910"/>
          </a:xfrm>
        </p:grpSpPr>
        <p:sp>
          <p:nvSpPr>
            <p:cNvPr id="293" name="Shape 293"/>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94" name="Shape 294"/>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95" name="Shape 295"/>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96" name="Shape 296"/>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97" name="Shape 297"/>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98" name="Shape 298"/>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300" name="Table 300"/>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301" name="Shape 301"/>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Iterators</a:t>
            </a:r>
          </a:p>
        </p:txBody>
      </p:sp>
      <p:sp>
        <p:nvSpPr>
          <p:cNvPr id="302" name="Shape 302"/>
          <p:cNvSpPr/>
          <p:nvPr>
            <p:ph type="body" idx="4294967295"/>
          </p:nvPr>
        </p:nvSpPr>
        <p:spPr>
          <a:xfrm>
            <a:off x="650239" y="1101795"/>
            <a:ext cx="11704322" cy="7676446"/>
          </a:xfrm>
          <a:prstGeom prst="rect">
            <a:avLst/>
          </a:prstGeom>
        </p:spPr>
        <p:txBody>
          <a:bodyPr lIns="72248" tIns="72248" rIns="72248" bIns="72248"/>
          <a:lstStyle/>
          <a:p>
            <a:pPr lvl="0" marL="547116" marR="36575" indent="-487680" defTabSz="1170431">
              <a:spcBef>
                <a:spcPts val="600"/>
              </a:spcBef>
              <a:buClr>
                <a:srgbClr val="E9E9FF"/>
              </a:buClr>
              <a:defRPr sz="1800"/>
            </a:pPr>
            <a:r>
              <a:rPr sz="2816">
                <a:solidFill>
                  <a:srgbClr val="FFFFFF"/>
                </a:solidFill>
                <a:uFill>
                  <a:solidFill>
                    <a:srgbClr val="FFFFFF"/>
                  </a:solidFill>
                </a:uFill>
                <a:latin typeface="Arial"/>
                <a:ea typeface="Arial"/>
                <a:cs typeface="Arial"/>
                <a:sym typeface="Arial"/>
              </a:rPr>
              <a:t>Iterator: An iterator is any object that, pointing to some element in a range of elements (such as an array or a </a:t>
            </a:r>
            <a:r>
              <a:rPr sz="2816" u="sng">
                <a:solidFill>
                  <a:srgbClr val="FFFFFF"/>
                </a:solidFill>
                <a:uFill>
                  <a:solidFill>
                    <a:srgbClr val="FFFFFF"/>
                  </a:solidFill>
                </a:uFill>
                <a:latin typeface="Arial"/>
                <a:ea typeface="Arial"/>
                <a:cs typeface="Arial"/>
                <a:sym typeface="Arial"/>
                <a:hlinkClick r:id="rId2" invalidUrl="" action="" tgtFrame="" tooltip="" history="1" highlightClick="0" endSnd="0"/>
              </a:rPr>
              <a:t>container</a:t>
            </a:r>
            <a:r>
              <a:rPr sz="2816">
                <a:solidFill>
                  <a:srgbClr val="FFFFFF"/>
                </a:solidFill>
                <a:uFill>
                  <a:solidFill>
                    <a:srgbClr val="FFFFFF"/>
                  </a:solidFill>
                </a:uFill>
                <a:latin typeface="Arial"/>
                <a:ea typeface="Arial"/>
                <a:cs typeface="Arial"/>
                <a:sym typeface="Arial"/>
              </a:rPr>
              <a:t>), has the ability to iterate through the elements of that range using a set of operators (at least, the increment (++) and dereference (*) operators).</a:t>
            </a:r>
            <a:endParaRPr sz="2816">
              <a:solidFill>
                <a:srgbClr val="FFFFFF"/>
              </a:solidFill>
              <a:uFill>
                <a:solidFill>
                  <a:srgbClr val="FFFFFF"/>
                </a:solidFill>
              </a:uFill>
              <a:latin typeface="Arial"/>
              <a:ea typeface="Arial"/>
              <a:cs typeface="Arial"/>
              <a:sym typeface="Arial"/>
            </a:endParaRPr>
          </a:p>
          <a:p>
            <a:pPr lvl="0" marL="547116" marR="36575" indent="-487680" defTabSz="1170431">
              <a:spcBef>
                <a:spcPts val="600"/>
              </a:spcBef>
              <a:buClr>
                <a:srgbClr val="E9E9FF"/>
              </a:buClr>
              <a:defRPr sz="1800"/>
            </a:pPr>
            <a:r>
              <a:rPr sz="2816">
                <a:solidFill>
                  <a:srgbClr val="FFFFFF"/>
                </a:solidFill>
                <a:uFill>
                  <a:solidFill>
                    <a:srgbClr val="FFFFFF"/>
                  </a:solidFill>
                </a:uFill>
                <a:latin typeface="Arial"/>
                <a:ea typeface="Arial"/>
                <a:cs typeface="Arial"/>
                <a:sym typeface="Arial"/>
              </a:rPr>
              <a:t>It is typically a nested class inside other classes such as list or vector</a:t>
            </a:r>
            <a:endParaRPr sz="2816">
              <a:solidFill>
                <a:srgbClr val="FFFFFF"/>
              </a:solidFill>
              <a:uFill>
                <a:solidFill>
                  <a:srgbClr val="FFFFFF"/>
                </a:solidFill>
              </a:uFill>
              <a:latin typeface="Arial"/>
              <a:ea typeface="Arial"/>
              <a:cs typeface="Arial"/>
              <a:sym typeface="Arial"/>
            </a:endParaRPr>
          </a:p>
          <a:p>
            <a:pPr lvl="0" marL="547116" marR="36575" indent="-487680" defTabSz="1170431">
              <a:spcBef>
                <a:spcPts val="600"/>
              </a:spcBef>
              <a:buClr>
                <a:srgbClr val="E9E9FF"/>
              </a:buClr>
              <a:defRPr sz="1800"/>
            </a:pPr>
            <a:r>
              <a:rPr sz="2816">
                <a:solidFill>
                  <a:srgbClr val="FFFFFF"/>
                </a:solidFill>
                <a:uFill>
                  <a:solidFill>
                    <a:srgbClr val="FFFFFF"/>
                  </a:solidFill>
                </a:uFill>
                <a:latin typeface="Arial"/>
                <a:ea typeface="Arial"/>
                <a:cs typeface="Arial"/>
                <a:sym typeface="Arial"/>
              </a:rPr>
              <a:t>Two important accessors are begin() and end()</a:t>
            </a:r>
            <a:endParaRPr sz="2816">
              <a:solidFill>
                <a:srgbClr val="FFFFFF"/>
              </a:solidFill>
              <a:uFill>
                <a:solidFill>
                  <a:srgbClr val="FFFFFF"/>
                </a:solidFill>
              </a:uFill>
              <a:latin typeface="Arial"/>
              <a:ea typeface="Arial"/>
              <a:cs typeface="Arial"/>
              <a:sym typeface="Arial"/>
            </a:endParaRPr>
          </a:p>
          <a:p>
            <a:pPr lvl="0" marL="547116" marR="36575" indent="-487680" defTabSz="1170431">
              <a:spcBef>
                <a:spcPts val="600"/>
              </a:spcBef>
              <a:buClr>
                <a:srgbClr val="E9E9FF"/>
              </a:buClr>
              <a:defRPr sz="1800"/>
            </a:pPr>
            <a:r>
              <a:rPr sz="2816">
                <a:solidFill>
                  <a:srgbClr val="FFFFFF"/>
                </a:solidFill>
                <a:uFill>
                  <a:solidFill>
                    <a:srgbClr val="FFFFFF"/>
                  </a:solidFill>
                </a:uFill>
                <a:latin typeface="Arial"/>
                <a:ea typeface="Arial"/>
                <a:cs typeface="Arial"/>
                <a:sym typeface="Arial"/>
              </a:rPr>
              <a:t>Iterators can be compared, incremented and return a reference to the object stored at its value</a:t>
            </a:r>
            <a:endParaRPr sz="2816">
              <a:solidFill>
                <a:srgbClr val="FFFFFF"/>
              </a:solidFill>
              <a:uFill>
                <a:solidFill>
                  <a:srgbClr val="FFFFFF"/>
                </a:solidFill>
              </a:uFill>
              <a:latin typeface="Arial"/>
              <a:ea typeface="Arial"/>
              <a:cs typeface="Arial"/>
              <a:sym typeface="Arial"/>
            </a:endParaRPr>
          </a:p>
          <a:p>
            <a:pPr lvl="1" marL="816864" marR="36575" indent="-414528" defTabSz="1170431">
              <a:spcBef>
                <a:spcPts val="500"/>
              </a:spcBef>
              <a:buChar char="–"/>
              <a:defRPr sz="1800"/>
            </a:pPr>
            <a:r>
              <a:rPr sz="2559">
                <a:solidFill>
                  <a:srgbClr val="FFFFFF"/>
                </a:solidFill>
                <a:uFill>
                  <a:solidFill>
                    <a:srgbClr val="FFFFFF"/>
                  </a:solidFill>
                </a:uFill>
                <a:latin typeface="Arial"/>
                <a:ea typeface="Arial"/>
                <a:cs typeface="Arial"/>
                <a:sym typeface="Arial"/>
              </a:rPr>
              <a:t>itr1 == itr2, itr1 != itr2</a:t>
            </a:r>
            <a:endParaRPr sz="2559">
              <a:solidFill>
                <a:srgbClr val="FFFFFF"/>
              </a:solidFill>
              <a:uFill>
                <a:solidFill>
                  <a:srgbClr val="FFFFFF"/>
                </a:solidFill>
              </a:uFill>
              <a:latin typeface="Arial"/>
              <a:ea typeface="Arial"/>
              <a:cs typeface="Arial"/>
              <a:sym typeface="Arial"/>
            </a:endParaRPr>
          </a:p>
          <a:p>
            <a:pPr lvl="1" marL="816864" marR="36575" indent="-414528" defTabSz="1170431">
              <a:spcBef>
                <a:spcPts val="500"/>
              </a:spcBef>
              <a:buChar char="–"/>
              <a:defRPr sz="1800"/>
            </a:pPr>
            <a:r>
              <a:rPr sz="2559">
                <a:solidFill>
                  <a:srgbClr val="FFFFFF"/>
                </a:solidFill>
                <a:uFill>
                  <a:solidFill>
                    <a:srgbClr val="FFFFFF"/>
                  </a:solidFill>
                </a:uFill>
                <a:latin typeface="Arial"/>
                <a:ea typeface="Arial"/>
                <a:cs typeface="Arial"/>
                <a:sym typeface="Arial"/>
              </a:rPr>
              <a:t>++itr1 and itr1++</a:t>
            </a:r>
            <a:endParaRPr sz="2559">
              <a:solidFill>
                <a:srgbClr val="FFFFFF"/>
              </a:solidFill>
              <a:uFill>
                <a:solidFill>
                  <a:srgbClr val="FFFFFF"/>
                </a:solidFill>
              </a:uFill>
              <a:latin typeface="Arial"/>
              <a:ea typeface="Arial"/>
              <a:cs typeface="Arial"/>
              <a:sym typeface="Arial"/>
            </a:endParaRPr>
          </a:p>
          <a:p>
            <a:pPr lvl="1" marL="816864" marR="36575" indent="-414528" defTabSz="1170431">
              <a:spcBef>
                <a:spcPts val="500"/>
              </a:spcBef>
              <a:buChar char="–"/>
              <a:defRPr sz="1800"/>
            </a:pPr>
            <a:r>
              <a:rPr sz="2559">
                <a:solidFill>
                  <a:srgbClr val="FFFFFF"/>
                </a:solidFill>
                <a:uFill>
                  <a:solidFill>
                    <a:srgbClr val="FFFFFF"/>
                  </a:solidFill>
                </a:uFill>
                <a:latin typeface="Arial"/>
                <a:ea typeface="Arial"/>
                <a:cs typeface="Arial"/>
                <a:sym typeface="Arial"/>
              </a:rPr>
              <a:t>*itr</a:t>
            </a:r>
            <a:endParaRPr sz="2559">
              <a:solidFill>
                <a:srgbClr val="FFFFFF"/>
              </a:solidFill>
              <a:uFill>
                <a:solidFill>
                  <a:srgbClr val="FFFFFF"/>
                </a:solidFill>
              </a:uFill>
              <a:latin typeface="Arial"/>
              <a:ea typeface="Arial"/>
              <a:cs typeface="Arial"/>
              <a:sym typeface="Arial"/>
            </a:endParaRPr>
          </a:p>
          <a:p>
            <a:pPr lvl="0" marL="547116" marR="36575" indent="-487680" defTabSz="1170431">
              <a:spcBef>
                <a:spcPts val="600"/>
              </a:spcBef>
              <a:buClr>
                <a:srgbClr val="E9E9FF"/>
              </a:buClr>
              <a:defRPr sz="1800"/>
            </a:pPr>
            <a:r>
              <a:rPr sz="2816">
                <a:solidFill>
                  <a:srgbClr val="FFFFFF"/>
                </a:solidFill>
                <a:uFill>
                  <a:solidFill>
                    <a:srgbClr val="FFFFFF"/>
                  </a:solidFill>
                </a:uFill>
                <a:latin typeface="Arial"/>
                <a:ea typeface="Arial"/>
                <a:cs typeface="Arial"/>
                <a:sym typeface="Arial"/>
              </a:rPr>
              <a:t>Methods that require an iterator value are the methods of the container class using the iterator</a:t>
            </a:r>
            <a:endParaRPr sz="2816">
              <a:solidFill>
                <a:srgbClr val="FFFFFF"/>
              </a:solidFill>
              <a:uFill>
                <a:solidFill>
                  <a:srgbClr val="FFFFFF"/>
                </a:solidFill>
              </a:uFill>
              <a:latin typeface="Arial"/>
              <a:ea typeface="Arial"/>
              <a:cs typeface="Arial"/>
              <a:sym typeface="Arial"/>
            </a:endParaRPr>
          </a:p>
          <a:p>
            <a:pPr lvl="1" marL="816864" marR="36575" indent="-414528" defTabSz="1170431">
              <a:spcBef>
                <a:spcPts val="500"/>
              </a:spcBef>
              <a:buChar char="–"/>
              <a:defRPr sz="1800"/>
            </a:pPr>
            <a:r>
              <a:rPr sz="2559">
                <a:solidFill>
                  <a:srgbClr val="FFFFFF"/>
                </a:solidFill>
                <a:uFill>
                  <a:solidFill>
                    <a:srgbClr val="FFFFFF"/>
                  </a:solidFill>
                </a:uFill>
                <a:latin typeface="Arial"/>
                <a:ea typeface="Arial"/>
                <a:cs typeface="Arial"/>
                <a:sym typeface="Arial"/>
              </a:rPr>
              <a:t>iterator insert(iterator pos, const Object &amp; x)</a:t>
            </a:r>
            <a:endParaRPr sz="2559">
              <a:solidFill>
                <a:srgbClr val="FFFFFF"/>
              </a:solidFill>
              <a:uFill>
                <a:solidFill>
                  <a:srgbClr val="FFFFFF"/>
                </a:solidFill>
              </a:uFill>
              <a:latin typeface="Arial"/>
              <a:ea typeface="Arial"/>
              <a:cs typeface="Arial"/>
              <a:sym typeface="Arial"/>
            </a:endParaRPr>
          </a:p>
          <a:p>
            <a:pPr lvl="1" marL="816864" marR="36575" indent="-414528" defTabSz="1170431">
              <a:spcBef>
                <a:spcPts val="500"/>
              </a:spcBef>
              <a:buChar char="–"/>
              <a:defRPr sz="1800"/>
            </a:pPr>
            <a:r>
              <a:rPr sz="2559">
                <a:solidFill>
                  <a:srgbClr val="FFFFFF"/>
                </a:solidFill>
                <a:uFill>
                  <a:solidFill>
                    <a:srgbClr val="FFFFFF"/>
                  </a:solidFill>
                </a:uFill>
                <a:latin typeface="Arial"/>
                <a:ea typeface="Arial"/>
                <a:cs typeface="Arial"/>
                <a:sym typeface="Arial"/>
              </a:rPr>
              <a:t>iterator erase(iterator pos)</a:t>
            </a:r>
            <a:endParaRPr sz="2559">
              <a:solidFill>
                <a:srgbClr val="FFFFFF"/>
              </a:solidFill>
              <a:uFill>
                <a:solidFill>
                  <a:srgbClr val="FFFFFF"/>
                </a:solidFill>
              </a:uFill>
              <a:latin typeface="Arial"/>
              <a:ea typeface="Arial"/>
              <a:cs typeface="Arial"/>
              <a:sym typeface="Arial"/>
            </a:endParaRPr>
          </a:p>
          <a:p>
            <a:pPr lvl="1" marL="816864" marR="36575" indent="-414528" defTabSz="1170431">
              <a:spcBef>
                <a:spcPts val="500"/>
              </a:spcBef>
              <a:buChar char="–"/>
              <a:defRPr sz="1800"/>
            </a:pPr>
            <a:r>
              <a:rPr sz="2559">
                <a:solidFill>
                  <a:srgbClr val="FFFFFF"/>
                </a:solidFill>
                <a:uFill>
                  <a:solidFill>
                    <a:srgbClr val="FFFFFF"/>
                  </a:solidFill>
                </a:uFill>
                <a:latin typeface="Arial"/>
                <a:ea typeface="Arial"/>
                <a:cs typeface="Arial"/>
                <a:sym typeface="Arial"/>
              </a:rPr>
              <a:t>iterator erase(iterator start, iterator end)</a:t>
            </a:r>
          </a:p>
        </p:txBody>
      </p:sp>
      <p:sp>
        <p:nvSpPr>
          <p:cNvPr id="303" name="Shape 303"/>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307" name="Group 307"/>
          <p:cNvGrpSpPr/>
          <p:nvPr/>
        </p:nvGrpSpPr>
        <p:grpSpPr>
          <a:xfrm>
            <a:off x="0" y="-1"/>
            <a:ext cx="13004800" cy="9753601"/>
            <a:chOff x="0" y="0"/>
            <a:chExt cx="13004800" cy="9753599"/>
          </a:xfrm>
        </p:grpSpPr>
        <p:sp>
          <p:nvSpPr>
            <p:cNvPr id="305" name="Shape 305"/>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06" name="Shape 306"/>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308" name="Shape 308"/>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317" name="Group 317"/>
          <p:cNvGrpSpPr/>
          <p:nvPr/>
        </p:nvGrpSpPr>
        <p:grpSpPr>
          <a:xfrm>
            <a:off x="0" y="8561492"/>
            <a:ext cx="11162454" cy="1219202"/>
            <a:chOff x="0" y="0"/>
            <a:chExt cx="11162453" cy="1219200"/>
          </a:xfrm>
        </p:grpSpPr>
        <p:sp>
          <p:nvSpPr>
            <p:cNvPr id="309" name="Shape 309"/>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315" name="Group 315"/>
            <p:cNvGrpSpPr/>
            <p:nvPr/>
          </p:nvGrpSpPr>
          <p:grpSpPr>
            <a:xfrm>
              <a:off x="5612835" y="0"/>
              <a:ext cx="5549619" cy="1219201"/>
              <a:chOff x="0" y="0"/>
              <a:chExt cx="5549618" cy="1219200"/>
            </a:xfrm>
          </p:grpSpPr>
          <p:sp>
            <p:nvSpPr>
              <p:cNvPr id="310" name="Shape 310"/>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11" name="Shape 311"/>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12" name="Shape 312"/>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13" name="Shape 313"/>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14" name="Shape 314"/>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316" name="Shape 316"/>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324" name="Group 324"/>
          <p:cNvGrpSpPr/>
          <p:nvPr/>
        </p:nvGrpSpPr>
        <p:grpSpPr>
          <a:xfrm>
            <a:off x="891822" y="8563751"/>
            <a:ext cx="8085103" cy="1207912"/>
            <a:chOff x="0" y="0"/>
            <a:chExt cx="8085102" cy="1207910"/>
          </a:xfrm>
        </p:grpSpPr>
        <p:sp>
          <p:nvSpPr>
            <p:cNvPr id="318" name="Shape 318"/>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19" name="Shape 319"/>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20" name="Shape 320"/>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21" name="Shape 321"/>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22" name="Shape 322"/>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23" name="Shape 323"/>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325" name="Table 325"/>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326" name="Shape 326"/>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const_iterator vs iterator</a:t>
            </a:r>
          </a:p>
        </p:txBody>
      </p:sp>
      <p:sp>
        <p:nvSpPr>
          <p:cNvPr id="327" name="Shape 327"/>
          <p:cNvSpPr/>
          <p:nvPr>
            <p:ph type="body" idx="4294967295"/>
          </p:nvPr>
        </p:nvSpPr>
        <p:spPr>
          <a:xfrm>
            <a:off x="650239" y="1101795"/>
            <a:ext cx="11704322" cy="2619023"/>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const_iterator vs iterator</a:t>
            </a:r>
            <a:endParaRPr sz="3128">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The advantage of the regular iterator is that you can modify objects through it. </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The advantage of the const_iterator is that you can use it to access elements of a container that is const.</a:t>
            </a:r>
          </a:p>
        </p:txBody>
      </p:sp>
      <p:sp>
        <p:nvSpPr>
          <p:cNvPr id="328" name="Shape 328"/>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329" name="pic_1.jpg"/>
          <p:cNvPicPr/>
          <p:nvPr/>
        </p:nvPicPr>
        <p:blipFill>
          <a:blip r:embed="rId2">
            <a:extLst/>
          </a:blip>
          <a:stretch>
            <a:fillRect/>
          </a:stretch>
        </p:blipFill>
        <p:spPr>
          <a:xfrm>
            <a:off x="397368" y="3847253"/>
            <a:ext cx="7441637" cy="3124766"/>
          </a:xfrm>
          <a:prstGeom prst="rect">
            <a:avLst/>
          </a:prstGeom>
          <a:ln w="12700">
            <a:round/>
          </a:ln>
        </p:spPr>
      </p:pic>
      <p:pic>
        <p:nvPicPr>
          <p:cNvPr id="330" name="pic_2.jpg"/>
          <p:cNvPicPr/>
          <p:nvPr/>
        </p:nvPicPr>
        <p:blipFill>
          <a:blip r:embed="rId3">
            <a:extLst/>
          </a:blip>
          <a:stretch>
            <a:fillRect/>
          </a:stretch>
        </p:blipFill>
        <p:spPr>
          <a:xfrm>
            <a:off x="4958079" y="5341960"/>
            <a:ext cx="7351326" cy="3707214"/>
          </a:xfrm>
          <a:prstGeom prst="rect">
            <a:avLst/>
          </a:prstGeom>
          <a:ln w="12700">
            <a:round/>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334" name="Group 334"/>
          <p:cNvGrpSpPr/>
          <p:nvPr/>
        </p:nvGrpSpPr>
        <p:grpSpPr>
          <a:xfrm>
            <a:off x="0" y="-1"/>
            <a:ext cx="13004800" cy="9753601"/>
            <a:chOff x="0" y="0"/>
            <a:chExt cx="13004800" cy="9753599"/>
          </a:xfrm>
        </p:grpSpPr>
        <p:sp>
          <p:nvSpPr>
            <p:cNvPr id="332" name="Shape 332"/>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33" name="Shape 333"/>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335" name="Shape 335"/>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344" name="Group 344"/>
          <p:cNvGrpSpPr/>
          <p:nvPr/>
        </p:nvGrpSpPr>
        <p:grpSpPr>
          <a:xfrm>
            <a:off x="0" y="8561492"/>
            <a:ext cx="11162454" cy="1219202"/>
            <a:chOff x="0" y="0"/>
            <a:chExt cx="11162453" cy="1219200"/>
          </a:xfrm>
        </p:grpSpPr>
        <p:sp>
          <p:nvSpPr>
            <p:cNvPr id="336" name="Shape 336"/>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342" name="Group 342"/>
            <p:cNvGrpSpPr/>
            <p:nvPr/>
          </p:nvGrpSpPr>
          <p:grpSpPr>
            <a:xfrm>
              <a:off x="5612835" y="0"/>
              <a:ext cx="5549619" cy="1219201"/>
              <a:chOff x="0" y="0"/>
              <a:chExt cx="5549618" cy="1219200"/>
            </a:xfrm>
          </p:grpSpPr>
          <p:sp>
            <p:nvSpPr>
              <p:cNvPr id="337" name="Shape 337"/>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38" name="Shape 338"/>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39" name="Shape 339"/>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40" name="Shape 340"/>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41" name="Shape 341"/>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343" name="Shape 343"/>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351" name="Group 351"/>
          <p:cNvGrpSpPr/>
          <p:nvPr/>
        </p:nvGrpSpPr>
        <p:grpSpPr>
          <a:xfrm>
            <a:off x="891822" y="8563751"/>
            <a:ext cx="8085103" cy="1207912"/>
            <a:chOff x="0" y="0"/>
            <a:chExt cx="8085102" cy="1207910"/>
          </a:xfrm>
        </p:grpSpPr>
        <p:sp>
          <p:nvSpPr>
            <p:cNvPr id="345" name="Shape 345"/>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46" name="Shape 346"/>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47" name="Shape 347"/>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48" name="Shape 348"/>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49" name="Shape 349"/>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50" name="Shape 350"/>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352" name="Table 352"/>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353" name="Shape 353"/>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Implementation of Vector</a:t>
            </a:r>
          </a:p>
        </p:txBody>
      </p:sp>
      <p:sp>
        <p:nvSpPr>
          <p:cNvPr id="354" name="Shape 354"/>
          <p:cNvSpPr/>
          <p:nvPr>
            <p:ph type="body" idx="4294967295"/>
          </p:nvPr>
        </p:nvSpPr>
        <p:spPr>
          <a:xfrm>
            <a:off x="650239" y="975359"/>
            <a:ext cx="11704322" cy="6972019"/>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The Vector will maintain it’s objects in a primitive array, the array’s capacity and current number of items will also be maintained. Recall primitive array is a pointer to a block of memory allocated with new[] and freed with delete[]</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Vector will implement the big three: constructor, destructor, and the copy operator=</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Vector will implement resize and reserve</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Vector will implement operator[] as both accessor and mutator</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Vector will implement basic functionality such as size, empty, clear, back, pop_back, push_back</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Vector will use nested types iterator and const_iterator and their begin and end methods</a:t>
            </a:r>
          </a:p>
        </p:txBody>
      </p:sp>
      <p:sp>
        <p:nvSpPr>
          <p:cNvPr id="355" name="Shape 355"/>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356" name="pic_3.jpg"/>
          <p:cNvPicPr/>
          <p:nvPr/>
        </p:nvPicPr>
        <p:blipFill>
          <a:blip r:embed="rId2">
            <a:extLst/>
          </a:blip>
          <a:stretch>
            <a:fillRect/>
          </a:stretch>
        </p:blipFill>
        <p:spPr>
          <a:xfrm>
            <a:off x="6514572" y="7577101"/>
            <a:ext cx="5868653" cy="848926"/>
          </a:xfrm>
          <a:prstGeom prst="rect">
            <a:avLst/>
          </a:prstGeom>
          <a:ln w="12700">
            <a:round/>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360" name="Group 360"/>
          <p:cNvGrpSpPr/>
          <p:nvPr/>
        </p:nvGrpSpPr>
        <p:grpSpPr>
          <a:xfrm>
            <a:off x="0" y="-1"/>
            <a:ext cx="13004800" cy="9753601"/>
            <a:chOff x="0" y="0"/>
            <a:chExt cx="13004800" cy="9753599"/>
          </a:xfrm>
        </p:grpSpPr>
        <p:sp>
          <p:nvSpPr>
            <p:cNvPr id="358" name="Shape 358"/>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59" name="Shape 359"/>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361" name="Shape 361"/>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370" name="Group 370"/>
          <p:cNvGrpSpPr/>
          <p:nvPr/>
        </p:nvGrpSpPr>
        <p:grpSpPr>
          <a:xfrm>
            <a:off x="0" y="8561492"/>
            <a:ext cx="11162454" cy="1219202"/>
            <a:chOff x="0" y="0"/>
            <a:chExt cx="11162453" cy="1219200"/>
          </a:xfrm>
        </p:grpSpPr>
        <p:sp>
          <p:nvSpPr>
            <p:cNvPr id="362" name="Shape 362"/>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368" name="Group 368"/>
            <p:cNvGrpSpPr/>
            <p:nvPr/>
          </p:nvGrpSpPr>
          <p:grpSpPr>
            <a:xfrm>
              <a:off x="5612835" y="0"/>
              <a:ext cx="5549619" cy="1219201"/>
              <a:chOff x="0" y="0"/>
              <a:chExt cx="5549618" cy="1219200"/>
            </a:xfrm>
          </p:grpSpPr>
          <p:sp>
            <p:nvSpPr>
              <p:cNvPr id="363" name="Shape 363"/>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64" name="Shape 364"/>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65" name="Shape 365"/>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66" name="Shape 366"/>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67" name="Shape 367"/>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369" name="Shape 369"/>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377" name="Group 377"/>
          <p:cNvGrpSpPr/>
          <p:nvPr/>
        </p:nvGrpSpPr>
        <p:grpSpPr>
          <a:xfrm>
            <a:off x="891822" y="8563751"/>
            <a:ext cx="8085103" cy="1207912"/>
            <a:chOff x="0" y="0"/>
            <a:chExt cx="8085102" cy="1207910"/>
          </a:xfrm>
        </p:grpSpPr>
        <p:sp>
          <p:nvSpPr>
            <p:cNvPr id="371" name="Shape 371"/>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72" name="Shape 372"/>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73" name="Shape 373"/>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74" name="Shape 374"/>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75" name="Shape 375"/>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76" name="Shape 376"/>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378" name="Table 378"/>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379" name="Shape 379"/>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Vector Implementation</a:t>
            </a:r>
          </a:p>
        </p:txBody>
      </p:sp>
      <p:sp>
        <p:nvSpPr>
          <p:cNvPr id="380" name="Shape 380"/>
          <p:cNvSpPr/>
          <p:nvPr>
            <p:ph type="body" idx="4294967295"/>
          </p:nvPr>
        </p:nvSpPr>
        <p:spPr>
          <a:xfrm>
            <a:off x="650239" y="1065670"/>
            <a:ext cx="5942473" cy="8001566"/>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Three private variables:</a:t>
            </a:r>
            <a:endParaRPr sz="3128">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an integer theSize</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an integer theCapacity</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an Object* objects</a:t>
            </a:r>
            <a:endParaRPr sz="2844">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Two nested classes</a:t>
            </a:r>
            <a:endParaRPr sz="3128">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iterator</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const_iterator</a:t>
            </a:r>
            <a:endParaRPr sz="2844">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An enum constant </a:t>
            </a:r>
            <a:endParaRPr sz="3128">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SPARE_CAPACITY</a:t>
            </a:r>
            <a:endParaRPr sz="2844">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Two constructors, Destructor, and operator= </a:t>
            </a:r>
          </a:p>
        </p:txBody>
      </p:sp>
      <p:sp>
        <p:nvSpPr>
          <p:cNvPr id="381" name="Shape 381"/>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382" name="pic_4.jpg"/>
          <p:cNvPicPr/>
          <p:nvPr/>
        </p:nvPicPr>
        <p:blipFill>
          <a:blip r:embed="rId2">
            <a:extLst/>
          </a:blip>
          <a:stretch>
            <a:fillRect/>
          </a:stretch>
        </p:blipFill>
        <p:spPr>
          <a:xfrm>
            <a:off x="6935893" y="1063657"/>
            <a:ext cx="5436730" cy="8003579"/>
          </a:xfrm>
          <a:prstGeom prst="rect">
            <a:avLst/>
          </a:prstGeom>
          <a:ln w="12700">
            <a:round/>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386" name="Group 386"/>
          <p:cNvGrpSpPr/>
          <p:nvPr/>
        </p:nvGrpSpPr>
        <p:grpSpPr>
          <a:xfrm>
            <a:off x="0" y="-1"/>
            <a:ext cx="13004800" cy="9753601"/>
            <a:chOff x="0" y="0"/>
            <a:chExt cx="13004800" cy="9753599"/>
          </a:xfrm>
        </p:grpSpPr>
        <p:sp>
          <p:nvSpPr>
            <p:cNvPr id="384" name="Shape 384"/>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85" name="Shape 385"/>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387" name="Shape 387"/>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396" name="Group 396"/>
          <p:cNvGrpSpPr/>
          <p:nvPr/>
        </p:nvGrpSpPr>
        <p:grpSpPr>
          <a:xfrm>
            <a:off x="0" y="8561492"/>
            <a:ext cx="11162454" cy="1219202"/>
            <a:chOff x="0" y="0"/>
            <a:chExt cx="11162453" cy="1219200"/>
          </a:xfrm>
        </p:grpSpPr>
        <p:sp>
          <p:nvSpPr>
            <p:cNvPr id="388" name="Shape 388"/>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394" name="Group 394"/>
            <p:cNvGrpSpPr/>
            <p:nvPr/>
          </p:nvGrpSpPr>
          <p:grpSpPr>
            <a:xfrm>
              <a:off x="5612835" y="0"/>
              <a:ext cx="5549619" cy="1219201"/>
              <a:chOff x="0" y="0"/>
              <a:chExt cx="5549618" cy="1219200"/>
            </a:xfrm>
          </p:grpSpPr>
          <p:sp>
            <p:nvSpPr>
              <p:cNvPr id="389" name="Shape 389"/>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90" name="Shape 390"/>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91" name="Shape 391"/>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92" name="Shape 392"/>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93" name="Shape 393"/>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395" name="Shape 395"/>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403" name="Group 403"/>
          <p:cNvGrpSpPr/>
          <p:nvPr/>
        </p:nvGrpSpPr>
        <p:grpSpPr>
          <a:xfrm>
            <a:off x="891822" y="8563751"/>
            <a:ext cx="8085103" cy="1207912"/>
            <a:chOff x="0" y="0"/>
            <a:chExt cx="8085102" cy="1207910"/>
          </a:xfrm>
        </p:grpSpPr>
        <p:sp>
          <p:nvSpPr>
            <p:cNvPr id="397" name="Shape 397"/>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98" name="Shape 398"/>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399" name="Shape 399"/>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00" name="Shape 400"/>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01" name="Shape 401"/>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02" name="Shape 402"/>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404" name="Table 404"/>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405" name="Shape 405"/>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Vector Implementation (cont.)</a:t>
            </a:r>
          </a:p>
        </p:txBody>
      </p:sp>
      <p:sp>
        <p:nvSpPr>
          <p:cNvPr id="406" name="Shape 406"/>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407" name="pic_5.jpg"/>
          <p:cNvPicPr/>
          <p:nvPr/>
        </p:nvPicPr>
        <p:blipFill>
          <a:blip r:embed="rId2">
            <a:extLst/>
          </a:blip>
          <a:stretch>
            <a:fillRect/>
          </a:stretch>
        </p:blipFill>
        <p:spPr>
          <a:xfrm>
            <a:off x="2330026" y="3955625"/>
            <a:ext cx="10187095" cy="5147735"/>
          </a:xfrm>
          <a:prstGeom prst="rect">
            <a:avLst/>
          </a:prstGeom>
          <a:ln w="12700">
            <a:round/>
          </a:ln>
        </p:spPr>
      </p:pic>
      <p:pic>
        <p:nvPicPr>
          <p:cNvPr id="408" name="pic_6.jpg"/>
          <p:cNvPicPr/>
          <p:nvPr/>
        </p:nvPicPr>
        <p:blipFill>
          <a:blip r:embed="rId3">
            <a:extLst/>
          </a:blip>
          <a:stretch>
            <a:fillRect/>
          </a:stretch>
        </p:blipFill>
        <p:spPr>
          <a:xfrm>
            <a:off x="505742" y="1119857"/>
            <a:ext cx="5333611" cy="2691272"/>
          </a:xfrm>
          <a:prstGeom prst="rect">
            <a:avLst/>
          </a:prstGeom>
          <a:ln w="12700">
            <a:round/>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412" name="Group 412"/>
          <p:cNvGrpSpPr/>
          <p:nvPr/>
        </p:nvGrpSpPr>
        <p:grpSpPr>
          <a:xfrm>
            <a:off x="0" y="-1"/>
            <a:ext cx="13004800" cy="9753601"/>
            <a:chOff x="0" y="0"/>
            <a:chExt cx="13004800" cy="9753599"/>
          </a:xfrm>
        </p:grpSpPr>
        <p:sp>
          <p:nvSpPr>
            <p:cNvPr id="410" name="Shape 410"/>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11" name="Shape 411"/>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413" name="Shape 413"/>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422" name="Group 422"/>
          <p:cNvGrpSpPr/>
          <p:nvPr/>
        </p:nvGrpSpPr>
        <p:grpSpPr>
          <a:xfrm>
            <a:off x="0" y="8561492"/>
            <a:ext cx="11162454" cy="1219202"/>
            <a:chOff x="0" y="0"/>
            <a:chExt cx="11162453" cy="1219200"/>
          </a:xfrm>
        </p:grpSpPr>
        <p:sp>
          <p:nvSpPr>
            <p:cNvPr id="414" name="Shape 414"/>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420" name="Group 420"/>
            <p:cNvGrpSpPr/>
            <p:nvPr/>
          </p:nvGrpSpPr>
          <p:grpSpPr>
            <a:xfrm>
              <a:off x="5612835" y="0"/>
              <a:ext cx="5549619" cy="1219201"/>
              <a:chOff x="0" y="0"/>
              <a:chExt cx="5549618" cy="1219200"/>
            </a:xfrm>
          </p:grpSpPr>
          <p:sp>
            <p:nvSpPr>
              <p:cNvPr id="415" name="Shape 415"/>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16" name="Shape 416"/>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17" name="Shape 417"/>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18" name="Shape 418"/>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19" name="Shape 419"/>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421" name="Shape 421"/>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429" name="Group 429"/>
          <p:cNvGrpSpPr/>
          <p:nvPr/>
        </p:nvGrpSpPr>
        <p:grpSpPr>
          <a:xfrm>
            <a:off x="891822" y="8563751"/>
            <a:ext cx="8085103" cy="1207912"/>
            <a:chOff x="0" y="0"/>
            <a:chExt cx="8085102" cy="1207910"/>
          </a:xfrm>
        </p:grpSpPr>
        <p:sp>
          <p:nvSpPr>
            <p:cNvPr id="423" name="Shape 423"/>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24" name="Shape 424"/>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25" name="Shape 425"/>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26" name="Shape 426"/>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27" name="Shape 427"/>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28" name="Shape 428"/>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430" name="Table 430"/>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431" name="Shape 431"/>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Vector Implementation (cont.)</a:t>
            </a:r>
          </a:p>
        </p:txBody>
      </p:sp>
      <p:sp>
        <p:nvSpPr>
          <p:cNvPr id="432" name="Shape 432"/>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433" name="pic_7.jpg"/>
          <p:cNvPicPr/>
          <p:nvPr/>
        </p:nvPicPr>
        <p:blipFill>
          <a:blip r:embed="rId2">
            <a:extLst/>
          </a:blip>
          <a:stretch>
            <a:fillRect/>
          </a:stretch>
        </p:blipFill>
        <p:spPr>
          <a:xfrm>
            <a:off x="541866" y="1206949"/>
            <a:ext cx="5490916" cy="7842224"/>
          </a:xfrm>
          <a:prstGeom prst="rect">
            <a:avLst/>
          </a:prstGeom>
          <a:ln w="12700">
            <a:round/>
          </a:ln>
        </p:spPr>
      </p:pic>
      <p:pic>
        <p:nvPicPr>
          <p:cNvPr id="434" name="pic_8.jpg"/>
          <p:cNvPicPr/>
          <p:nvPr/>
        </p:nvPicPr>
        <p:blipFill>
          <a:blip r:embed="rId3">
            <a:extLst/>
          </a:blip>
          <a:stretch>
            <a:fillRect/>
          </a:stretch>
        </p:blipFill>
        <p:spPr>
          <a:xfrm>
            <a:off x="7215789" y="1200203"/>
            <a:ext cx="5147734" cy="7839940"/>
          </a:xfrm>
          <a:prstGeom prst="rect">
            <a:avLst/>
          </a:prstGeom>
          <a:ln w="12700">
            <a:round/>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438" name="Group 438"/>
          <p:cNvGrpSpPr/>
          <p:nvPr/>
        </p:nvGrpSpPr>
        <p:grpSpPr>
          <a:xfrm>
            <a:off x="0" y="-1"/>
            <a:ext cx="13004800" cy="9753601"/>
            <a:chOff x="0" y="0"/>
            <a:chExt cx="13004800" cy="9753599"/>
          </a:xfrm>
        </p:grpSpPr>
        <p:sp>
          <p:nvSpPr>
            <p:cNvPr id="436" name="Shape 436"/>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37" name="Shape 437"/>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439" name="Shape 439"/>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448" name="Group 448"/>
          <p:cNvGrpSpPr/>
          <p:nvPr/>
        </p:nvGrpSpPr>
        <p:grpSpPr>
          <a:xfrm>
            <a:off x="0" y="8561492"/>
            <a:ext cx="11162454" cy="1219202"/>
            <a:chOff x="0" y="0"/>
            <a:chExt cx="11162453" cy="1219200"/>
          </a:xfrm>
        </p:grpSpPr>
        <p:sp>
          <p:nvSpPr>
            <p:cNvPr id="440" name="Shape 440"/>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446" name="Group 446"/>
            <p:cNvGrpSpPr/>
            <p:nvPr/>
          </p:nvGrpSpPr>
          <p:grpSpPr>
            <a:xfrm>
              <a:off x="5612835" y="0"/>
              <a:ext cx="5549619" cy="1219201"/>
              <a:chOff x="0" y="0"/>
              <a:chExt cx="5549618" cy="1219200"/>
            </a:xfrm>
          </p:grpSpPr>
          <p:sp>
            <p:nvSpPr>
              <p:cNvPr id="441" name="Shape 441"/>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42" name="Shape 442"/>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43" name="Shape 443"/>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44" name="Shape 444"/>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45" name="Shape 445"/>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447" name="Shape 447"/>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455" name="Group 455"/>
          <p:cNvGrpSpPr/>
          <p:nvPr/>
        </p:nvGrpSpPr>
        <p:grpSpPr>
          <a:xfrm>
            <a:off x="891822" y="8563751"/>
            <a:ext cx="8085103" cy="1207912"/>
            <a:chOff x="0" y="0"/>
            <a:chExt cx="8085102" cy="1207910"/>
          </a:xfrm>
        </p:grpSpPr>
        <p:sp>
          <p:nvSpPr>
            <p:cNvPr id="449" name="Shape 449"/>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50" name="Shape 450"/>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51" name="Shape 451"/>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52" name="Shape 452"/>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53" name="Shape 453"/>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54" name="Shape 454"/>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456" name="Table 456"/>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457" name="Shape 457"/>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Vector Implementation (cont.)</a:t>
            </a:r>
          </a:p>
        </p:txBody>
      </p:sp>
      <p:sp>
        <p:nvSpPr>
          <p:cNvPr id="458" name="Shape 458"/>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459" name="pic_9.jpg"/>
          <p:cNvPicPr/>
          <p:nvPr/>
        </p:nvPicPr>
        <p:blipFill>
          <a:blip r:embed="rId2">
            <a:extLst/>
          </a:blip>
          <a:stretch>
            <a:fillRect/>
          </a:stretch>
        </p:blipFill>
        <p:spPr>
          <a:xfrm>
            <a:off x="307057" y="1246293"/>
            <a:ext cx="5689601" cy="5490916"/>
          </a:xfrm>
          <a:prstGeom prst="rect">
            <a:avLst/>
          </a:prstGeom>
          <a:ln w="12700">
            <a:round/>
          </a:ln>
        </p:spPr>
      </p:pic>
      <p:pic>
        <p:nvPicPr>
          <p:cNvPr id="460" name="pic_10.jpg"/>
          <p:cNvPicPr/>
          <p:nvPr/>
        </p:nvPicPr>
        <p:blipFill>
          <a:blip r:embed="rId3">
            <a:extLst/>
          </a:blip>
          <a:stretch>
            <a:fillRect/>
          </a:stretch>
        </p:blipFill>
        <p:spPr>
          <a:xfrm>
            <a:off x="6357901" y="3377635"/>
            <a:ext cx="5725726" cy="4750366"/>
          </a:xfrm>
          <a:prstGeom prst="rect">
            <a:avLst/>
          </a:prstGeom>
          <a:ln w="12700">
            <a:round/>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464" name="Group 464"/>
          <p:cNvGrpSpPr/>
          <p:nvPr/>
        </p:nvGrpSpPr>
        <p:grpSpPr>
          <a:xfrm>
            <a:off x="0" y="-1"/>
            <a:ext cx="13004800" cy="9753601"/>
            <a:chOff x="0" y="0"/>
            <a:chExt cx="13004800" cy="9753599"/>
          </a:xfrm>
        </p:grpSpPr>
        <p:sp>
          <p:nvSpPr>
            <p:cNvPr id="462" name="Shape 462"/>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63" name="Shape 463"/>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465" name="Shape 465"/>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474" name="Group 474"/>
          <p:cNvGrpSpPr/>
          <p:nvPr/>
        </p:nvGrpSpPr>
        <p:grpSpPr>
          <a:xfrm>
            <a:off x="0" y="8561492"/>
            <a:ext cx="11162454" cy="1219202"/>
            <a:chOff x="0" y="0"/>
            <a:chExt cx="11162453" cy="1219200"/>
          </a:xfrm>
        </p:grpSpPr>
        <p:sp>
          <p:nvSpPr>
            <p:cNvPr id="466" name="Shape 466"/>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472" name="Group 472"/>
            <p:cNvGrpSpPr/>
            <p:nvPr/>
          </p:nvGrpSpPr>
          <p:grpSpPr>
            <a:xfrm>
              <a:off x="5612835" y="0"/>
              <a:ext cx="5549619" cy="1219201"/>
              <a:chOff x="0" y="0"/>
              <a:chExt cx="5549618" cy="1219200"/>
            </a:xfrm>
          </p:grpSpPr>
          <p:sp>
            <p:nvSpPr>
              <p:cNvPr id="467" name="Shape 467"/>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68" name="Shape 468"/>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69" name="Shape 469"/>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70" name="Shape 470"/>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71" name="Shape 471"/>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473" name="Shape 473"/>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481" name="Group 481"/>
          <p:cNvGrpSpPr/>
          <p:nvPr/>
        </p:nvGrpSpPr>
        <p:grpSpPr>
          <a:xfrm>
            <a:off x="891822" y="8563751"/>
            <a:ext cx="8085103" cy="1207912"/>
            <a:chOff x="0" y="0"/>
            <a:chExt cx="8085102" cy="1207910"/>
          </a:xfrm>
        </p:grpSpPr>
        <p:sp>
          <p:nvSpPr>
            <p:cNvPr id="475" name="Shape 475"/>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76" name="Shape 476"/>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77" name="Shape 477"/>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78" name="Shape 478"/>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79" name="Shape 479"/>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80" name="Shape 480"/>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482" name="Table 482"/>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483" name="Shape 483"/>
          <p:cNvSpPr/>
          <p:nvPr>
            <p:ph type="title" idx="4294967295"/>
          </p:nvPr>
        </p:nvSpPr>
        <p:spPr>
          <a:xfrm>
            <a:off x="650239" y="234808"/>
            <a:ext cx="5870224"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Implementation of List</a:t>
            </a:r>
          </a:p>
        </p:txBody>
      </p:sp>
      <p:sp>
        <p:nvSpPr>
          <p:cNvPr id="484" name="Shape 484"/>
          <p:cNvSpPr/>
          <p:nvPr>
            <p:ph type="body" idx="4294967295"/>
          </p:nvPr>
        </p:nvSpPr>
        <p:spPr>
          <a:xfrm>
            <a:off x="650239" y="1264355"/>
            <a:ext cx="6105032" cy="7513886"/>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It has three private variables:</a:t>
            </a:r>
            <a:endParaRPr sz="3128">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theSize</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head</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tail</a:t>
            </a:r>
            <a:endParaRPr sz="2844">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It has a nested Structure called “node”</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Two nested classes iterator and const_iterator</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It has the big three List(), ~List(), and operator=  </a:t>
            </a:r>
          </a:p>
        </p:txBody>
      </p:sp>
      <p:sp>
        <p:nvSpPr>
          <p:cNvPr id="485" name="Shape 485"/>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486" name="pic_11.jpg"/>
          <p:cNvPicPr/>
          <p:nvPr/>
        </p:nvPicPr>
        <p:blipFill>
          <a:blip r:embed="rId2">
            <a:extLst/>
          </a:blip>
          <a:stretch>
            <a:fillRect/>
          </a:stretch>
        </p:blipFill>
        <p:spPr>
          <a:xfrm>
            <a:off x="7396479" y="205896"/>
            <a:ext cx="4894863" cy="8752967"/>
          </a:xfrm>
          <a:prstGeom prst="rect">
            <a:avLst/>
          </a:prstGeom>
          <a:ln w="12700">
            <a:round/>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490" name="Group 490"/>
          <p:cNvGrpSpPr/>
          <p:nvPr/>
        </p:nvGrpSpPr>
        <p:grpSpPr>
          <a:xfrm>
            <a:off x="0" y="-1"/>
            <a:ext cx="13004800" cy="9753601"/>
            <a:chOff x="0" y="0"/>
            <a:chExt cx="13004800" cy="9753599"/>
          </a:xfrm>
        </p:grpSpPr>
        <p:sp>
          <p:nvSpPr>
            <p:cNvPr id="488" name="Shape 488"/>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89" name="Shape 489"/>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491" name="Shape 491"/>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500" name="Group 500"/>
          <p:cNvGrpSpPr/>
          <p:nvPr/>
        </p:nvGrpSpPr>
        <p:grpSpPr>
          <a:xfrm>
            <a:off x="0" y="8561492"/>
            <a:ext cx="11162454" cy="1219202"/>
            <a:chOff x="0" y="0"/>
            <a:chExt cx="11162453" cy="1219200"/>
          </a:xfrm>
        </p:grpSpPr>
        <p:sp>
          <p:nvSpPr>
            <p:cNvPr id="492" name="Shape 492"/>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498" name="Group 498"/>
            <p:cNvGrpSpPr/>
            <p:nvPr/>
          </p:nvGrpSpPr>
          <p:grpSpPr>
            <a:xfrm>
              <a:off x="5612835" y="0"/>
              <a:ext cx="5549619" cy="1219201"/>
              <a:chOff x="0" y="0"/>
              <a:chExt cx="5549618" cy="1219200"/>
            </a:xfrm>
          </p:grpSpPr>
          <p:sp>
            <p:nvSpPr>
              <p:cNvPr id="493" name="Shape 493"/>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94" name="Shape 494"/>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95" name="Shape 495"/>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96" name="Shape 496"/>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497" name="Shape 497"/>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499" name="Shape 499"/>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507" name="Group 507"/>
          <p:cNvGrpSpPr/>
          <p:nvPr/>
        </p:nvGrpSpPr>
        <p:grpSpPr>
          <a:xfrm>
            <a:off x="891822" y="8563751"/>
            <a:ext cx="8085103" cy="1207912"/>
            <a:chOff x="0" y="0"/>
            <a:chExt cx="8085102" cy="1207910"/>
          </a:xfrm>
        </p:grpSpPr>
        <p:sp>
          <p:nvSpPr>
            <p:cNvPr id="501" name="Shape 501"/>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02" name="Shape 502"/>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03" name="Shape 503"/>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04" name="Shape 504"/>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05" name="Shape 505"/>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06" name="Shape 506"/>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508" name="Table 508"/>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509" name="Shape 509"/>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The node Structure</a:t>
            </a:r>
          </a:p>
        </p:txBody>
      </p:sp>
      <p:sp>
        <p:nvSpPr>
          <p:cNvPr id="510" name="Shape 510"/>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511" name="fig03_09.gif"/>
          <p:cNvPicPr/>
          <p:nvPr/>
        </p:nvPicPr>
        <p:blipFill>
          <a:blip r:embed="rId2">
            <a:extLst/>
          </a:blip>
          <a:stretch>
            <a:fillRect/>
          </a:stretch>
        </p:blipFill>
        <p:spPr>
          <a:xfrm>
            <a:off x="639402" y="1336604"/>
            <a:ext cx="6903383" cy="1517227"/>
          </a:xfrm>
          <a:prstGeom prst="rect">
            <a:avLst/>
          </a:prstGeom>
          <a:ln w="12700">
            <a:round/>
          </a:ln>
        </p:spPr>
      </p:pic>
      <p:pic>
        <p:nvPicPr>
          <p:cNvPr id="512" name="fig03_10.gif"/>
          <p:cNvPicPr/>
          <p:nvPr/>
        </p:nvPicPr>
        <p:blipFill>
          <a:blip r:embed="rId3">
            <a:extLst/>
          </a:blip>
          <a:stretch>
            <a:fillRect/>
          </a:stretch>
        </p:blipFill>
        <p:spPr>
          <a:xfrm>
            <a:off x="8778240" y="1334645"/>
            <a:ext cx="3522134" cy="1519187"/>
          </a:xfrm>
          <a:prstGeom prst="rect">
            <a:avLst/>
          </a:prstGeom>
          <a:ln w="12700">
            <a:round/>
          </a:ln>
        </p:spPr>
      </p:pic>
      <p:pic>
        <p:nvPicPr>
          <p:cNvPr id="513" name="pic_12.jpg"/>
          <p:cNvPicPr/>
          <p:nvPr/>
        </p:nvPicPr>
        <p:blipFill>
          <a:blip r:embed="rId4">
            <a:extLst/>
          </a:blip>
          <a:stretch>
            <a:fillRect/>
          </a:stretch>
        </p:blipFill>
        <p:spPr>
          <a:xfrm>
            <a:off x="538215" y="3359573"/>
            <a:ext cx="9345472" cy="3034454"/>
          </a:xfrm>
          <a:prstGeom prst="rect">
            <a:avLst/>
          </a:prstGeom>
          <a:ln w="12700">
            <a:round/>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51" name="Group 51"/>
          <p:cNvGrpSpPr/>
          <p:nvPr/>
        </p:nvGrpSpPr>
        <p:grpSpPr>
          <a:xfrm>
            <a:off x="0" y="-1"/>
            <a:ext cx="13004800" cy="9753601"/>
            <a:chOff x="0" y="0"/>
            <a:chExt cx="13004800" cy="9753599"/>
          </a:xfrm>
        </p:grpSpPr>
        <p:sp>
          <p:nvSpPr>
            <p:cNvPr id="49" name="Shape 49"/>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0" name="Shape 50"/>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52" name="Shape 52"/>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61" name="Group 61"/>
          <p:cNvGrpSpPr/>
          <p:nvPr/>
        </p:nvGrpSpPr>
        <p:grpSpPr>
          <a:xfrm>
            <a:off x="0" y="8561492"/>
            <a:ext cx="11162454" cy="1219202"/>
            <a:chOff x="0" y="0"/>
            <a:chExt cx="11162453" cy="1219200"/>
          </a:xfrm>
        </p:grpSpPr>
        <p:sp>
          <p:nvSpPr>
            <p:cNvPr id="53" name="Shape 53"/>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59" name="Group 59"/>
            <p:cNvGrpSpPr/>
            <p:nvPr/>
          </p:nvGrpSpPr>
          <p:grpSpPr>
            <a:xfrm>
              <a:off x="5612835" y="0"/>
              <a:ext cx="5549619" cy="1219201"/>
              <a:chOff x="0" y="0"/>
              <a:chExt cx="5549618" cy="1219200"/>
            </a:xfrm>
          </p:grpSpPr>
          <p:sp>
            <p:nvSpPr>
              <p:cNvPr id="54" name="Shape 54"/>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5" name="Shape 55"/>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6" name="Shape 56"/>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7" name="Shape 57"/>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8" name="Shape 58"/>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60" name="Shape 60"/>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68" name="Group 68"/>
          <p:cNvGrpSpPr/>
          <p:nvPr/>
        </p:nvGrpSpPr>
        <p:grpSpPr>
          <a:xfrm>
            <a:off x="891822" y="8563751"/>
            <a:ext cx="8085103" cy="1207912"/>
            <a:chOff x="0" y="0"/>
            <a:chExt cx="8085102" cy="1207910"/>
          </a:xfrm>
        </p:grpSpPr>
        <p:sp>
          <p:nvSpPr>
            <p:cNvPr id="62" name="Shape 62"/>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3" name="Shape 63"/>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4" name="Shape 64"/>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5" name="Shape 65"/>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6" name="Shape 66"/>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7" name="Shape 67"/>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69" name="Table 69"/>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70" name="Shape 70"/>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Abstract Data Types (ADTs)</a:t>
            </a:r>
          </a:p>
        </p:txBody>
      </p:sp>
      <p:sp>
        <p:nvSpPr>
          <p:cNvPr id="71" name="Shape 71"/>
          <p:cNvSpPr/>
          <p:nvPr>
            <p:ph type="body" idx="4294967295"/>
          </p:nvPr>
        </p:nvSpPr>
        <p:spPr>
          <a:xfrm>
            <a:off x="650239" y="1264355"/>
            <a:ext cx="11704322" cy="7513886"/>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An Abstract Data Type (ADT) is a set of objects with a set of operations.</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For an a ADT we may have operations such as add, remove, size, contains, ..., etc.</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The implementations of these operations are usually hidden for the user of these types.</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The operations provided depend solely on problem requirement and the programmer’s design.</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It is recommended that you become familiar with </a:t>
            </a:r>
            <a:endParaRPr sz="3128">
              <a:solidFill>
                <a:srgbClr val="FFFFFF"/>
              </a:solidFill>
              <a:uFill>
                <a:solidFill>
                  <a:srgbClr val="FFFFFF"/>
                </a:solidFill>
              </a:uFill>
              <a:latin typeface="Arial"/>
              <a:ea typeface="Arial"/>
              <a:cs typeface="Arial"/>
              <a:sym typeface="Arial"/>
            </a:endParaRPr>
          </a:p>
          <a:p>
            <a:pPr lvl="1" marL="0" marR="40640" indent="0" defTabSz="1300480">
              <a:spcBef>
                <a:spcPts val="600"/>
              </a:spcBef>
              <a:buSzTx/>
              <a:buNone/>
              <a:defRPr sz="1800"/>
            </a:pPr>
            <a:r>
              <a:rPr sz="2844" u="sng">
                <a:solidFill>
                  <a:srgbClr val="FFFFFF"/>
                </a:solidFill>
                <a:uFill>
                  <a:solidFill>
                    <a:srgbClr val="FFFFFF"/>
                  </a:solidFill>
                </a:uFill>
                <a:latin typeface="Arial"/>
                <a:ea typeface="Arial"/>
                <a:cs typeface="Arial"/>
                <a:sym typeface="Arial"/>
                <a:hlinkClick r:id="rId2" invalidUrl="" action="" tgtFrame="" tooltip="" history="1" highlightClick="0" endSnd="0"/>
              </a:rPr>
              <a:t>http://www.cplusplus.com</a:t>
            </a:r>
            <a:r>
              <a:rPr sz="2844">
                <a:solidFill>
                  <a:srgbClr val="FFFFFF"/>
                </a:solidFill>
                <a:uFill>
                  <a:solidFill>
                    <a:srgbClr val="FFFFFF"/>
                  </a:solidFill>
                </a:uFill>
                <a:latin typeface="Arial"/>
                <a:ea typeface="Arial"/>
                <a:cs typeface="Arial"/>
                <a:sym typeface="Arial"/>
              </a:rPr>
              <a:t>/</a:t>
            </a:r>
          </a:p>
        </p:txBody>
      </p:sp>
      <p:sp>
        <p:nvSpPr>
          <p:cNvPr id="72" name="Shape 72"/>
          <p:cNvSpPr/>
          <p:nvPr>
            <p:ph type="sldNum" sz="quarter" idx="4294967295"/>
          </p:nvPr>
        </p:nvSpPr>
        <p:spPr>
          <a:xfrm>
            <a:off x="11854552" y="9155853"/>
            <a:ext cx="241403"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517" name="Group 517"/>
          <p:cNvGrpSpPr/>
          <p:nvPr/>
        </p:nvGrpSpPr>
        <p:grpSpPr>
          <a:xfrm>
            <a:off x="0" y="-1"/>
            <a:ext cx="13004800" cy="9753601"/>
            <a:chOff x="0" y="0"/>
            <a:chExt cx="13004800" cy="9753599"/>
          </a:xfrm>
        </p:grpSpPr>
        <p:sp>
          <p:nvSpPr>
            <p:cNvPr id="515" name="Shape 515"/>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16" name="Shape 516"/>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518" name="Shape 518"/>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527" name="Group 527"/>
          <p:cNvGrpSpPr/>
          <p:nvPr/>
        </p:nvGrpSpPr>
        <p:grpSpPr>
          <a:xfrm>
            <a:off x="0" y="8561492"/>
            <a:ext cx="11162454" cy="1219202"/>
            <a:chOff x="0" y="0"/>
            <a:chExt cx="11162453" cy="1219200"/>
          </a:xfrm>
        </p:grpSpPr>
        <p:sp>
          <p:nvSpPr>
            <p:cNvPr id="519" name="Shape 519"/>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525" name="Group 525"/>
            <p:cNvGrpSpPr/>
            <p:nvPr/>
          </p:nvGrpSpPr>
          <p:grpSpPr>
            <a:xfrm>
              <a:off x="5612835" y="0"/>
              <a:ext cx="5549619" cy="1219201"/>
              <a:chOff x="0" y="0"/>
              <a:chExt cx="5549618" cy="1219200"/>
            </a:xfrm>
          </p:grpSpPr>
          <p:sp>
            <p:nvSpPr>
              <p:cNvPr id="520" name="Shape 520"/>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21" name="Shape 521"/>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22" name="Shape 522"/>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23" name="Shape 523"/>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24" name="Shape 524"/>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526" name="Shape 526"/>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534" name="Group 534"/>
          <p:cNvGrpSpPr/>
          <p:nvPr/>
        </p:nvGrpSpPr>
        <p:grpSpPr>
          <a:xfrm>
            <a:off x="891822" y="8563751"/>
            <a:ext cx="8085103" cy="1207912"/>
            <a:chOff x="0" y="0"/>
            <a:chExt cx="8085102" cy="1207910"/>
          </a:xfrm>
        </p:grpSpPr>
        <p:sp>
          <p:nvSpPr>
            <p:cNvPr id="528" name="Shape 528"/>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29" name="Shape 529"/>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30" name="Shape 530"/>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31" name="Shape 531"/>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32" name="Shape 532"/>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33" name="Shape 533"/>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535" name="Table 535"/>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536" name="Shape 536"/>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The inserting and removing nodes</a:t>
            </a:r>
          </a:p>
        </p:txBody>
      </p:sp>
      <p:sp>
        <p:nvSpPr>
          <p:cNvPr id="537" name="Shape 537"/>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538" name="fig03_17.gif"/>
          <p:cNvPicPr/>
          <p:nvPr/>
        </p:nvPicPr>
        <p:blipFill>
          <a:blip r:embed="rId2">
            <a:extLst/>
          </a:blip>
          <a:stretch>
            <a:fillRect/>
          </a:stretch>
        </p:blipFill>
        <p:spPr>
          <a:xfrm>
            <a:off x="672123" y="1552810"/>
            <a:ext cx="6964377" cy="1806224"/>
          </a:xfrm>
          <a:prstGeom prst="rect">
            <a:avLst/>
          </a:prstGeom>
          <a:ln w="12700">
            <a:round/>
          </a:ln>
        </p:spPr>
      </p:pic>
      <p:pic>
        <p:nvPicPr>
          <p:cNvPr id="539" name="pic_13.jpg"/>
          <p:cNvPicPr/>
          <p:nvPr/>
        </p:nvPicPr>
        <p:blipFill>
          <a:blip r:embed="rId3">
            <a:extLst/>
          </a:blip>
          <a:stretch>
            <a:fillRect/>
          </a:stretch>
        </p:blipFill>
        <p:spPr>
          <a:xfrm>
            <a:off x="624056" y="3937564"/>
            <a:ext cx="9607414" cy="5039361"/>
          </a:xfrm>
          <a:prstGeom prst="rect">
            <a:avLst/>
          </a:prstGeom>
          <a:ln w="12700">
            <a:round/>
          </a:ln>
        </p:spPr>
      </p:pic>
      <p:pic>
        <p:nvPicPr>
          <p:cNvPr id="540" name="fig03_19.gif"/>
          <p:cNvPicPr/>
          <p:nvPr/>
        </p:nvPicPr>
        <p:blipFill>
          <a:blip r:embed="rId4">
            <a:extLst/>
          </a:blip>
          <a:stretch>
            <a:fillRect/>
          </a:stretch>
        </p:blipFill>
        <p:spPr>
          <a:xfrm>
            <a:off x="7857066" y="1761767"/>
            <a:ext cx="4605868" cy="1381060"/>
          </a:xfrm>
          <a:prstGeom prst="rect">
            <a:avLst/>
          </a:prstGeom>
          <a:ln w="12700">
            <a:round/>
          </a:ln>
        </p:spPr>
      </p:pic>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544" name="Group 544"/>
          <p:cNvGrpSpPr/>
          <p:nvPr/>
        </p:nvGrpSpPr>
        <p:grpSpPr>
          <a:xfrm>
            <a:off x="0" y="-1"/>
            <a:ext cx="13004800" cy="9753601"/>
            <a:chOff x="0" y="0"/>
            <a:chExt cx="13004800" cy="9753599"/>
          </a:xfrm>
        </p:grpSpPr>
        <p:sp>
          <p:nvSpPr>
            <p:cNvPr id="542" name="Shape 542"/>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43" name="Shape 543"/>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545" name="Shape 545"/>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554" name="Group 554"/>
          <p:cNvGrpSpPr/>
          <p:nvPr/>
        </p:nvGrpSpPr>
        <p:grpSpPr>
          <a:xfrm>
            <a:off x="0" y="8561492"/>
            <a:ext cx="11162454" cy="1219202"/>
            <a:chOff x="0" y="0"/>
            <a:chExt cx="11162453" cy="1219200"/>
          </a:xfrm>
        </p:grpSpPr>
        <p:sp>
          <p:nvSpPr>
            <p:cNvPr id="546" name="Shape 546"/>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552" name="Group 552"/>
            <p:cNvGrpSpPr/>
            <p:nvPr/>
          </p:nvGrpSpPr>
          <p:grpSpPr>
            <a:xfrm>
              <a:off x="5612835" y="0"/>
              <a:ext cx="5549619" cy="1219201"/>
              <a:chOff x="0" y="0"/>
              <a:chExt cx="5549618" cy="1219200"/>
            </a:xfrm>
          </p:grpSpPr>
          <p:sp>
            <p:nvSpPr>
              <p:cNvPr id="547" name="Shape 547"/>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48" name="Shape 548"/>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49" name="Shape 549"/>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50" name="Shape 550"/>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51" name="Shape 551"/>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553" name="Shape 553"/>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561" name="Group 561"/>
          <p:cNvGrpSpPr/>
          <p:nvPr/>
        </p:nvGrpSpPr>
        <p:grpSpPr>
          <a:xfrm>
            <a:off x="891822" y="8563751"/>
            <a:ext cx="8085103" cy="1207912"/>
            <a:chOff x="0" y="0"/>
            <a:chExt cx="8085102" cy="1207910"/>
          </a:xfrm>
        </p:grpSpPr>
        <p:sp>
          <p:nvSpPr>
            <p:cNvPr id="555" name="Shape 555"/>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56" name="Shape 556"/>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57" name="Shape 557"/>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58" name="Shape 558"/>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59" name="Shape 559"/>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60" name="Shape 560"/>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562" name="Table 562"/>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563" name="Shape 563"/>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The Big Three</a:t>
            </a:r>
          </a:p>
        </p:txBody>
      </p:sp>
      <p:sp>
        <p:nvSpPr>
          <p:cNvPr id="564" name="Shape 564"/>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565" name="pic_14.jpg"/>
          <p:cNvPicPr/>
          <p:nvPr/>
        </p:nvPicPr>
        <p:blipFill>
          <a:blip r:embed="rId2">
            <a:extLst/>
          </a:blip>
          <a:stretch>
            <a:fillRect/>
          </a:stretch>
        </p:blipFill>
        <p:spPr>
          <a:xfrm>
            <a:off x="772046" y="1137919"/>
            <a:ext cx="9166806" cy="7694508"/>
          </a:xfrm>
          <a:prstGeom prst="rect">
            <a:avLst/>
          </a:prstGeom>
          <a:ln w="12700">
            <a:round/>
          </a:ln>
          <a:effectLst>
            <a:outerShdw sx="100000" sy="100000" kx="0" ky="0" algn="b" rotWithShape="0" blurRad="127000" dist="76200" dir="2700000">
              <a:srgbClr val="000000">
                <a:alpha val="75000"/>
              </a:srgbClr>
            </a:outerShdw>
          </a:effectLst>
        </p:spPr>
      </p:pic>
      <p:pic>
        <p:nvPicPr>
          <p:cNvPr id="566" name="pic_15.jpg"/>
          <p:cNvPicPr/>
          <p:nvPr/>
        </p:nvPicPr>
        <p:blipFill>
          <a:blip r:embed="rId3">
            <a:extLst/>
          </a:blip>
          <a:stretch>
            <a:fillRect/>
          </a:stretch>
        </p:blipFill>
        <p:spPr>
          <a:xfrm>
            <a:off x="8416996" y="1932657"/>
            <a:ext cx="4280748" cy="3793068"/>
          </a:xfrm>
          <a:prstGeom prst="rect">
            <a:avLst/>
          </a:prstGeom>
          <a:ln w="12700">
            <a:round/>
          </a:ln>
          <a:effectLst>
            <a:outerShdw sx="100000" sy="100000" kx="0" ky="0" algn="b" rotWithShape="0" blurRad="127000" dist="76200" dir="2700000">
              <a:srgbClr val="000000">
                <a:alpha val="75000"/>
              </a:srgbClr>
            </a:outerShdw>
          </a:effectLst>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570" name="Group 570"/>
          <p:cNvGrpSpPr/>
          <p:nvPr/>
        </p:nvGrpSpPr>
        <p:grpSpPr>
          <a:xfrm>
            <a:off x="0" y="-1"/>
            <a:ext cx="13004800" cy="9753601"/>
            <a:chOff x="0" y="0"/>
            <a:chExt cx="13004800" cy="9753599"/>
          </a:xfrm>
        </p:grpSpPr>
        <p:sp>
          <p:nvSpPr>
            <p:cNvPr id="568" name="Shape 568"/>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69" name="Shape 569"/>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571" name="Shape 571"/>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580" name="Group 580"/>
          <p:cNvGrpSpPr/>
          <p:nvPr/>
        </p:nvGrpSpPr>
        <p:grpSpPr>
          <a:xfrm>
            <a:off x="0" y="8561492"/>
            <a:ext cx="11162454" cy="1219202"/>
            <a:chOff x="0" y="0"/>
            <a:chExt cx="11162453" cy="1219200"/>
          </a:xfrm>
        </p:grpSpPr>
        <p:sp>
          <p:nvSpPr>
            <p:cNvPr id="572" name="Shape 572"/>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578" name="Group 578"/>
            <p:cNvGrpSpPr/>
            <p:nvPr/>
          </p:nvGrpSpPr>
          <p:grpSpPr>
            <a:xfrm>
              <a:off x="5612835" y="0"/>
              <a:ext cx="5549619" cy="1219201"/>
              <a:chOff x="0" y="0"/>
              <a:chExt cx="5549618" cy="1219200"/>
            </a:xfrm>
          </p:grpSpPr>
          <p:sp>
            <p:nvSpPr>
              <p:cNvPr id="573" name="Shape 573"/>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74" name="Shape 574"/>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75" name="Shape 575"/>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76" name="Shape 576"/>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77" name="Shape 577"/>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579" name="Shape 579"/>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587" name="Group 587"/>
          <p:cNvGrpSpPr/>
          <p:nvPr/>
        </p:nvGrpSpPr>
        <p:grpSpPr>
          <a:xfrm>
            <a:off x="891822" y="8563751"/>
            <a:ext cx="8085103" cy="1207912"/>
            <a:chOff x="0" y="0"/>
            <a:chExt cx="8085102" cy="1207910"/>
          </a:xfrm>
        </p:grpSpPr>
        <p:sp>
          <p:nvSpPr>
            <p:cNvPr id="581" name="Shape 581"/>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82" name="Shape 582"/>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83" name="Shape 583"/>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84" name="Shape 584"/>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85" name="Shape 585"/>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86" name="Shape 586"/>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588" name="Table 588"/>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589" name="Shape 589"/>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Sample Main</a:t>
            </a:r>
          </a:p>
        </p:txBody>
      </p:sp>
      <p:sp>
        <p:nvSpPr>
          <p:cNvPr id="590" name="Shape 590"/>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591" name="pic_16.jpg"/>
          <p:cNvPicPr/>
          <p:nvPr/>
        </p:nvPicPr>
        <p:blipFill>
          <a:blip r:embed="rId2">
            <a:extLst/>
          </a:blip>
          <a:stretch>
            <a:fillRect/>
          </a:stretch>
        </p:blipFill>
        <p:spPr>
          <a:xfrm>
            <a:off x="2709333" y="1300479"/>
            <a:ext cx="6863645" cy="7152642"/>
          </a:xfrm>
          <a:prstGeom prst="rect">
            <a:avLst/>
          </a:prstGeom>
          <a:ln w="12700">
            <a:round/>
          </a:ln>
        </p:spPr>
      </p:pic>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595" name="Group 595"/>
          <p:cNvGrpSpPr/>
          <p:nvPr/>
        </p:nvGrpSpPr>
        <p:grpSpPr>
          <a:xfrm>
            <a:off x="0" y="-1"/>
            <a:ext cx="13004800" cy="9753601"/>
            <a:chOff x="0" y="0"/>
            <a:chExt cx="13004800" cy="9753599"/>
          </a:xfrm>
        </p:grpSpPr>
        <p:sp>
          <p:nvSpPr>
            <p:cNvPr id="593" name="Shape 593"/>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94" name="Shape 594"/>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596" name="Shape 596"/>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605" name="Group 605"/>
          <p:cNvGrpSpPr/>
          <p:nvPr/>
        </p:nvGrpSpPr>
        <p:grpSpPr>
          <a:xfrm>
            <a:off x="0" y="8561492"/>
            <a:ext cx="11162454" cy="1219202"/>
            <a:chOff x="0" y="0"/>
            <a:chExt cx="11162453" cy="1219200"/>
          </a:xfrm>
        </p:grpSpPr>
        <p:sp>
          <p:nvSpPr>
            <p:cNvPr id="597" name="Shape 597"/>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603" name="Group 603"/>
            <p:cNvGrpSpPr/>
            <p:nvPr/>
          </p:nvGrpSpPr>
          <p:grpSpPr>
            <a:xfrm>
              <a:off x="5612835" y="0"/>
              <a:ext cx="5549619" cy="1219201"/>
              <a:chOff x="0" y="0"/>
              <a:chExt cx="5549618" cy="1219200"/>
            </a:xfrm>
          </p:grpSpPr>
          <p:sp>
            <p:nvSpPr>
              <p:cNvPr id="598" name="Shape 598"/>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599" name="Shape 599"/>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00" name="Shape 600"/>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01" name="Shape 601"/>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02" name="Shape 602"/>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604" name="Shape 604"/>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612" name="Group 612"/>
          <p:cNvGrpSpPr/>
          <p:nvPr/>
        </p:nvGrpSpPr>
        <p:grpSpPr>
          <a:xfrm>
            <a:off x="891822" y="8563751"/>
            <a:ext cx="8085103" cy="1207912"/>
            <a:chOff x="0" y="0"/>
            <a:chExt cx="8085102" cy="1207910"/>
          </a:xfrm>
        </p:grpSpPr>
        <p:sp>
          <p:nvSpPr>
            <p:cNvPr id="606" name="Shape 606"/>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07" name="Shape 607"/>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08" name="Shape 608"/>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09" name="Shape 609"/>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10" name="Shape 610"/>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11" name="Shape 611"/>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613" name="Table 613"/>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614" name="Shape 614"/>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The Stack ADT</a:t>
            </a:r>
          </a:p>
        </p:txBody>
      </p:sp>
      <p:sp>
        <p:nvSpPr>
          <p:cNvPr id="615" name="Shape 615"/>
          <p:cNvSpPr/>
          <p:nvPr>
            <p:ph type="body" idx="4294967295"/>
          </p:nvPr>
        </p:nvSpPr>
        <p:spPr>
          <a:xfrm>
            <a:off x="650239" y="1264355"/>
            <a:ext cx="11704322" cy="4533619"/>
          </a:xfrm>
          <a:prstGeom prst="rect">
            <a:avLst/>
          </a:prstGeom>
        </p:spPr>
        <p:txBody>
          <a:bodyPr lIns="72248" tIns="72248" rIns="72248" bIns="72248"/>
          <a:lstStyle/>
          <a:p>
            <a:pPr lvl="0" marL="589669" marR="39420" indent="-525610" defTabSz="1261465">
              <a:spcBef>
                <a:spcPts val="700"/>
              </a:spcBef>
              <a:buClr>
                <a:srgbClr val="E9E9FF"/>
              </a:buClr>
              <a:defRPr sz="1800"/>
            </a:pPr>
            <a:r>
              <a:rPr sz="3035">
                <a:solidFill>
                  <a:srgbClr val="FFFFFF"/>
                </a:solidFill>
                <a:uFill>
                  <a:solidFill>
                    <a:srgbClr val="FFFFFF"/>
                  </a:solidFill>
                </a:uFill>
                <a:latin typeface="Arial"/>
                <a:ea typeface="Arial"/>
                <a:cs typeface="Arial"/>
                <a:sym typeface="Arial"/>
              </a:rPr>
              <a:t>A stack is a list with restricted insertions and deletion which can only be performed at the end of list which is normally called </a:t>
            </a:r>
            <a:r>
              <a:rPr sz="3035">
                <a:solidFill>
                  <a:srgbClr val="FF9300"/>
                </a:solidFill>
                <a:uFill>
                  <a:solidFill>
                    <a:srgbClr val="FF9300"/>
                  </a:solidFill>
                </a:uFill>
                <a:latin typeface="Arial"/>
                <a:ea typeface="Arial"/>
                <a:cs typeface="Arial"/>
                <a:sym typeface="Arial"/>
              </a:rPr>
              <a:t>top</a:t>
            </a:r>
            <a:r>
              <a:rPr sz="3035">
                <a:solidFill>
                  <a:srgbClr val="FFFFFF"/>
                </a:solidFill>
                <a:uFill>
                  <a:solidFill>
                    <a:srgbClr val="FFFFFF"/>
                  </a:solidFill>
                </a:uFill>
                <a:latin typeface="Arial"/>
                <a:ea typeface="Arial"/>
                <a:cs typeface="Arial"/>
                <a:sym typeface="Arial"/>
              </a:rPr>
              <a:t>.</a:t>
            </a:r>
            <a:endParaRPr sz="3035">
              <a:solidFill>
                <a:srgbClr val="FFFFFF"/>
              </a:solidFill>
              <a:uFill>
                <a:solidFill>
                  <a:srgbClr val="FFFFFF"/>
                </a:solidFill>
              </a:uFill>
              <a:latin typeface="Arial"/>
              <a:ea typeface="Arial"/>
              <a:cs typeface="Arial"/>
              <a:sym typeface="Arial"/>
            </a:endParaRPr>
          </a:p>
          <a:p>
            <a:pPr lvl="0" marL="589669" marR="39420" indent="-525610" defTabSz="1261465">
              <a:spcBef>
                <a:spcPts val="700"/>
              </a:spcBef>
              <a:buClr>
                <a:srgbClr val="E9E9FF"/>
              </a:buClr>
              <a:defRPr sz="1800"/>
            </a:pPr>
            <a:r>
              <a:rPr sz="3035">
                <a:solidFill>
                  <a:srgbClr val="FFFFFF"/>
                </a:solidFill>
                <a:uFill>
                  <a:solidFill>
                    <a:srgbClr val="FFFFFF"/>
                  </a:solidFill>
                </a:uFill>
                <a:latin typeface="Arial"/>
                <a:ea typeface="Arial"/>
                <a:cs typeface="Arial"/>
                <a:sym typeface="Arial"/>
              </a:rPr>
              <a:t>It is called a Last In First Out (</a:t>
            </a:r>
            <a:r>
              <a:rPr sz="3035">
                <a:solidFill>
                  <a:srgbClr val="FF9300"/>
                </a:solidFill>
                <a:uFill>
                  <a:solidFill>
                    <a:srgbClr val="FF9300"/>
                  </a:solidFill>
                </a:uFill>
                <a:latin typeface="Arial"/>
                <a:ea typeface="Arial"/>
                <a:cs typeface="Arial"/>
                <a:sym typeface="Arial"/>
              </a:rPr>
              <a:t>LIFO</a:t>
            </a:r>
            <a:r>
              <a:rPr sz="3035">
                <a:solidFill>
                  <a:srgbClr val="FFFFFF"/>
                </a:solidFill>
                <a:uFill>
                  <a:solidFill>
                    <a:srgbClr val="FFFFFF"/>
                  </a:solidFill>
                </a:uFill>
                <a:latin typeface="Arial"/>
                <a:ea typeface="Arial"/>
                <a:cs typeface="Arial"/>
                <a:sym typeface="Arial"/>
              </a:rPr>
              <a:t>) List</a:t>
            </a:r>
            <a:endParaRPr sz="3035">
              <a:solidFill>
                <a:srgbClr val="FFFFFF"/>
              </a:solidFill>
              <a:uFill>
                <a:solidFill>
                  <a:srgbClr val="FFFFFF"/>
                </a:solidFill>
              </a:uFill>
              <a:latin typeface="Arial"/>
              <a:ea typeface="Arial"/>
              <a:cs typeface="Arial"/>
              <a:sym typeface="Arial"/>
            </a:endParaRPr>
          </a:p>
          <a:p>
            <a:pPr lvl="0" marL="589669" marR="39420" indent="-525610" defTabSz="1261465">
              <a:spcBef>
                <a:spcPts val="700"/>
              </a:spcBef>
              <a:buClr>
                <a:srgbClr val="E9E9FF"/>
              </a:buClr>
              <a:defRPr sz="1800"/>
            </a:pPr>
            <a:r>
              <a:rPr sz="3035">
                <a:solidFill>
                  <a:srgbClr val="FFFFFF"/>
                </a:solidFill>
                <a:uFill>
                  <a:solidFill>
                    <a:srgbClr val="FFFFFF"/>
                  </a:solidFill>
                </a:uFill>
                <a:latin typeface="Arial"/>
                <a:ea typeface="Arial"/>
                <a:cs typeface="Arial"/>
                <a:sym typeface="Arial"/>
              </a:rPr>
              <a:t>The insert operation is called a </a:t>
            </a:r>
            <a:r>
              <a:rPr sz="3035">
                <a:solidFill>
                  <a:srgbClr val="FF9300"/>
                </a:solidFill>
                <a:uFill>
                  <a:solidFill>
                    <a:srgbClr val="FF9300"/>
                  </a:solidFill>
                </a:uFill>
                <a:latin typeface="Arial"/>
                <a:ea typeface="Arial"/>
                <a:cs typeface="Arial"/>
                <a:sym typeface="Arial"/>
              </a:rPr>
              <a:t>push</a:t>
            </a:r>
            <a:r>
              <a:rPr sz="3035">
                <a:solidFill>
                  <a:srgbClr val="FFFFFF"/>
                </a:solidFill>
                <a:uFill>
                  <a:solidFill>
                    <a:srgbClr val="FFFFFF"/>
                  </a:solidFill>
                </a:uFill>
                <a:latin typeface="Arial"/>
                <a:ea typeface="Arial"/>
                <a:cs typeface="Arial"/>
                <a:sym typeface="Arial"/>
              </a:rPr>
              <a:t> and the delete operation is a </a:t>
            </a:r>
            <a:r>
              <a:rPr sz="3035">
                <a:solidFill>
                  <a:srgbClr val="FF9300"/>
                </a:solidFill>
                <a:uFill>
                  <a:solidFill>
                    <a:srgbClr val="FF9300"/>
                  </a:solidFill>
                </a:uFill>
                <a:latin typeface="Arial"/>
                <a:ea typeface="Arial"/>
                <a:cs typeface="Arial"/>
                <a:sym typeface="Arial"/>
              </a:rPr>
              <a:t>pop</a:t>
            </a:r>
            <a:endParaRPr sz="3035">
              <a:solidFill>
                <a:srgbClr val="FFFFFF"/>
              </a:solidFill>
              <a:uFill>
                <a:solidFill>
                  <a:srgbClr val="FFFFFF"/>
                </a:solidFill>
              </a:uFill>
              <a:latin typeface="Arial"/>
              <a:ea typeface="Arial"/>
              <a:cs typeface="Arial"/>
              <a:sym typeface="Arial"/>
            </a:endParaRPr>
          </a:p>
          <a:p>
            <a:pPr lvl="0" marL="589669" marR="39420" indent="-525610" defTabSz="1261465">
              <a:spcBef>
                <a:spcPts val="700"/>
              </a:spcBef>
              <a:buClr>
                <a:srgbClr val="E9E9FF"/>
              </a:buClr>
              <a:defRPr sz="1800"/>
            </a:pPr>
            <a:r>
              <a:rPr sz="3035">
                <a:solidFill>
                  <a:srgbClr val="FFFFFF"/>
                </a:solidFill>
                <a:uFill>
                  <a:solidFill>
                    <a:srgbClr val="FFFFFF"/>
                  </a:solidFill>
                </a:uFill>
                <a:latin typeface="Arial"/>
                <a:ea typeface="Arial"/>
                <a:cs typeface="Arial"/>
                <a:sym typeface="Arial"/>
              </a:rPr>
              <a:t>The </a:t>
            </a:r>
            <a:r>
              <a:rPr sz="3035">
                <a:solidFill>
                  <a:srgbClr val="FF9300"/>
                </a:solidFill>
                <a:uFill>
                  <a:solidFill>
                    <a:srgbClr val="FF9300"/>
                  </a:solidFill>
                </a:uFill>
                <a:latin typeface="Arial"/>
                <a:ea typeface="Arial"/>
                <a:cs typeface="Arial"/>
                <a:sym typeface="Arial"/>
              </a:rPr>
              <a:t>pop</a:t>
            </a:r>
            <a:r>
              <a:rPr sz="3035">
                <a:solidFill>
                  <a:srgbClr val="FFFFFF"/>
                </a:solidFill>
                <a:uFill>
                  <a:solidFill>
                    <a:srgbClr val="FFFFFF"/>
                  </a:solidFill>
                </a:uFill>
                <a:latin typeface="Arial"/>
                <a:ea typeface="Arial"/>
                <a:cs typeface="Arial"/>
                <a:sym typeface="Arial"/>
              </a:rPr>
              <a:t> operation returns the value at the end (top).</a:t>
            </a:r>
            <a:endParaRPr sz="3035">
              <a:solidFill>
                <a:srgbClr val="FFFFFF"/>
              </a:solidFill>
              <a:uFill>
                <a:solidFill>
                  <a:srgbClr val="FFFFFF"/>
                </a:solidFill>
              </a:uFill>
              <a:latin typeface="Arial"/>
              <a:ea typeface="Arial"/>
              <a:cs typeface="Arial"/>
              <a:sym typeface="Arial"/>
            </a:endParaRPr>
          </a:p>
          <a:p>
            <a:pPr lvl="0" marL="589669" marR="39420" indent="-525610" defTabSz="1261465">
              <a:spcBef>
                <a:spcPts val="700"/>
              </a:spcBef>
              <a:buClr>
                <a:srgbClr val="E9E9FF"/>
              </a:buClr>
              <a:defRPr sz="1800"/>
            </a:pPr>
            <a:r>
              <a:rPr sz="3035">
                <a:solidFill>
                  <a:srgbClr val="FFFFFF"/>
                </a:solidFill>
                <a:uFill>
                  <a:solidFill>
                    <a:srgbClr val="FFFFFF"/>
                  </a:solidFill>
                </a:uFill>
                <a:latin typeface="Arial"/>
                <a:ea typeface="Arial"/>
                <a:cs typeface="Arial"/>
                <a:sym typeface="Arial"/>
              </a:rPr>
              <a:t>You may also use modified vector class to implement a stack, the operations needed are back (top), push_back (push), and pop_back (pop)</a:t>
            </a:r>
          </a:p>
        </p:txBody>
      </p:sp>
      <p:sp>
        <p:nvSpPr>
          <p:cNvPr id="616" name="Shape 616"/>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617" name="fig03_23.gif"/>
          <p:cNvPicPr/>
          <p:nvPr/>
        </p:nvPicPr>
        <p:blipFill>
          <a:blip r:embed="rId2">
            <a:extLst/>
          </a:blip>
          <a:stretch>
            <a:fillRect/>
          </a:stretch>
        </p:blipFill>
        <p:spPr>
          <a:xfrm>
            <a:off x="632177" y="6606759"/>
            <a:ext cx="6321779" cy="1756050"/>
          </a:xfrm>
          <a:prstGeom prst="rect">
            <a:avLst/>
          </a:prstGeom>
          <a:ln w="12700">
            <a:round/>
          </a:ln>
        </p:spPr>
      </p:pic>
      <p:pic>
        <p:nvPicPr>
          <p:cNvPr id="618" name="fig03_24.gif"/>
          <p:cNvPicPr/>
          <p:nvPr/>
        </p:nvPicPr>
        <p:blipFill>
          <a:blip r:embed="rId3">
            <a:extLst/>
          </a:blip>
          <a:stretch>
            <a:fillRect/>
          </a:stretch>
        </p:blipFill>
        <p:spPr>
          <a:xfrm>
            <a:off x="8579555" y="6176816"/>
            <a:ext cx="3540196" cy="2619487"/>
          </a:xfrm>
          <a:prstGeom prst="rect">
            <a:avLst/>
          </a:prstGeom>
          <a:ln w="12700">
            <a:round/>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622" name="Group 622"/>
          <p:cNvGrpSpPr/>
          <p:nvPr/>
        </p:nvGrpSpPr>
        <p:grpSpPr>
          <a:xfrm>
            <a:off x="0" y="-1"/>
            <a:ext cx="13004800" cy="9753601"/>
            <a:chOff x="0" y="0"/>
            <a:chExt cx="13004800" cy="9753599"/>
          </a:xfrm>
        </p:grpSpPr>
        <p:sp>
          <p:nvSpPr>
            <p:cNvPr id="620" name="Shape 620"/>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21" name="Shape 621"/>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623" name="Shape 623"/>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632" name="Group 632"/>
          <p:cNvGrpSpPr/>
          <p:nvPr/>
        </p:nvGrpSpPr>
        <p:grpSpPr>
          <a:xfrm>
            <a:off x="0" y="8561492"/>
            <a:ext cx="11162454" cy="1219202"/>
            <a:chOff x="0" y="0"/>
            <a:chExt cx="11162453" cy="1219200"/>
          </a:xfrm>
        </p:grpSpPr>
        <p:sp>
          <p:nvSpPr>
            <p:cNvPr id="624" name="Shape 624"/>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630" name="Group 630"/>
            <p:cNvGrpSpPr/>
            <p:nvPr/>
          </p:nvGrpSpPr>
          <p:grpSpPr>
            <a:xfrm>
              <a:off x="5612835" y="0"/>
              <a:ext cx="5549619" cy="1219201"/>
              <a:chOff x="0" y="0"/>
              <a:chExt cx="5549618" cy="1219200"/>
            </a:xfrm>
          </p:grpSpPr>
          <p:sp>
            <p:nvSpPr>
              <p:cNvPr id="625" name="Shape 625"/>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26" name="Shape 626"/>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27" name="Shape 627"/>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28" name="Shape 628"/>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29" name="Shape 629"/>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631" name="Shape 631"/>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639" name="Group 639"/>
          <p:cNvGrpSpPr/>
          <p:nvPr/>
        </p:nvGrpSpPr>
        <p:grpSpPr>
          <a:xfrm>
            <a:off x="891822" y="8563751"/>
            <a:ext cx="8085103" cy="1207912"/>
            <a:chOff x="0" y="0"/>
            <a:chExt cx="8085102" cy="1207910"/>
          </a:xfrm>
        </p:grpSpPr>
        <p:sp>
          <p:nvSpPr>
            <p:cNvPr id="633" name="Shape 633"/>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34" name="Shape 634"/>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35" name="Shape 635"/>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36" name="Shape 636"/>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37" name="Shape 637"/>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38" name="Shape 638"/>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640" name="Table 640"/>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641" name="Shape 641"/>
          <p:cNvSpPr/>
          <p:nvPr>
            <p:ph type="title" idx="4294967295"/>
          </p:nvPr>
        </p:nvSpPr>
        <p:spPr>
          <a:xfrm>
            <a:off x="650239" y="270933"/>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Examples of stack use: Balancing symbols</a:t>
            </a:r>
          </a:p>
        </p:txBody>
      </p:sp>
      <p:sp>
        <p:nvSpPr>
          <p:cNvPr id="642" name="Shape 642"/>
          <p:cNvSpPr/>
          <p:nvPr>
            <p:ph type="body" idx="4294967295"/>
          </p:nvPr>
        </p:nvSpPr>
        <p:spPr>
          <a:xfrm>
            <a:off x="270933" y="1264355"/>
            <a:ext cx="6646899" cy="7297139"/>
          </a:xfrm>
          <a:prstGeom prst="rect">
            <a:avLst/>
          </a:prstGeom>
        </p:spPr>
        <p:txBody>
          <a:bodyPr lIns="72248" tIns="72248" rIns="72248" bIns="72248"/>
          <a:lstStyle/>
          <a:p>
            <a:pPr lvl="1" marL="581095" marR="40640" indent="-451555" defTabSz="1300480">
              <a:spcBef>
                <a:spcPts val="600"/>
              </a:spcBef>
              <a:buAutoNum type="arabicPeriod" startAt="1"/>
              <a:defRPr sz="1800"/>
            </a:pPr>
            <a:r>
              <a:rPr sz="2844">
                <a:solidFill>
                  <a:srgbClr val="FFFFFF"/>
                </a:solidFill>
                <a:uFill>
                  <a:solidFill>
                    <a:srgbClr val="FFFFFF"/>
                  </a:solidFill>
                </a:uFill>
                <a:latin typeface="Arial"/>
                <a:ea typeface="Arial"/>
                <a:cs typeface="Arial"/>
                <a:sym typeface="Arial"/>
              </a:rPr>
              <a:t>Opening symbols are { [ (</a:t>
            </a:r>
            <a:endParaRPr sz="2844">
              <a:solidFill>
                <a:srgbClr val="FFFFFF"/>
              </a:solidFill>
              <a:uFill>
                <a:solidFill>
                  <a:srgbClr val="FFFFFF"/>
                </a:solidFill>
              </a:uFill>
              <a:latin typeface="Arial"/>
              <a:ea typeface="Arial"/>
              <a:cs typeface="Arial"/>
              <a:sym typeface="Arial"/>
            </a:endParaRPr>
          </a:p>
          <a:p>
            <a:pPr lvl="1" marL="581095" marR="40640" indent="-451555" defTabSz="1300480">
              <a:spcBef>
                <a:spcPts val="600"/>
              </a:spcBef>
              <a:buAutoNum type="arabicPeriod" startAt="1"/>
              <a:defRPr sz="1800"/>
            </a:pPr>
            <a:r>
              <a:rPr sz="2844">
                <a:solidFill>
                  <a:srgbClr val="FFFFFF"/>
                </a:solidFill>
                <a:uFill>
                  <a:solidFill>
                    <a:srgbClr val="FFFFFF"/>
                  </a:solidFill>
                </a:uFill>
                <a:latin typeface="Arial"/>
                <a:ea typeface="Arial"/>
                <a:cs typeface="Arial"/>
                <a:sym typeface="Arial"/>
              </a:rPr>
              <a:t>Closing symbols are  ) ] }</a:t>
            </a:r>
            <a:endParaRPr sz="2844">
              <a:solidFill>
                <a:srgbClr val="FFFFFF"/>
              </a:solidFill>
              <a:uFill>
                <a:solidFill>
                  <a:srgbClr val="FFFFFF"/>
                </a:solidFill>
              </a:uFill>
              <a:latin typeface="Arial"/>
              <a:ea typeface="Arial"/>
              <a:cs typeface="Arial"/>
              <a:sym typeface="Arial"/>
            </a:endParaRPr>
          </a:p>
          <a:p>
            <a:pPr lvl="1" marL="581095" marR="40640" indent="-451555" defTabSz="1300480">
              <a:spcBef>
                <a:spcPts val="600"/>
              </a:spcBef>
              <a:buAutoNum type="arabicPeriod" startAt="1"/>
              <a:defRPr sz="1800"/>
            </a:pPr>
            <a:r>
              <a:rPr sz="2844">
                <a:solidFill>
                  <a:srgbClr val="FFFFFF"/>
                </a:solidFill>
                <a:uFill>
                  <a:solidFill>
                    <a:srgbClr val="FFFFFF"/>
                  </a:solidFill>
                </a:uFill>
                <a:latin typeface="Arial"/>
                <a:ea typeface="Arial"/>
                <a:cs typeface="Arial"/>
                <a:sym typeface="Arial"/>
              </a:rPr>
              <a:t>All opening symbols are pushed on the stack and all closing symbols are popped from the stack</a:t>
            </a:r>
            <a:endParaRPr sz="2844">
              <a:solidFill>
                <a:srgbClr val="FFFFFF"/>
              </a:solidFill>
              <a:uFill>
                <a:solidFill>
                  <a:srgbClr val="FFFFFF"/>
                </a:solidFill>
              </a:uFill>
              <a:latin typeface="Arial"/>
              <a:ea typeface="Arial"/>
              <a:cs typeface="Arial"/>
              <a:sym typeface="Arial"/>
            </a:endParaRPr>
          </a:p>
          <a:p>
            <a:pPr lvl="1" marL="581095" marR="40640" indent="-451555" defTabSz="1300480">
              <a:spcBef>
                <a:spcPts val="600"/>
              </a:spcBef>
              <a:buAutoNum type="arabicPeriod" startAt="1"/>
              <a:defRPr sz="1800"/>
            </a:pPr>
            <a:r>
              <a:rPr sz="2844">
                <a:solidFill>
                  <a:srgbClr val="FFFFFF"/>
                </a:solidFill>
                <a:uFill>
                  <a:solidFill>
                    <a:srgbClr val="FFFFFF"/>
                  </a:solidFill>
                </a:uFill>
                <a:latin typeface="Arial"/>
                <a:ea typeface="Arial"/>
                <a:cs typeface="Arial"/>
                <a:sym typeface="Arial"/>
              </a:rPr>
              <a:t>Rules:</a:t>
            </a:r>
            <a:endParaRPr sz="2844">
              <a:solidFill>
                <a:srgbClr val="FFFFFF"/>
              </a:solidFill>
              <a:uFill>
                <a:solidFill>
                  <a:srgbClr val="FFFFFF"/>
                </a:solidFill>
              </a:uFill>
              <a:latin typeface="Arial"/>
              <a:ea typeface="Arial"/>
              <a:cs typeface="Arial"/>
              <a:sym typeface="Arial"/>
            </a:endParaRPr>
          </a:p>
          <a:p>
            <a:pPr lvl="2" marL="1169528" marR="40640" indent="-722488" defTabSz="1300480">
              <a:spcBef>
                <a:spcPts val="500"/>
              </a:spcBef>
              <a:buAutoNum type="arabicPeriod" startAt="1"/>
              <a:defRPr sz="1800"/>
            </a:pPr>
            <a:r>
              <a:rPr sz="2560">
                <a:solidFill>
                  <a:srgbClr val="FFFFFF"/>
                </a:solidFill>
                <a:uFill>
                  <a:solidFill>
                    <a:srgbClr val="FFFFFF"/>
                  </a:solidFill>
                </a:uFill>
                <a:latin typeface="Arial"/>
                <a:ea typeface="Arial"/>
                <a:cs typeface="Arial"/>
                <a:sym typeface="Arial"/>
              </a:rPr>
              <a:t>cannot push a closing symbol</a:t>
            </a:r>
            <a:endParaRPr sz="2560">
              <a:solidFill>
                <a:srgbClr val="FFFFFF"/>
              </a:solidFill>
              <a:uFill>
                <a:solidFill>
                  <a:srgbClr val="FFFFFF"/>
                </a:solidFill>
              </a:uFill>
              <a:latin typeface="Arial"/>
              <a:ea typeface="Arial"/>
              <a:cs typeface="Arial"/>
              <a:sym typeface="Arial"/>
            </a:endParaRPr>
          </a:p>
          <a:p>
            <a:pPr lvl="2" marL="1169528" marR="40640" indent="-722488" defTabSz="1300480">
              <a:spcBef>
                <a:spcPts val="500"/>
              </a:spcBef>
              <a:buAutoNum type="arabicPeriod" startAt="1"/>
              <a:defRPr sz="1800"/>
            </a:pPr>
            <a:r>
              <a:rPr sz="2560">
                <a:solidFill>
                  <a:srgbClr val="FFFFFF"/>
                </a:solidFill>
                <a:uFill>
                  <a:solidFill>
                    <a:srgbClr val="FFFFFF"/>
                  </a:solidFill>
                </a:uFill>
                <a:latin typeface="Arial"/>
                <a:ea typeface="Arial"/>
                <a:cs typeface="Arial"/>
                <a:sym typeface="Arial"/>
              </a:rPr>
              <a:t>the popped symbol must match  the closing symbol being read</a:t>
            </a:r>
            <a:endParaRPr sz="2560">
              <a:solidFill>
                <a:srgbClr val="FFFFFF"/>
              </a:solidFill>
              <a:uFill>
                <a:solidFill>
                  <a:srgbClr val="FFFFFF"/>
                </a:solidFill>
              </a:uFill>
              <a:latin typeface="Arial"/>
              <a:ea typeface="Arial"/>
              <a:cs typeface="Arial"/>
              <a:sym typeface="Arial"/>
            </a:endParaRPr>
          </a:p>
          <a:p>
            <a:pPr lvl="2" marL="1169528" marR="40640" indent="-722488" defTabSz="1300480">
              <a:spcBef>
                <a:spcPts val="500"/>
              </a:spcBef>
              <a:buAutoNum type="arabicPeriod" startAt="1"/>
              <a:defRPr sz="1800"/>
            </a:pPr>
            <a:r>
              <a:rPr sz="2560">
                <a:solidFill>
                  <a:srgbClr val="FFFFFF"/>
                </a:solidFill>
                <a:uFill>
                  <a:solidFill>
                    <a:srgbClr val="FFFFFF"/>
                  </a:solidFill>
                </a:uFill>
                <a:latin typeface="Arial"/>
                <a:ea typeface="Arial"/>
                <a:cs typeface="Arial"/>
                <a:sym typeface="Arial"/>
              </a:rPr>
              <a:t>you cannot have any symbols left on the stack</a:t>
            </a:r>
          </a:p>
        </p:txBody>
      </p:sp>
      <p:sp>
        <p:nvSpPr>
          <p:cNvPr id="643" name="Shape 643"/>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644" name="pic_1.jpg"/>
          <p:cNvPicPr/>
          <p:nvPr/>
        </p:nvPicPr>
        <p:blipFill>
          <a:blip r:embed="rId2">
            <a:extLst/>
          </a:blip>
          <a:stretch>
            <a:fillRect/>
          </a:stretch>
        </p:blipFill>
        <p:spPr>
          <a:xfrm>
            <a:off x="7353558" y="3106702"/>
            <a:ext cx="5019066" cy="3594383"/>
          </a:xfrm>
          <a:prstGeom prst="rect">
            <a:avLst/>
          </a:prstGeom>
          <a:ln w="12700">
            <a:round/>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648" name="Group 648"/>
          <p:cNvGrpSpPr/>
          <p:nvPr/>
        </p:nvGrpSpPr>
        <p:grpSpPr>
          <a:xfrm>
            <a:off x="0" y="-1"/>
            <a:ext cx="13004800" cy="9753601"/>
            <a:chOff x="0" y="0"/>
            <a:chExt cx="13004800" cy="9753599"/>
          </a:xfrm>
        </p:grpSpPr>
        <p:sp>
          <p:nvSpPr>
            <p:cNvPr id="646" name="Shape 646"/>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47" name="Shape 647"/>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649" name="Shape 649"/>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658" name="Group 658"/>
          <p:cNvGrpSpPr/>
          <p:nvPr/>
        </p:nvGrpSpPr>
        <p:grpSpPr>
          <a:xfrm>
            <a:off x="0" y="8561492"/>
            <a:ext cx="11162454" cy="1219202"/>
            <a:chOff x="0" y="0"/>
            <a:chExt cx="11162453" cy="1219200"/>
          </a:xfrm>
        </p:grpSpPr>
        <p:sp>
          <p:nvSpPr>
            <p:cNvPr id="650" name="Shape 650"/>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656" name="Group 656"/>
            <p:cNvGrpSpPr/>
            <p:nvPr/>
          </p:nvGrpSpPr>
          <p:grpSpPr>
            <a:xfrm>
              <a:off x="5612835" y="0"/>
              <a:ext cx="5549619" cy="1219201"/>
              <a:chOff x="0" y="0"/>
              <a:chExt cx="5549618" cy="1219200"/>
            </a:xfrm>
          </p:grpSpPr>
          <p:sp>
            <p:nvSpPr>
              <p:cNvPr id="651" name="Shape 651"/>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52" name="Shape 652"/>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53" name="Shape 653"/>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54" name="Shape 654"/>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55" name="Shape 655"/>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657" name="Shape 657"/>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665" name="Group 665"/>
          <p:cNvGrpSpPr/>
          <p:nvPr/>
        </p:nvGrpSpPr>
        <p:grpSpPr>
          <a:xfrm>
            <a:off x="891822" y="8563751"/>
            <a:ext cx="8085103" cy="1207912"/>
            <a:chOff x="0" y="0"/>
            <a:chExt cx="8085102" cy="1207910"/>
          </a:xfrm>
        </p:grpSpPr>
        <p:sp>
          <p:nvSpPr>
            <p:cNvPr id="659" name="Shape 659"/>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60" name="Shape 660"/>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61" name="Shape 661"/>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62" name="Shape 662"/>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63" name="Shape 663"/>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64" name="Shape 664"/>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666" name="Table 666"/>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667" name="Shape 667"/>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Examples of stack use: Postfix Expressions</a:t>
            </a:r>
          </a:p>
        </p:txBody>
      </p:sp>
      <p:sp>
        <p:nvSpPr>
          <p:cNvPr id="668" name="Shape 668"/>
          <p:cNvSpPr/>
          <p:nvPr>
            <p:ph type="body" idx="4294967295"/>
          </p:nvPr>
        </p:nvSpPr>
        <p:spPr>
          <a:xfrm>
            <a:off x="650239" y="1047608"/>
            <a:ext cx="11704322" cy="6394028"/>
          </a:xfrm>
          <a:prstGeom prst="rect">
            <a:avLst/>
          </a:prstGeom>
        </p:spPr>
        <p:txBody>
          <a:bodyPr lIns="72248" tIns="72248" rIns="72248" bIns="72248"/>
          <a:lstStyle/>
          <a:p>
            <a:pPr lvl="0" marL="541866" marR="40640" indent="-541866" defTabSz="1300480">
              <a:spcBef>
                <a:spcPts val="700"/>
              </a:spcBef>
              <a:buClr>
                <a:srgbClr val="E9E9FF"/>
              </a:buClr>
              <a:defRPr sz="1800"/>
            </a:pPr>
            <a:r>
              <a:rPr sz="3128">
                <a:solidFill>
                  <a:srgbClr val="FF2600"/>
                </a:solidFill>
                <a:uFill>
                  <a:solidFill>
                    <a:srgbClr val="FF2600"/>
                  </a:solidFill>
                </a:uFill>
                <a:latin typeface="Arial"/>
                <a:ea typeface="Arial"/>
                <a:cs typeface="Arial"/>
                <a:sym typeface="Arial"/>
              </a:rPr>
              <a:t>Postfix or reverse Polish notation</a:t>
            </a:r>
            <a:r>
              <a:rPr sz="3128">
                <a:solidFill>
                  <a:srgbClr val="FFFFFF"/>
                </a:solidFill>
                <a:uFill>
                  <a:solidFill>
                    <a:srgbClr val="FFFFFF"/>
                  </a:solidFill>
                </a:uFill>
                <a:latin typeface="Arial"/>
                <a:ea typeface="Arial"/>
                <a:cs typeface="Arial"/>
                <a:sym typeface="Arial"/>
              </a:rPr>
              <a:t>: In this notation an operator must follow all it’s operands, e.g. to add 3 to 4 mathematically we write 3+4 but in postfix notation the operator + operates on it’s two operands the 3 and the 4, thus we write the expression as 3 4 +</a:t>
            </a:r>
            <a:endParaRPr sz="3128">
              <a:solidFill>
                <a:srgbClr val="FFFFFF"/>
              </a:solidFill>
              <a:uFill>
                <a:solidFill>
                  <a:srgbClr val="FFFFFF"/>
                </a:solidFill>
              </a:uFill>
              <a:latin typeface="Arial"/>
              <a:ea typeface="Arial"/>
              <a:cs typeface="Arial"/>
              <a:sym typeface="Arial"/>
            </a:endParaRPr>
          </a:p>
          <a:p>
            <a:pPr lvl="0" marL="54186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Stacks provide an easy way to evaluate expressions written in postfix notations such as </a:t>
            </a:r>
            <a:endParaRPr sz="3128">
              <a:solidFill>
                <a:srgbClr val="FFFFFF"/>
              </a:solidFill>
              <a:uFill>
                <a:solidFill>
                  <a:srgbClr val="FFFFFF"/>
                </a:solidFill>
              </a:uFill>
              <a:latin typeface="Arial"/>
              <a:ea typeface="Arial"/>
              <a:cs typeface="Arial"/>
              <a:sym typeface="Arial"/>
            </a:endParaRPr>
          </a:p>
          <a:p>
            <a:pPr lvl="1" marL="0" marR="40640" indent="0" algn="ctr" defTabSz="1300480">
              <a:spcBef>
                <a:spcPts val="600"/>
              </a:spcBef>
              <a:buSzTx/>
              <a:buNone/>
              <a:defRPr sz="1800"/>
            </a:pPr>
            <a:r>
              <a:rPr sz="2844">
                <a:solidFill>
                  <a:srgbClr val="FFFFFF"/>
                </a:solidFill>
                <a:uFill>
                  <a:solidFill>
                    <a:srgbClr val="FFFFFF"/>
                  </a:solidFill>
                </a:uFill>
                <a:latin typeface="Arial"/>
                <a:ea typeface="Arial"/>
                <a:cs typeface="Arial"/>
                <a:sym typeface="Arial"/>
              </a:rPr>
              <a:t>6 5 2 3 + 8 * + 3 + * </a:t>
            </a:r>
            <a:endParaRPr sz="2844">
              <a:solidFill>
                <a:srgbClr val="FFFFFF"/>
              </a:solidFill>
              <a:uFill>
                <a:solidFill>
                  <a:srgbClr val="FFFFFF"/>
                </a:solidFill>
              </a:uFill>
              <a:latin typeface="Arial"/>
              <a:ea typeface="Arial"/>
              <a:cs typeface="Arial"/>
              <a:sym typeface="Arial"/>
            </a:endParaRPr>
          </a:p>
          <a:p>
            <a:pPr lvl="0" marL="541866" marR="40640" indent="-541866" defTabSz="1300480">
              <a:spcBef>
                <a:spcPts val="700"/>
              </a:spcBef>
              <a:defRPr sz="1800"/>
            </a:pPr>
            <a:r>
              <a:rPr sz="3128">
                <a:solidFill>
                  <a:srgbClr val="FFFFFF"/>
                </a:solidFill>
                <a:uFill>
                  <a:solidFill>
                    <a:srgbClr val="FFFFFF"/>
                  </a:solidFill>
                </a:uFill>
                <a:latin typeface="Arial"/>
                <a:ea typeface="Arial"/>
                <a:cs typeface="Arial"/>
                <a:sym typeface="Arial"/>
              </a:rPr>
              <a:t>The rules are:</a:t>
            </a:r>
            <a:endParaRPr sz="3128">
              <a:solidFill>
                <a:srgbClr val="FFFFFF"/>
              </a:solidFill>
              <a:uFill>
                <a:solidFill>
                  <a:srgbClr val="FFFFFF"/>
                </a:solidFill>
              </a:uFill>
              <a:latin typeface="Arial"/>
              <a:ea typeface="Arial"/>
              <a:cs typeface="Arial"/>
              <a:sym typeface="Arial"/>
            </a:endParaRPr>
          </a:p>
          <a:p>
            <a:pPr lvl="1" marL="922866" marR="40640" indent="-541866" defTabSz="1300480">
              <a:spcBef>
                <a:spcPts val="600"/>
              </a:spcBef>
              <a:defRPr sz="1800"/>
            </a:pPr>
            <a:r>
              <a:rPr sz="2844">
                <a:solidFill>
                  <a:srgbClr val="FFFFFF"/>
                </a:solidFill>
                <a:uFill>
                  <a:solidFill>
                    <a:srgbClr val="FFFFFF"/>
                  </a:solidFill>
                </a:uFill>
                <a:latin typeface="Arial"/>
                <a:ea typeface="Arial"/>
                <a:cs typeface="Arial"/>
                <a:sym typeface="Arial"/>
              </a:rPr>
              <a:t>Trace the expression and place all values on the stack</a:t>
            </a:r>
            <a:endParaRPr sz="2844">
              <a:solidFill>
                <a:srgbClr val="FFFFFF"/>
              </a:solidFill>
              <a:uFill>
                <a:solidFill>
                  <a:srgbClr val="FFFFFF"/>
                </a:solidFill>
              </a:uFill>
              <a:latin typeface="Arial"/>
              <a:ea typeface="Arial"/>
              <a:cs typeface="Arial"/>
              <a:sym typeface="Arial"/>
            </a:endParaRPr>
          </a:p>
          <a:p>
            <a:pPr lvl="1" marL="922866" marR="40640" indent="-541866" defTabSz="1300480">
              <a:spcBef>
                <a:spcPts val="600"/>
              </a:spcBef>
              <a:defRPr sz="1800"/>
            </a:pPr>
            <a:r>
              <a:rPr sz="2844">
                <a:solidFill>
                  <a:srgbClr val="FFFFFF"/>
                </a:solidFill>
                <a:uFill>
                  <a:solidFill>
                    <a:srgbClr val="FFFFFF"/>
                  </a:solidFill>
                </a:uFill>
                <a:latin typeface="Arial"/>
                <a:ea typeface="Arial"/>
                <a:cs typeface="Arial"/>
                <a:sym typeface="Arial"/>
              </a:rPr>
              <a:t>When you encounter an operator pop it’s operands and perform the operation then push the result back on the stack</a:t>
            </a:r>
          </a:p>
        </p:txBody>
      </p:sp>
      <p:sp>
        <p:nvSpPr>
          <p:cNvPr id="669" name="Shape 669"/>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670" name="pic_1.jpg"/>
          <p:cNvPicPr/>
          <p:nvPr/>
        </p:nvPicPr>
        <p:blipFill>
          <a:blip r:embed="rId2">
            <a:extLst/>
          </a:blip>
          <a:stretch>
            <a:fillRect/>
          </a:stretch>
        </p:blipFill>
        <p:spPr>
          <a:xfrm>
            <a:off x="3251200" y="7550008"/>
            <a:ext cx="6502400" cy="1426917"/>
          </a:xfrm>
          <a:prstGeom prst="rect">
            <a:avLst/>
          </a:prstGeom>
          <a:ln w="12700">
            <a:round/>
          </a:ln>
        </p:spPr>
      </p:pic>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674" name="Group 674"/>
          <p:cNvGrpSpPr/>
          <p:nvPr/>
        </p:nvGrpSpPr>
        <p:grpSpPr>
          <a:xfrm>
            <a:off x="0" y="-1"/>
            <a:ext cx="13004800" cy="9753601"/>
            <a:chOff x="0" y="0"/>
            <a:chExt cx="13004800" cy="9753599"/>
          </a:xfrm>
        </p:grpSpPr>
        <p:sp>
          <p:nvSpPr>
            <p:cNvPr id="672" name="Shape 672"/>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73" name="Shape 673"/>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675" name="Shape 675"/>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684" name="Group 684"/>
          <p:cNvGrpSpPr/>
          <p:nvPr/>
        </p:nvGrpSpPr>
        <p:grpSpPr>
          <a:xfrm>
            <a:off x="0" y="8561492"/>
            <a:ext cx="11162454" cy="1219202"/>
            <a:chOff x="0" y="0"/>
            <a:chExt cx="11162453" cy="1219200"/>
          </a:xfrm>
        </p:grpSpPr>
        <p:sp>
          <p:nvSpPr>
            <p:cNvPr id="676" name="Shape 676"/>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682" name="Group 682"/>
            <p:cNvGrpSpPr/>
            <p:nvPr/>
          </p:nvGrpSpPr>
          <p:grpSpPr>
            <a:xfrm>
              <a:off x="5612835" y="0"/>
              <a:ext cx="5549619" cy="1219201"/>
              <a:chOff x="0" y="0"/>
              <a:chExt cx="5549618" cy="1219200"/>
            </a:xfrm>
          </p:grpSpPr>
          <p:sp>
            <p:nvSpPr>
              <p:cNvPr id="677" name="Shape 677"/>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78" name="Shape 678"/>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79" name="Shape 679"/>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80" name="Shape 680"/>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81" name="Shape 681"/>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683" name="Shape 683"/>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691" name="Group 691"/>
          <p:cNvGrpSpPr/>
          <p:nvPr/>
        </p:nvGrpSpPr>
        <p:grpSpPr>
          <a:xfrm>
            <a:off x="891822" y="8563751"/>
            <a:ext cx="8085103" cy="1207912"/>
            <a:chOff x="0" y="0"/>
            <a:chExt cx="8085102" cy="1207910"/>
          </a:xfrm>
        </p:grpSpPr>
        <p:sp>
          <p:nvSpPr>
            <p:cNvPr id="685" name="Shape 685"/>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86" name="Shape 686"/>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87" name="Shape 687"/>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88" name="Shape 688"/>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89" name="Shape 689"/>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90" name="Shape 690"/>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692" name="Table 692"/>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693" name="Shape 693"/>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Examples of stack use: Infix to Postfix Conversion</a:t>
            </a:r>
          </a:p>
        </p:txBody>
      </p:sp>
      <p:sp>
        <p:nvSpPr>
          <p:cNvPr id="694" name="Shape 694"/>
          <p:cNvSpPr/>
          <p:nvPr>
            <p:ph type="body" idx="4294967295"/>
          </p:nvPr>
        </p:nvSpPr>
        <p:spPr>
          <a:xfrm>
            <a:off x="830862" y="939235"/>
            <a:ext cx="11704321" cy="7513886"/>
          </a:xfrm>
          <a:prstGeom prst="rect">
            <a:avLst/>
          </a:prstGeom>
        </p:spPr>
        <p:txBody>
          <a:bodyPr lIns="72248" tIns="72248" rIns="72248" bIns="72248"/>
          <a:lstStyle/>
          <a:p>
            <a:pPr lvl="0" marL="510641" marR="34137" indent="-455168" defTabSz="1092403">
              <a:spcBef>
                <a:spcPts val="600"/>
              </a:spcBef>
              <a:buClr>
                <a:srgbClr val="E9E9FF"/>
              </a:buClr>
              <a:defRPr sz="1800"/>
            </a:pPr>
            <a:r>
              <a:rPr sz="2628">
                <a:solidFill>
                  <a:srgbClr val="FFFFFF"/>
                </a:solidFill>
                <a:uFill>
                  <a:solidFill>
                    <a:srgbClr val="FFFFFF"/>
                  </a:solidFill>
                </a:uFill>
                <a:latin typeface="Arial"/>
                <a:ea typeface="Arial"/>
                <a:cs typeface="Arial"/>
                <a:sym typeface="Arial"/>
              </a:rPr>
              <a:t>Since postfix expression can be easily evaluated by using stacks we usually convert expressions written in infix notation (regular algebraic) into postfix notation then evaluate them in a similar fashion to the pervious example.</a:t>
            </a:r>
            <a:endParaRPr sz="2628">
              <a:solidFill>
                <a:srgbClr val="FFFFFF"/>
              </a:solidFill>
              <a:uFill>
                <a:solidFill>
                  <a:srgbClr val="FFFFFF"/>
                </a:solidFill>
              </a:uFill>
              <a:latin typeface="Arial"/>
              <a:ea typeface="Arial"/>
              <a:cs typeface="Arial"/>
              <a:sym typeface="Arial"/>
            </a:endParaRPr>
          </a:p>
          <a:p>
            <a:pPr lvl="0" marL="510641" marR="34137" indent="-455168" defTabSz="1092403">
              <a:spcBef>
                <a:spcPts val="600"/>
              </a:spcBef>
              <a:buClr>
                <a:srgbClr val="E9E9FF"/>
              </a:buClr>
              <a:defRPr sz="1800"/>
            </a:pPr>
            <a:r>
              <a:rPr sz="2628">
                <a:solidFill>
                  <a:srgbClr val="FFFFFF"/>
                </a:solidFill>
                <a:uFill>
                  <a:solidFill>
                    <a:srgbClr val="FFFFFF"/>
                  </a:solidFill>
                </a:uFill>
                <a:latin typeface="Arial"/>
                <a:ea typeface="Arial"/>
                <a:cs typeface="Arial"/>
                <a:sym typeface="Arial"/>
              </a:rPr>
              <a:t>Consider:</a:t>
            </a:r>
            <a:endParaRPr sz="2628">
              <a:solidFill>
                <a:srgbClr val="FFFFFF"/>
              </a:solidFill>
              <a:uFill>
                <a:solidFill>
                  <a:srgbClr val="FFFFFF"/>
                </a:solidFill>
              </a:uFill>
              <a:latin typeface="Arial"/>
              <a:ea typeface="Arial"/>
              <a:cs typeface="Arial"/>
              <a:sym typeface="Arial"/>
            </a:endParaRPr>
          </a:p>
          <a:p>
            <a:pPr lvl="1" marL="0" marR="34137" indent="0" algn="ctr" defTabSz="1092403">
              <a:spcBef>
                <a:spcPts val="500"/>
              </a:spcBef>
              <a:buSzTx/>
              <a:buNone/>
              <a:defRPr sz="1800"/>
            </a:pPr>
            <a:r>
              <a:rPr sz="2389">
                <a:solidFill>
                  <a:srgbClr val="FFFFFF"/>
                </a:solidFill>
                <a:uFill>
                  <a:solidFill>
                    <a:srgbClr val="FFFFFF"/>
                  </a:solidFill>
                </a:uFill>
                <a:latin typeface="Arial"/>
                <a:ea typeface="Arial"/>
                <a:cs typeface="Arial"/>
                <a:sym typeface="Arial"/>
              </a:rPr>
              <a:t>The infix expression:     a+b*c+(d*e+f)*g</a:t>
            </a:r>
            <a:endParaRPr sz="2389">
              <a:solidFill>
                <a:srgbClr val="FFFFFF"/>
              </a:solidFill>
              <a:uFill>
                <a:solidFill>
                  <a:srgbClr val="FFFFFF"/>
                </a:solidFill>
              </a:uFill>
              <a:latin typeface="Arial"/>
              <a:ea typeface="Arial"/>
              <a:cs typeface="Arial"/>
              <a:sym typeface="Arial"/>
            </a:endParaRPr>
          </a:p>
          <a:p>
            <a:pPr lvl="1" marL="0" marR="34137" indent="0" algn="ctr" defTabSz="1092403">
              <a:spcBef>
                <a:spcPts val="500"/>
              </a:spcBef>
              <a:buSzTx/>
              <a:buNone/>
              <a:defRPr sz="1800"/>
            </a:pPr>
            <a:r>
              <a:rPr sz="2389">
                <a:solidFill>
                  <a:srgbClr val="FFFFFF"/>
                </a:solidFill>
                <a:uFill>
                  <a:solidFill>
                    <a:srgbClr val="FFFFFF"/>
                  </a:solidFill>
                </a:uFill>
                <a:latin typeface="Arial"/>
                <a:ea typeface="Arial"/>
                <a:cs typeface="Arial"/>
                <a:sym typeface="Arial"/>
              </a:rPr>
              <a:t>This is equivalent to:       abc*+de*f+g*+</a:t>
            </a:r>
            <a:endParaRPr sz="2389">
              <a:solidFill>
                <a:srgbClr val="FFFFFF"/>
              </a:solidFill>
              <a:uFill>
                <a:solidFill>
                  <a:srgbClr val="FFFFFF"/>
                </a:solidFill>
              </a:uFill>
              <a:latin typeface="Arial"/>
              <a:ea typeface="Arial"/>
              <a:cs typeface="Arial"/>
              <a:sym typeface="Arial"/>
            </a:endParaRPr>
          </a:p>
          <a:p>
            <a:pPr lvl="0" marL="510641" marR="34137" indent="-455168" defTabSz="1092403">
              <a:spcBef>
                <a:spcPts val="600"/>
              </a:spcBef>
              <a:buClr>
                <a:srgbClr val="E9E9FF"/>
              </a:buClr>
              <a:defRPr sz="1800"/>
            </a:pPr>
            <a:r>
              <a:rPr sz="2628">
                <a:solidFill>
                  <a:srgbClr val="FFFFFF"/>
                </a:solidFill>
                <a:uFill>
                  <a:solidFill>
                    <a:srgbClr val="FFFFFF"/>
                  </a:solidFill>
                </a:uFill>
                <a:latin typeface="Arial"/>
                <a:ea typeface="Arial"/>
                <a:cs typeface="Arial"/>
                <a:sym typeface="Arial"/>
              </a:rPr>
              <a:t>Converting expressions from infix to postfix notations is accomplished by using stacks to keep track of operators and an output buffer to hold the postfix expressions</a:t>
            </a:r>
            <a:endParaRPr sz="2628">
              <a:solidFill>
                <a:srgbClr val="FFFFFF"/>
              </a:solidFill>
              <a:uFill>
                <a:solidFill>
                  <a:srgbClr val="FFFFFF"/>
                </a:solidFill>
              </a:uFill>
              <a:latin typeface="Arial"/>
              <a:ea typeface="Arial"/>
              <a:cs typeface="Arial"/>
              <a:sym typeface="Arial"/>
            </a:endParaRPr>
          </a:p>
          <a:p>
            <a:pPr lvl="0" marL="510641" marR="34137" indent="-455168" defTabSz="1092403">
              <a:spcBef>
                <a:spcPts val="600"/>
              </a:spcBef>
              <a:buClr>
                <a:srgbClr val="E9E9FF"/>
              </a:buClr>
              <a:defRPr sz="1800"/>
            </a:pPr>
            <a:r>
              <a:rPr sz="2628">
                <a:solidFill>
                  <a:srgbClr val="FFFFFF"/>
                </a:solidFill>
                <a:uFill>
                  <a:solidFill>
                    <a:srgbClr val="FFFFFF"/>
                  </a:solidFill>
                </a:uFill>
                <a:latin typeface="Arial"/>
                <a:ea typeface="Arial"/>
                <a:cs typeface="Arial"/>
                <a:sym typeface="Arial"/>
              </a:rPr>
              <a:t>The rules for stack maintenance are:</a:t>
            </a:r>
            <a:endParaRPr sz="2628">
              <a:solidFill>
                <a:srgbClr val="FFFFFF"/>
              </a:solidFill>
              <a:uFill>
                <a:solidFill>
                  <a:srgbClr val="FFFFFF"/>
                </a:solidFill>
              </a:uFill>
              <a:latin typeface="Arial"/>
              <a:ea typeface="Arial"/>
              <a:cs typeface="Arial"/>
              <a:sym typeface="Arial"/>
            </a:endParaRPr>
          </a:p>
          <a:p>
            <a:pPr lvl="2" marL="998998" marR="34137" indent="-303445" defTabSz="1092403">
              <a:spcBef>
                <a:spcPts val="400"/>
              </a:spcBef>
              <a:buClr>
                <a:srgbClr val="E9E9FF"/>
              </a:buClr>
              <a:buFont typeface="Zapf Dingbats"/>
              <a:buAutoNum type="arabicPeriod" startAt="1"/>
              <a:defRPr sz="1800"/>
            </a:pPr>
            <a:r>
              <a:rPr sz="2150">
                <a:solidFill>
                  <a:srgbClr val="FFFFFF"/>
                </a:solidFill>
                <a:uFill>
                  <a:solidFill>
                    <a:srgbClr val="FFFFFF"/>
                  </a:solidFill>
                </a:uFill>
                <a:latin typeface="Arial"/>
                <a:ea typeface="Arial"/>
                <a:cs typeface="Arial"/>
                <a:sym typeface="Arial"/>
              </a:rPr>
              <a:t>the operators order of precedence are (), */, then +-</a:t>
            </a:r>
            <a:endParaRPr sz="2150">
              <a:solidFill>
                <a:srgbClr val="FFFFFF"/>
              </a:solidFill>
              <a:uFill>
                <a:solidFill>
                  <a:srgbClr val="FFFFFF"/>
                </a:solidFill>
              </a:uFill>
              <a:latin typeface="Arial"/>
              <a:ea typeface="Arial"/>
              <a:cs typeface="Arial"/>
              <a:sym typeface="Arial"/>
            </a:endParaRPr>
          </a:p>
          <a:p>
            <a:pPr lvl="2" marL="998998" marR="34137" indent="-303445" defTabSz="1092403">
              <a:spcBef>
                <a:spcPts val="400"/>
              </a:spcBef>
              <a:buClr>
                <a:srgbClr val="E9E9FF"/>
              </a:buClr>
              <a:buFont typeface="Zapf Dingbats"/>
              <a:buAutoNum type="arabicPeriod" startAt="1"/>
              <a:defRPr sz="1800"/>
            </a:pPr>
            <a:r>
              <a:rPr sz="2150">
                <a:solidFill>
                  <a:srgbClr val="FFFFFF"/>
                </a:solidFill>
                <a:uFill>
                  <a:solidFill>
                    <a:srgbClr val="FFFFFF"/>
                  </a:solidFill>
                </a:uFill>
                <a:latin typeface="Arial"/>
                <a:ea typeface="Arial"/>
                <a:cs typeface="Arial"/>
                <a:sym typeface="Arial"/>
              </a:rPr>
              <a:t>Operands are immediately placed in the output buffer</a:t>
            </a:r>
            <a:endParaRPr sz="2150">
              <a:solidFill>
                <a:srgbClr val="FFFFFF"/>
              </a:solidFill>
              <a:uFill>
                <a:solidFill>
                  <a:srgbClr val="FFFFFF"/>
                </a:solidFill>
              </a:uFill>
              <a:latin typeface="Arial"/>
              <a:ea typeface="Arial"/>
              <a:cs typeface="Arial"/>
              <a:sym typeface="Arial"/>
            </a:endParaRPr>
          </a:p>
          <a:p>
            <a:pPr lvl="2" marL="998998" marR="34137" indent="-303445" defTabSz="1092403">
              <a:spcBef>
                <a:spcPts val="400"/>
              </a:spcBef>
              <a:buClr>
                <a:srgbClr val="E9E9FF"/>
              </a:buClr>
              <a:buFont typeface="Zapf Dingbats"/>
              <a:buAutoNum type="arabicPeriod" startAt="1"/>
              <a:defRPr sz="1800"/>
            </a:pPr>
            <a:r>
              <a:rPr sz="2150">
                <a:solidFill>
                  <a:srgbClr val="FFFFFF"/>
                </a:solidFill>
                <a:uFill>
                  <a:solidFill>
                    <a:srgbClr val="FFFFFF"/>
                  </a:solidFill>
                </a:uFill>
                <a:latin typeface="Arial"/>
                <a:ea typeface="Arial"/>
                <a:cs typeface="Arial"/>
                <a:sym typeface="Arial"/>
              </a:rPr>
              <a:t>Operators that do not have all its operands in the output buffer are saved on the stack</a:t>
            </a:r>
            <a:endParaRPr sz="2150">
              <a:solidFill>
                <a:srgbClr val="FFFFFF"/>
              </a:solidFill>
              <a:uFill>
                <a:solidFill>
                  <a:srgbClr val="FFFFFF"/>
                </a:solidFill>
              </a:uFill>
              <a:latin typeface="Arial"/>
              <a:ea typeface="Arial"/>
              <a:cs typeface="Arial"/>
              <a:sym typeface="Arial"/>
            </a:endParaRPr>
          </a:p>
          <a:p>
            <a:pPr lvl="2" marL="998998" marR="34137" indent="-303445" defTabSz="1092403">
              <a:spcBef>
                <a:spcPts val="400"/>
              </a:spcBef>
              <a:buClr>
                <a:srgbClr val="E9E9FF"/>
              </a:buClr>
              <a:buFont typeface="Zapf Dingbats"/>
              <a:buAutoNum type="arabicPeriod" startAt="1"/>
              <a:defRPr sz="1800"/>
            </a:pPr>
            <a:r>
              <a:rPr sz="2150">
                <a:solidFill>
                  <a:srgbClr val="FFFFFF"/>
                </a:solidFill>
                <a:uFill>
                  <a:solidFill>
                    <a:srgbClr val="FFFFFF"/>
                  </a:solidFill>
                </a:uFill>
                <a:latin typeface="Arial"/>
                <a:ea typeface="Arial"/>
                <a:cs typeface="Arial"/>
                <a:sym typeface="Arial"/>
              </a:rPr>
              <a:t>When a new operator is to be placed on the stack all entries on the stack are popped until we reach an operator of lower order</a:t>
            </a:r>
            <a:endParaRPr sz="2150">
              <a:solidFill>
                <a:srgbClr val="FFFFFF"/>
              </a:solidFill>
              <a:uFill>
                <a:solidFill>
                  <a:srgbClr val="FFFFFF"/>
                </a:solidFill>
              </a:uFill>
              <a:latin typeface="Arial"/>
              <a:ea typeface="Arial"/>
              <a:cs typeface="Arial"/>
              <a:sym typeface="Arial"/>
            </a:endParaRPr>
          </a:p>
          <a:p>
            <a:pPr lvl="2" marL="998998" marR="34137" indent="-303445" defTabSz="1092403">
              <a:spcBef>
                <a:spcPts val="400"/>
              </a:spcBef>
              <a:buClr>
                <a:srgbClr val="E9E9FF"/>
              </a:buClr>
              <a:buFont typeface="Zapf Dingbats"/>
              <a:buAutoNum type="arabicPeriod" startAt="1"/>
              <a:defRPr sz="1800"/>
            </a:pPr>
            <a:r>
              <a:rPr sz="2150">
                <a:solidFill>
                  <a:srgbClr val="FFFFFF"/>
                </a:solidFill>
                <a:uFill>
                  <a:solidFill>
                    <a:srgbClr val="FFFFFF"/>
                  </a:solidFill>
                </a:uFill>
                <a:latin typeface="Arial"/>
                <a:ea typeface="Arial"/>
                <a:cs typeface="Arial"/>
                <a:sym typeface="Arial"/>
              </a:rPr>
              <a:t>“(“ is popped from the stack only when we encounter “)”</a:t>
            </a:r>
            <a:endParaRPr sz="2150">
              <a:solidFill>
                <a:srgbClr val="FFFFFF"/>
              </a:solidFill>
              <a:uFill>
                <a:solidFill>
                  <a:srgbClr val="FFFFFF"/>
                </a:solidFill>
              </a:uFill>
              <a:latin typeface="Arial"/>
              <a:ea typeface="Arial"/>
              <a:cs typeface="Arial"/>
              <a:sym typeface="Arial"/>
            </a:endParaRPr>
          </a:p>
          <a:p>
            <a:pPr lvl="2" marL="998998" marR="34137" indent="-303445" defTabSz="1092403">
              <a:spcBef>
                <a:spcPts val="400"/>
              </a:spcBef>
              <a:buClr>
                <a:srgbClr val="E9E9FF"/>
              </a:buClr>
              <a:buFont typeface="Zapf Dingbats"/>
              <a:buAutoNum type="arabicPeriod" startAt="1"/>
              <a:defRPr sz="1800"/>
            </a:pPr>
            <a:r>
              <a:rPr sz="2150">
                <a:solidFill>
                  <a:srgbClr val="FFFFFF"/>
                </a:solidFill>
                <a:uFill>
                  <a:solidFill>
                    <a:srgbClr val="FFFFFF"/>
                  </a:solidFill>
                </a:uFill>
                <a:latin typeface="Arial"/>
                <a:ea typeface="Arial"/>
                <a:cs typeface="Arial"/>
                <a:sym typeface="Arial"/>
              </a:rPr>
              <a:t>When we reach the end of expression we pop the stack until it is empty</a:t>
            </a:r>
          </a:p>
        </p:txBody>
      </p:sp>
      <p:sp>
        <p:nvSpPr>
          <p:cNvPr id="695" name="Shape 695"/>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699" name="Group 699"/>
          <p:cNvGrpSpPr/>
          <p:nvPr/>
        </p:nvGrpSpPr>
        <p:grpSpPr>
          <a:xfrm>
            <a:off x="0" y="-1"/>
            <a:ext cx="13004800" cy="9753601"/>
            <a:chOff x="0" y="0"/>
            <a:chExt cx="13004800" cy="9753599"/>
          </a:xfrm>
        </p:grpSpPr>
        <p:sp>
          <p:nvSpPr>
            <p:cNvPr id="697" name="Shape 697"/>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698" name="Shape 698"/>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700" name="Shape 700"/>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709" name="Group 709"/>
          <p:cNvGrpSpPr/>
          <p:nvPr/>
        </p:nvGrpSpPr>
        <p:grpSpPr>
          <a:xfrm>
            <a:off x="0" y="8561492"/>
            <a:ext cx="11162454" cy="1219202"/>
            <a:chOff x="0" y="0"/>
            <a:chExt cx="11162453" cy="1219200"/>
          </a:xfrm>
        </p:grpSpPr>
        <p:sp>
          <p:nvSpPr>
            <p:cNvPr id="701" name="Shape 701"/>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707" name="Group 707"/>
            <p:cNvGrpSpPr/>
            <p:nvPr/>
          </p:nvGrpSpPr>
          <p:grpSpPr>
            <a:xfrm>
              <a:off x="5612835" y="0"/>
              <a:ext cx="5549619" cy="1219201"/>
              <a:chOff x="0" y="0"/>
              <a:chExt cx="5549618" cy="1219200"/>
            </a:xfrm>
          </p:grpSpPr>
          <p:sp>
            <p:nvSpPr>
              <p:cNvPr id="702" name="Shape 702"/>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03" name="Shape 703"/>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04" name="Shape 704"/>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05" name="Shape 705"/>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06" name="Shape 706"/>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708" name="Shape 708"/>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716" name="Group 716"/>
          <p:cNvGrpSpPr/>
          <p:nvPr/>
        </p:nvGrpSpPr>
        <p:grpSpPr>
          <a:xfrm>
            <a:off x="891822" y="8563751"/>
            <a:ext cx="8085103" cy="1207912"/>
            <a:chOff x="0" y="0"/>
            <a:chExt cx="8085102" cy="1207910"/>
          </a:xfrm>
        </p:grpSpPr>
        <p:sp>
          <p:nvSpPr>
            <p:cNvPr id="710" name="Shape 710"/>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11" name="Shape 711"/>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12" name="Shape 712"/>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13" name="Shape 713"/>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14" name="Shape 714"/>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15" name="Shape 715"/>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717" name="Table 717"/>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718" name="Shape 718"/>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Infix to Postfix Conversion</a:t>
            </a:r>
          </a:p>
        </p:txBody>
      </p:sp>
      <p:sp>
        <p:nvSpPr>
          <p:cNvPr id="719" name="Shape 719"/>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720" name="pic_1.jpg"/>
          <p:cNvPicPr/>
          <p:nvPr/>
        </p:nvPicPr>
        <p:blipFill>
          <a:blip r:embed="rId2">
            <a:extLst/>
          </a:blip>
          <a:stretch>
            <a:fillRect/>
          </a:stretch>
        </p:blipFill>
        <p:spPr>
          <a:xfrm>
            <a:off x="3522133" y="1282417"/>
            <a:ext cx="5960534" cy="7712570"/>
          </a:xfrm>
          <a:prstGeom prst="rect">
            <a:avLst/>
          </a:prstGeom>
          <a:ln w="12700">
            <a:round/>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724" name="Group 724"/>
          <p:cNvGrpSpPr/>
          <p:nvPr/>
        </p:nvGrpSpPr>
        <p:grpSpPr>
          <a:xfrm>
            <a:off x="0" y="-1"/>
            <a:ext cx="13004800" cy="9753601"/>
            <a:chOff x="0" y="0"/>
            <a:chExt cx="13004800" cy="9753599"/>
          </a:xfrm>
        </p:grpSpPr>
        <p:sp>
          <p:nvSpPr>
            <p:cNvPr id="722" name="Shape 722"/>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23" name="Shape 723"/>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725" name="Shape 725"/>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734" name="Group 734"/>
          <p:cNvGrpSpPr/>
          <p:nvPr/>
        </p:nvGrpSpPr>
        <p:grpSpPr>
          <a:xfrm>
            <a:off x="0" y="8561492"/>
            <a:ext cx="11162454" cy="1219202"/>
            <a:chOff x="0" y="0"/>
            <a:chExt cx="11162453" cy="1219200"/>
          </a:xfrm>
        </p:grpSpPr>
        <p:sp>
          <p:nvSpPr>
            <p:cNvPr id="726" name="Shape 726"/>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732" name="Group 732"/>
            <p:cNvGrpSpPr/>
            <p:nvPr/>
          </p:nvGrpSpPr>
          <p:grpSpPr>
            <a:xfrm>
              <a:off x="5612835" y="0"/>
              <a:ext cx="5549619" cy="1219201"/>
              <a:chOff x="0" y="0"/>
              <a:chExt cx="5549618" cy="1219200"/>
            </a:xfrm>
          </p:grpSpPr>
          <p:sp>
            <p:nvSpPr>
              <p:cNvPr id="727" name="Shape 727"/>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28" name="Shape 728"/>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29" name="Shape 729"/>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30" name="Shape 730"/>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31" name="Shape 731"/>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733" name="Shape 733"/>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741" name="Group 741"/>
          <p:cNvGrpSpPr/>
          <p:nvPr/>
        </p:nvGrpSpPr>
        <p:grpSpPr>
          <a:xfrm>
            <a:off x="891822" y="8563751"/>
            <a:ext cx="8085103" cy="1207912"/>
            <a:chOff x="0" y="0"/>
            <a:chExt cx="8085102" cy="1207910"/>
          </a:xfrm>
        </p:grpSpPr>
        <p:sp>
          <p:nvSpPr>
            <p:cNvPr id="735" name="Shape 735"/>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36" name="Shape 736"/>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37" name="Shape 737"/>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38" name="Shape 738"/>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39" name="Shape 739"/>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40" name="Shape 740"/>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742" name="Table 742"/>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743" name="Shape 743"/>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The Queue ADT</a:t>
            </a:r>
          </a:p>
        </p:txBody>
      </p:sp>
      <p:sp>
        <p:nvSpPr>
          <p:cNvPr id="744" name="Shape 744"/>
          <p:cNvSpPr/>
          <p:nvPr>
            <p:ph type="body" idx="4294967295"/>
          </p:nvPr>
        </p:nvSpPr>
        <p:spPr>
          <a:xfrm>
            <a:off x="650239" y="1264355"/>
            <a:ext cx="11704322" cy="5779912"/>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The queue is a list where insertion is called enqueue and is done at the end (rear) of the list (end of the queue) and the deletion is called dequeue and is done from the front of the queue.</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When you get in line at the cashier in you favorite grocery store you enqueue at the end of the line. When you pay and leave the line you dequeued from the front of the line</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You may use lists or arrays to implement queues. </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The essential operations needed are enqueue, dequeue, front, back, and currentSize</a:t>
            </a:r>
          </a:p>
        </p:txBody>
      </p:sp>
      <p:sp>
        <p:nvSpPr>
          <p:cNvPr id="745" name="Shape 745"/>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746" name="fig03_27.gif"/>
          <p:cNvPicPr/>
          <p:nvPr/>
        </p:nvPicPr>
        <p:blipFill>
          <a:blip r:embed="rId2">
            <a:extLst/>
          </a:blip>
          <a:stretch>
            <a:fillRect/>
          </a:stretch>
        </p:blipFill>
        <p:spPr>
          <a:xfrm>
            <a:off x="3287324" y="7097900"/>
            <a:ext cx="6430152" cy="1860963"/>
          </a:xfrm>
          <a:prstGeom prst="rect">
            <a:avLst/>
          </a:prstGeom>
          <a:ln w="12700">
            <a:round/>
          </a:ln>
        </p:spPr>
      </p:pic>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750" name="Group 750"/>
          <p:cNvGrpSpPr/>
          <p:nvPr/>
        </p:nvGrpSpPr>
        <p:grpSpPr>
          <a:xfrm>
            <a:off x="0" y="-1"/>
            <a:ext cx="13004800" cy="9753601"/>
            <a:chOff x="0" y="0"/>
            <a:chExt cx="13004800" cy="9753599"/>
          </a:xfrm>
        </p:grpSpPr>
        <p:sp>
          <p:nvSpPr>
            <p:cNvPr id="748" name="Shape 748"/>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49" name="Shape 749"/>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751" name="Shape 751"/>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760" name="Group 760"/>
          <p:cNvGrpSpPr/>
          <p:nvPr/>
        </p:nvGrpSpPr>
        <p:grpSpPr>
          <a:xfrm>
            <a:off x="0" y="8561492"/>
            <a:ext cx="11162454" cy="1219202"/>
            <a:chOff x="0" y="0"/>
            <a:chExt cx="11162453" cy="1219200"/>
          </a:xfrm>
        </p:grpSpPr>
        <p:sp>
          <p:nvSpPr>
            <p:cNvPr id="752" name="Shape 752"/>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758" name="Group 758"/>
            <p:cNvGrpSpPr/>
            <p:nvPr/>
          </p:nvGrpSpPr>
          <p:grpSpPr>
            <a:xfrm>
              <a:off x="5612835" y="0"/>
              <a:ext cx="5549619" cy="1219201"/>
              <a:chOff x="0" y="0"/>
              <a:chExt cx="5549618" cy="1219200"/>
            </a:xfrm>
          </p:grpSpPr>
          <p:sp>
            <p:nvSpPr>
              <p:cNvPr id="753" name="Shape 753"/>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54" name="Shape 754"/>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55" name="Shape 755"/>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56" name="Shape 756"/>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57" name="Shape 757"/>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759" name="Shape 759"/>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767" name="Group 767"/>
          <p:cNvGrpSpPr/>
          <p:nvPr/>
        </p:nvGrpSpPr>
        <p:grpSpPr>
          <a:xfrm>
            <a:off x="891822" y="8563751"/>
            <a:ext cx="8085103" cy="1207912"/>
            <a:chOff x="0" y="0"/>
            <a:chExt cx="8085102" cy="1207910"/>
          </a:xfrm>
        </p:grpSpPr>
        <p:sp>
          <p:nvSpPr>
            <p:cNvPr id="761" name="Shape 761"/>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62" name="Shape 762"/>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63" name="Shape 763"/>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64" name="Shape 764"/>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65" name="Shape 765"/>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66" name="Shape 766"/>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768" name="Table 768"/>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769" name="Shape 769"/>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Detailed Operations for Array Implementation of Queues</a:t>
            </a:r>
          </a:p>
        </p:txBody>
      </p:sp>
      <p:sp>
        <p:nvSpPr>
          <p:cNvPr id="770" name="Shape 770"/>
          <p:cNvSpPr/>
          <p:nvPr>
            <p:ph type="body" idx="4294967295"/>
          </p:nvPr>
        </p:nvSpPr>
        <p:spPr>
          <a:xfrm>
            <a:off x="650239" y="1264355"/>
            <a:ext cx="11704322" cy="4027877"/>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enqueue x:</a:t>
            </a:r>
            <a:endParaRPr sz="3128">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Font typeface="Zapf Dingbats"/>
              <a:buChar char="★"/>
              <a:defRPr sz="1800"/>
            </a:pPr>
            <a:r>
              <a:rPr sz="2844">
                <a:solidFill>
                  <a:srgbClr val="FFFFFF"/>
                </a:solidFill>
                <a:uFill>
                  <a:solidFill>
                    <a:srgbClr val="FFFFFF"/>
                  </a:solidFill>
                </a:uFill>
                <a:latin typeface="Arial"/>
                <a:ea typeface="Arial"/>
                <a:cs typeface="Arial"/>
                <a:sym typeface="Arial"/>
              </a:rPr>
              <a:t>currentSize++, back++, theArray[back] = x</a:t>
            </a:r>
            <a:endParaRPr sz="2844">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dequeue:</a:t>
            </a:r>
            <a:endParaRPr sz="3128">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Font typeface="Zapf Dingbats"/>
              <a:buChar char="★"/>
              <a:defRPr sz="1800"/>
            </a:pPr>
            <a:r>
              <a:rPr sz="2844">
                <a:solidFill>
                  <a:srgbClr val="FFFFFF"/>
                </a:solidFill>
                <a:uFill>
                  <a:solidFill>
                    <a:srgbClr val="FFFFFF"/>
                  </a:solidFill>
                </a:uFill>
                <a:latin typeface="Arial"/>
                <a:ea typeface="Arial"/>
                <a:cs typeface="Arial"/>
                <a:sym typeface="Arial"/>
              </a:rPr>
              <a:t>the return value must be theArray[front], currentSize--, front++</a:t>
            </a:r>
            <a:endParaRPr sz="2844">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back++ and front++ are module the array size</a:t>
            </a:r>
          </a:p>
        </p:txBody>
      </p:sp>
      <p:sp>
        <p:nvSpPr>
          <p:cNvPr id="771" name="Shape 771"/>
          <p:cNvSpPr/>
          <p:nvPr>
            <p:ph type="sldNum" sz="quarter" idx="4294967295"/>
          </p:nvPr>
        </p:nvSpPr>
        <p:spPr>
          <a:xfrm>
            <a:off x="11791001" y="9155853"/>
            <a:ext cx="368505"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772" name="pic_1.jpg"/>
          <p:cNvPicPr/>
          <p:nvPr/>
        </p:nvPicPr>
        <p:blipFill>
          <a:blip r:embed="rId2">
            <a:extLst/>
          </a:blip>
          <a:stretch>
            <a:fillRect/>
          </a:stretch>
        </p:blipFill>
        <p:spPr>
          <a:xfrm>
            <a:off x="658336" y="5581226"/>
            <a:ext cx="11704322" cy="2095219"/>
          </a:xfrm>
          <a:prstGeom prst="rect">
            <a:avLst/>
          </a:prstGeom>
          <a:ln w="12700">
            <a:round/>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76" name="Group 76"/>
          <p:cNvGrpSpPr/>
          <p:nvPr/>
        </p:nvGrpSpPr>
        <p:grpSpPr>
          <a:xfrm>
            <a:off x="0" y="-1"/>
            <a:ext cx="13004800" cy="9753601"/>
            <a:chOff x="0" y="0"/>
            <a:chExt cx="13004800" cy="9753599"/>
          </a:xfrm>
        </p:grpSpPr>
        <p:sp>
          <p:nvSpPr>
            <p:cNvPr id="74" name="Shape 74"/>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75" name="Shape 75"/>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77" name="Shape 77"/>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86" name="Group 86"/>
          <p:cNvGrpSpPr/>
          <p:nvPr/>
        </p:nvGrpSpPr>
        <p:grpSpPr>
          <a:xfrm>
            <a:off x="0" y="8561492"/>
            <a:ext cx="11162454" cy="1219202"/>
            <a:chOff x="0" y="0"/>
            <a:chExt cx="11162453" cy="1219200"/>
          </a:xfrm>
        </p:grpSpPr>
        <p:sp>
          <p:nvSpPr>
            <p:cNvPr id="78" name="Shape 78"/>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84" name="Group 84"/>
            <p:cNvGrpSpPr/>
            <p:nvPr/>
          </p:nvGrpSpPr>
          <p:grpSpPr>
            <a:xfrm>
              <a:off x="5612835" y="0"/>
              <a:ext cx="5549619" cy="1219201"/>
              <a:chOff x="0" y="0"/>
              <a:chExt cx="5549618" cy="1219200"/>
            </a:xfrm>
          </p:grpSpPr>
          <p:sp>
            <p:nvSpPr>
              <p:cNvPr id="79" name="Shape 79"/>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80" name="Shape 80"/>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81" name="Shape 81"/>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82" name="Shape 82"/>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83" name="Shape 83"/>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85" name="Shape 85"/>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93" name="Group 93"/>
          <p:cNvGrpSpPr/>
          <p:nvPr/>
        </p:nvGrpSpPr>
        <p:grpSpPr>
          <a:xfrm>
            <a:off x="891822" y="8563751"/>
            <a:ext cx="8085103" cy="1207912"/>
            <a:chOff x="0" y="0"/>
            <a:chExt cx="8085102" cy="1207910"/>
          </a:xfrm>
        </p:grpSpPr>
        <p:sp>
          <p:nvSpPr>
            <p:cNvPr id="87" name="Shape 87"/>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88" name="Shape 88"/>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89" name="Shape 89"/>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90" name="Shape 90"/>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91" name="Shape 91"/>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92" name="Shape 92"/>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94" name="Table 94"/>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95" name="Shape 95"/>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Standard Template Library</a:t>
            </a:r>
          </a:p>
        </p:txBody>
      </p:sp>
      <p:sp>
        <p:nvSpPr>
          <p:cNvPr id="96" name="Shape 96"/>
          <p:cNvSpPr/>
          <p:nvPr>
            <p:ph type="sldNum" sz="quarter" idx="4294967295"/>
          </p:nvPr>
        </p:nvSpPr>
        <p:spPr>
          <a:xfrm>
            <a:off x="11854552" y="9155853"/>
            <a:ext cx="241403"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97" name="pic_2.jpg"/>
          <p:cNvPicPr/>
          <p:nvPr/>
        </p:nvPicPr>
        <p:blipFill>
          <a:blip r:embed="rId2">
            <a:extLst/>
          </a:blip>
          <a:stretch>
            <a:fillRect/>
          </a:stretch>
        </p:blipFill>
        <p:spPr>
          <a:xfrm>
            <a:off x="844646" y="1318541"/>
            <a:ext cx="11306952" cy="7513886"/>
          </a:xfrm>
          <a:prstGeom prst="rect">
            <a:avLst/>
          </a:prstGeom>
          <a:ln w="12700">
            <a:round/>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101" name="Group 101"/>
          <p:cNvGrpSpPr/>
          <p:nvPr/>
        </p:nvGrpSpPr>
        <p:grpSpPr>
          <a:xfrm>
            <a:off x="0" y="-1"/>
            <a:ext cx="13004800" cy="9753601"/>
            <a:chOff x="0" y="0"/>
            <a:chExt cx="13004800" cy="9753599"/>
          </a:xfrm>
        </p:grpSpPr>
        <p:sp>
          <p:nvSpPr>
            <p:cNvPr id="99" name="Shape 99"/>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00" name="Shape 100"/>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102" name="Shape 102"/>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111" name="Group 111"/>
          <p:cNvGrpSpPr/>
          <p:nvPr/>
        </p:nvGrpSpPr>
        <p:grpSpPr>
          <a:xfrm>
            <a:off x="0" y="8561492"/>
            <a:ext cx="11162454" cy="1219202"/>
            <a:chOff x="0" y="0"/>
            <a:chExt cx="11162453" cy="1219200"/>
          </a:xfrm>
        </p:grpSpPr>
        <p:sp>
          <p:nvSpPr>
            <p:cNvPr id="103" name="Shape 103"/>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109" name="Group 109"/>
            <p:cNvGrpSpPr/>
            <p:nvPr/>
          </p:nvGrpSpPr>
          <p:grpSpPr>
            <a:xfrm>
              <a:off x="5612835" y="0"/>
              <a:ext cx="5549619" cy="1219201"/>
              <a:chOff x="0" y="0"/>
              <a:chExt cx="5549618" cy="1219200"/>
            </a:xfrm>
          </p:grpSpPr>
          <p:sp>
            <p:nvSpPr>
              <p:cNvPr id="104" name="Shape 104"/>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05" name="Shape 105"/>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06" name="Shape 106"/>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07" name="Shape 107"/>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08" name="Shape 108"/>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110" name="Shape 110"/>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118" name="Group 118"/>
          <p:cNvGrpSpPr/>
          <p:nvPr/>
        </p:nvGrpSpPr>
        <p:grpSpPr>
          <a:xfrm>
            <a:off x="891822" y="8563751"/>
            <a:ext cx="8085103" cy="1207912"/>
            <a:chOff x="0" y="0"/>
            <a:chExt cx="8085102" cy="1207910"/>
          </a:xfrm>
        </p:grpSpPr>
        <p:sp>
          <p:nvSpPr>
            <p:cNvPr id="112" name="Shape 112"/>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13" name="Shape 113"/>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14" name="Shape 114"/>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15" name="Shape 115"/>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16" name="Shape 116"/>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17" name="Shape 117"/>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119" name="Table 119"/>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120" name="Shape 120"/>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The List ADT</a:t>
            </a:r>
          </a:p>
        </p:txBody>
      </p:sp>
      <p:sp>
        <p:nvSpPr>
          <p:cNvPr id="121" name="Shape 121"/>
          <p:cNvSpPr/>
          <p:nvPr>
            <p:ph type="body" idx="4294967295"/>
          </p:nvPr>
        </p:nvSpPr>
        <p:spPr>
          <a:xfrm>
            <a:off x="650239" y="1264355"/>
            <a:ext cx="11704322" cy="7513886"/>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Our list is a general list of items</a:t>
            </a:r>
            <a:endParaRPr sz="3128">
              <a:solidFill>
                <a:srgbClr val="FFFFFF"/>
              </a:solidFill>
              <a:uFill>
                <a:solidFill>
                  <a:srgbClr val="FFFFFF"/>
                </a:solidFill>
              </a:uFill>
              <a:latin typeface="Arial"/>
              <a:ea typeface="Arial"/>
              <a:cs typeface="Arial"/>
              <a:sym typeface="Arial"/>
            </a:endParaRPr>
          </a:p>
          <a:p>
            <a:pPr lvl="1" marL="0" marR="40640" indent="0" algn="ctr" defTabSz="1300480">
              <a:spcBef>
                <a:spcPts val="600"/>
              </a:spcBef>
              <a:buSzTx/>
              <a:buNone/>
              <a:defRPr sz="1800"/>
            </a:pPr>
            <a:r>
              <a:rPr sz="2844">
                <a:solidFill>
                  <a:srgbClr val="FFFFFF"/>
                </a:solidFill>
                <a:uFill>
                  <a:solidFill>
                    <a:srgbClr val="FFFFFF"/>
                  </a:solidFill>
                </a:uFill>
                <a:latin typeface="Arial"/>
                <a:ea typeface="Arial"/>
                <a:cs typeface="Arial"/>
                <a:sym typeface="Arial"/>
              </a:rPr>
              <a:t>A</a:t>
            </a:r>
            <a:r>
              <a:rPr baseline="-5999" sz="2844">
                <a:solidFill>
                  <a:srgbClr val="FFFFFF"/>
                </a:solidFill>
                <a:uFill>
                  <a:solidFill>
                    <a:srgbClr val="FFFFFF"/>
                  </a:solidFill>
                </a:uFill>
                <a:latin typeface="Arial"/>
                <a:ea typeface="Arial"/>
                <a:cs typeface="Arial"/>
                <a:sym typeface="Arial"/>
              </a:rPr>
              <a:t>0</a:t>
            </a:r>
            <a:r>
              <a:rPr sz="2844">
                <a:solidFill>
                  <a:srgbClr val="FFFFFF"/>
                </a:solidFill>
                <a:uFill>
                  <a:solidFill>
                    <a:srgbClr val="FFFFFF"/>
                  </a:solidFill>
                </a:uFill>
                <a:latin typeface="Arial"/>
                <a:ea typeface="Arial"/>
                <a:cs typeface="Arial"/>
                <a:sym typeface="Arial"/>
              </a:rPr>
              <a:t>, A</a:t>
            </a:r>
            <a:r>
              <a:rPr baseline="-5999" sz="2844">
                <a:solidFill>
                  <a:srgbClr val="FFFFFF"/>
                </a:solidFill>
                <a:uFill>
                  <a:solidFill>
                    <a:srgbClr val="FFFFFF"/>
                  </a:solidFill>
                </a:uFill>
                <a:latin typeface="Arial"/>
                <a:ea typeface="Arial"/>
                <a:cs typeface="Arial"/>
                <a:sym typeface="Arial"/>
              </a:rPr>
              <a:t>1</a:t>
            </a:r>
            <a:r>
              <a:rPr sz="2844">
                <a:solidFill>
                  <a:srgbClr val="FFFFFF"/>
                </a:solidFill>
                <a:uFill>
                  <a:solidFill>
                    <a:srgbClr val="FFFFFF"/>
                  </a:solidFill>
                </a:uFill>
                <a:latin typeface="Arial"/>
                <a:ea typeface="Arial"/>
                <a:cs typeface="Arial"/>
                <a:sym typeface="Arial"/>
              </a:rPr>
              <a:t>, ..., A</a:t>
            </a:r>
            <a:r>
              <a:rPr baseline="-5999" sz="2844">
                <a:solidFill>
                  <a:srgbClr val="FFFFFF"/>
                </a:solidFill>
                <a:uFill>
                  <a:solidFill>
                    <a:srgbClr val="FFFFFF"/>
                  </a:solidFill>
                </a:uFill>
                <a:latin typeface="Arial"/>
                <a:ea typeface="Arial"/>
                <a:cs typeface="Arial"/>
                <a:sym typeface="Arial"/>
              </a:rPr>
              <a:t>n-1</a:t>
            </a:r>
            <a:endParaRPr baseline="-5999" sz="2844">
              <a:solidFill>
                <a:srgbClr val="FFFFFF"/>
              </a:solidFill>
              <a:uFill>
                <a:solidFill>
                  <a:srgbClr val="FFFFFF"/>
                </a:solidFill>
              </a:uFill>
              <a:latin typeface="Arial"/>
              <a:ea typeface="Arial"/>
              <a:cs typeface="Arial"/>
              <a:sym typeface="Arial"/>
            </a:endParaRPr>
          </a:p>
          <a:p>
            <a:pPr lvl="1" marL="460586" marR="40640" indent="-460586" defTabSz="1300480">
              <a:spcBef>
                <a:spcPts val="600"/>
              </a:spcBef>
              <a:buClr>
                <a:srgbClr val="E9E9FF"/>
              </a:buClr>
              <a:defRPr sz="1800"/>
            </a:pPr>
            <a:r>
              <a:rPr sz="3128">
                <a:solidFill>
                  <a:srgbClr val="FFFFFF"/>
                </a:solidFill>
                <a:uFill>
                  <a:solidFill>
                    <a:srgbClr val="FFFFFF"/>
                  </a:solidFill>
                </a:uFill>
                <a:latin typeface="Arial"/>
                <a:ea typeface="Arial"/>
                <a:cs typeface="Arial"/>
                <a:sym typeface="Arial"/>
              </a:rPr>
              <a:t>The size of the list is n and if the size is 0 then the list is empty</a:t>
            </a:r>
            <a:endParaRPr sz="3128">
              <a:solidFill>
                <a:srgbClr val="FFFFFF"/>
              </a:solidFill>
              <a:uFill>
                <a:solidFill>
                  <a:srgbClr val="FFFFFF"/>
                </a:solidFill>
              </a:uFill>
              <a:latin typeface="Arial"/>
              <a:ea typeface="Arial"/>
              <a:cs typeface="Arial"/>
              <a:sym typeface="Arial"/>
            </a:endParaRPr>
          </a:p>
          <a:p>
            <a:pPr lvl="1" marL="460586" marR="40640" indent="-460586" defTabSz="1300480">
              <a:spcBef>
                <a:spcPts val="600"/>
              </a:spcBef>
              <a:buClr>
                <a:srgbClr val="E9E9FF"/>
              </a:buClr>
              <a:defRPr sz="1800"/>
            </a:pPr>
            <a:r>
              <a:rPr sz="3128">
                <a:solidFill>
                  <a:srgbClr val="FFFFFF"/>
                </a:solidFill>
                <a:uFill>
                  <a:solidFill>
                    <a:srgbClr val="FFFFFF"/>
                  </a:solidFill>
                </a:uFill>
                <a:latin typeface="Arial"/>
                <a:ea typeface="Arial"/>
                <a:cs typeface="Arial"/>
                <a:sym typeface="Arial"/>
              </a:rPr>
              <a:t>We say </a:t>
            </a:r>
            <a:r>
              <a:rPr sz="2844">
                <a:solidFill>
                  <a:srgbClr val="FFFFFF"/>
                </a:solidFill>
                <a:uFill>
                  <a:solidFill>
                    <a:srgbClr val="FFFFFF"/>
                  </a:solidFill>
                </a:uFill>
                <a:latin typeface="Arial"/>
                <a:ea typeface="Arial"/>
                <a:cs typeface="Arial"/>
                <a:sym typeface="Arial"/>
              </a:rPr>
              <a:t>A</a:t>
            </a:r>
            <a:r>
              <a:rPr baseline="-5999" sz="2844">
                <a:solidFill>
                  <a:srgbClr val="FFFFFF"/>
                </a:solidFill>
                <a:uFill>
                  <a:solidFill>
                    <a:srgbClr val="FFFFFF"/>
                  </a:solidFill>
                </a:uFill>
                <a:latin typeface="Arial"/>
                <a:ea typeface="Arial"/>
                <a:cs typeface="Arial"/>
                <a:sym typeface="Arial"/>
              </a:rPr>
              <a:t>i </a:t>
            </a:r>
            <a:r>
              <a:rPr sz="2844">
                <a:solidFill>
                  <a:srgbClr val="FFFFFF"/>
                </a:solidFill>
                <a:uFill>
                  <a:solidFill>
                    <a:srgbClr val="FFFFFF"/>
                  </a:solidFill>
                </a:uFill>
                <a:latin typeface="Arial"/>
                <a:ea typeface="Arial"/>
                <a:cs typeface="Arial"/>
                <a:sym typeface="Arial"/>
              </a:rPr>
              <a:t> follows  A</a:t>
            </a:r>
            <a:r>
              <a:rPr baseline="-5999" sz="2844">
                <a:solidFill>
                  <a:srgbClr val="FFFFFF"/>
                </a:solidFill>
                <a:uFill>
                  <a:solidFill>
                    <a:srgbClr val="FFFFFF"/>
                  </a:solidFill>
                </a:uFill>
                <a:latin typeface="Arial"/>
                <a:ea typeface="Arial"/>
                <a:cs typeface="Arial"/>
                <a:sym typeface="Arial"/>
              </a:rPr>
              <a:t>i-1</a:t>
            </a:r>
            <a:r>
              <a:rPr sz="2844">
                <a:solidFill>
                  <a:srgbClr val="FFFFFF"/>
                </a:solidFill>
                <a:uFill>
                  <a:solidFill>
                    <a:srgbClr val="FFFFFF"/>
                  </a:solidFill>
                </a:uFill>
                <a:latin typeface="Arial"/>
                <a:ea typeface="Arial"/>
                <a:cs typeface="Arial"/>
                <a:sym typeface="Arial"/>
              </a:rPr>
              <a:t> (i &lt; n) and A</a:t>
            </a:r>
            <a:r>
              <a:rPr baseline="-5999" sz="2844">
                <a:solidFill>
                  <a:srgbClr val="FFFFFF"/>
                </a:solidFill>
                <a:uFill>
                  <a:solidFill>
                    <a:srgbClr val="FFFFFF"/>
                  </a:solidFill>
                </a:uFill>
                <a:latin typeface="Arial"/>
                <a:ea typeface="Arial"/>
                <a:cs typeface="Arial"/>
                <a:sym typeface="Arial"/>
              </a:rPr>
              <a:t>i-1 </a:t>
            </a:r>
            <a:r>
              <a:rPr sz="2844">
                <a:solidFill>
                  <a:srgbClr val="FFFFFF"/>
                </a:solidFill>
                <a:uFill>
                  <a:solidFill>
                    <a:srgbClr val="FFFFFF"/>
                  </a:solidFill>
                </a:uFill>
                <a:latin typeface="Arial"/>
                <a:ea typeface="Arial"/>
                <a:cs typeface="Arial"/>
                <a:sym typeface="Arial"/>
              </a:rPr>
              <a:t> precedes  A</a:t>
            </a:r>
            <a:r>
              <a:rPr baseline="-5999" sz="2844">
                <a:solidFill>
                  <a:srgbClr val="FFFFFF"/>
                </a:solidFill>
                <a:uFill>
                  <a:solidFill>
                    <a:srgbClr val="FFFFFF"/>
                  </a:solidFill>
                </a:uFill>
                <a:latin typeface="Arial"/>
                <a:ea typeface="Arial"/>
                <a:cs typeface="Arial"/>
                <a:sym typeface="Arial"/>
              </a:rPr>
              <a:t>i  </a:t>
            </a:r>
            <a:r>
              <a:rPr sz="2844">
                <a:solidFill>
                  <a:srgbClr val="FFFFFF"/>
                </a:solidFill>
                <a:uFill>
                  <a:solidFill>
                    <a:srgbClr val="FFFFFF"/>
                  </a:solidFill>
                </a:uFill>
                <a:latin typeface="Arial"/>
                <a:ea typeface="Arial"/>
                <a:cs typeface="Arial"/>
                <a:sym typeface="Arial"/>
              </a:rPr>
              <a:t>for ( i &gt; 0)</a:t>
            </a:r>
            <a:endParaRPr sz="2844">
              <a:solidFill>
                <a:srgbClr val="FFFFFF"/>
              </a:solidFill>
              <a:uFill>
                <a:solidFill>
                  <a:srgbClr val="FFFFFF"/>
                </a:solidFill>
              </a:uFill>
              <a:latin typeface="Arial"/>
              <a:ea typeface="Arial"/>
              <a:cs typeface="Arial"/>
              <a:sym typeface="Arial"/>
            </a:endParaRPr>
          </a:p>
          <a:p>
            <a:pPr lvl="1" marL="418715" marR="40640" indent="-418715" defTabSz="1300480">
              <a:spcBef>
                <a:spcPts val="600"/>
              </a:spcBef>
              <a:buClr>
                <a:srgbClr val="E9E9FF"/>
              </a:buClr>
              <a:defRPr sz="1800"/>
            </a:pPr>
            <a:r>
              <a:rPr sz="2844">
                <a:solidFill>
                  <a:srgbClr val="FFFFFF"/>
                </a:solidFill>
                <a:uFill>
                  <a:solidFill>
                    <a:srgbClr val="FFFFFF"/>
                  </a:solidFill>
                </a:uFill>
                <a:latin typeface="Arial"/>
                <a:ea typeface="Arial"/>
                <a:cs typeface="Arial"/>
                <a:sym typeface="Arial"/>
              </a:rPr>
              <a:t>A</a:t>
            </a:r>
            <a:r>
              <a:rPr baseline="-5999" sz="2844">
                <a:solidFill>
                  <a:srgbClr val="FFFFFF"/>
                </a:solidFill>
                <a:uFill>
                  <a:solidFill>
                    <a:srgbClr val="FFFFFF"/>
                  </a:solidFill>
                </a:uFill>
                <a:latin typeface="Arial"/>
                <a:ea typeface="Arial"/>
                <a:cs typeface="Arial"/>
                <a:sym typeface="Arial"/>
              </a:rPr>
              <a:t>0 </a:t>
            </a:r>
            <a:r>
              <a:rPr sz="2844">
                <a:solidFill>
                  <a:srgbClr val="FFFFFF"/>
                </a:solidFill>
                <a:uFill>
                  <a:solidFill>
                    <a:srgbClr val="FFFFFF"/>
                  </a:solidFill>
                </a:uFill>
                <a:latin typeface="Arial"/>
                <a:ea typeface="Arial"/>
                <a:cs typeface="Arial"/>
                <a:sym typeface="Arial"/>
              </a:rPr>
              <a:t> is the first element and  A</a:t>
            </a:r>
            <a:r>
              <a:rPr baseline="-5999" sz="2844">
                <a:solidFill>
                  <a:srgbClr val="FFFFFF"/>
                </a:solidFill>
                <a:uFill>
                  <a:solidFill>
                    <a:srgbClr val="FFFFFF"/>
                  </a:solidFill>
                </a:uFill>
                <a:latin typeface="Arial"/>
                <a:ea typeface="Arial"/>
                <a:cs typeface="Arial"/>
                <a:sym typeface="Arial"/>
              </a:rPr>
              <a:t>n-1</a:t>
            </a:r>
            <a:r>
              <a:rPr sz="2844">
                <a:solidFill>
                  <a:srgbClr val="FFFFFF"/>
                </a:solidFill>
                <a:uFill>
                  <a:solidFill>
                    <a:srgbClr val="FFFFFF"/>
                  </a:solidFill>
                </a:uFill>
                <a:latin typeface="Arial"/>
                <a:ea typeface="Arial"/>
                <a:cs typeface="Arial"/>
                <a:sym typeface="Arial"/>
              </a:rPr>
              <a:t> is the last element</a:t>
            </a:r>
            <a:endParaRPr sz="2844">
              <a:solidFill>
                <a:srgbClr val="FFFFFF"/>
              </a:solidFill>
              <a:uFill>
                <a:solidFill>
                  <a:srgbClr val="FFFFFF"/>
                </a:solidFill>
              </a:uFill>
              <a:latin typeface="Arial"/>
              <a:ea typeface="Arial"/>
              <a:cs typeface="Arial"/>
              <a:sym typeface="Arial"/>
            </a:endParaRPr>
          </a:p>
          <a:p>
            <a:pPr lvl="1" marL="418715" marR="40640" indent="-418715" defTabSz="1300480">
              <a:spcBef>
                <a:spcPts val="600"/>
              </a:spcBef>
              <a:buClr>
                <a:srgbClr val="E9E9FF"/>
              </a:buClr>
              <a:defRPr sz="1800"/>
            </a:pPr>
            <a:r>
              <a:rPr sz="2844">
                <a:solidFill>
                  <a:srgbClr val="FFFFFF"/>
                </a:solidFill>
                <a:uFill>
                  <a:solidFill>
                    <a:srgbClr val="FFFFFF"/>
                  </a:solidFill>
                </a:uFill>
                <a:latin typeface="Arial"/>
                <a:ea typeface="Arial"/>
                <a:cs typeface="Arial"/>
                <a:sym typeface="Arial"/>
              </a:rPr>
              <a:t>The position of the element A</a:t>
            </a:r>
            <a:r>
              <a:rPr baseline="-5999" sz="2844">
                <a:solidFill>
                  <a:srgbClr val="FFFFFF"/>
                </a:solidFill>
                <a:uFill>
                  <a:solidFill>
                    <a:srgbClr val="FFFFFF"/>
                  </a:solidFill>
                </a:uFill>
                <a:latin typeface="Arial"/>
                <a:ea typeface="Arial"/>
                <a:cs typeface="Arial"/>
                <a:sym typeface="Arial"/>
              </a:rPr>
              <a:t>i</a:t>
            </a:r>
            <a:r>
              <a:rPr sz="2844">
                <a:solidFill>
                  <a:srgbClr val="FFFFFF"/>
                </a:solidFill>
                <a:uFill>
                  <a:solidFill>
                    <a:srgbClr val="FFFFFF"/>
                  </a:solidFill>
                </a:uFill>
                <a:latin typeface="Arial"/>
                <a:ea typeface="Arial"/>
                <a:cs typeface="Arial"/>
                <a:sym typeface="Arial"/>
              </a:rPr>
              <a:t> in the list is i</a:t>
            </a:r>
            <a:endParaRPr sz="2844">
              <a:solidFill>
                <a:srgbClr val="FFFFFF"/>
              </a:solidFill>
              <a:uFill>
                <a:solidFill>
                  <a:srgbClr val="FFFFFF"/>
                </a:solidFill>
              </a:uFill>
              <a:latin typeface="Arial"/>
              <a:ea typeface="Arial"/>
              <a:cs typeface="Arial"/>
              <a:sym typeface="Arial"/>
            </a:endParaRPr>
          </a:p>
          <a:p>
            <a:pPr lvl="1" marL="418715" marR="40640" indent="-418715" defTabSz="1300480">
              <a:spcBef>
                <a:spcPts val="600"/>
              </a:spcBef>
              <a:buClr>
                <a:srgbClr val="E9E9FF"/>
              </a:buClr>
              <a:defRPr sz="1800"/>
            </a:pPr>
            <a:r>
              <a:rPr sz="2844">
                <a:solidFill>
                  <a:srgbClr val="FFFFFF"/>
                </a:solidFill>
                <a:uFill>
                  <a:solidFill>
                    <a:srgbClr val="FFFFFF"/>
                  </a:solidFill>
                </a:uFill>
                <a:latin typeface="Arial"/>
                <a:ea typeface="Arial"/>
                <a:cs typeface="Arial"/>
                <a:sym typeface="Arial"/>
              </a:rPr>
              <a:t>The set of operations that we would like to define include:</a:t>
            </a:r>
            <a:endParaRPr sz="2844">
              <a:solidFill>
                <a:srgbClr val="FFFFFF"/>
              </a:solidFill>
              <a:uFill>
                <a:solidFill>
                  <a:srgbClr val="FFFFFF"/>
                </a:solidFill>
              </a:uFill>
              <a:latin typeface="Arial"/>
              <a:ea typeface="Arial"/>
              <a:cs typeface="Arial"/>
              <a:sym typeface="Arial"/>
            </a:endParaRPr>
          </a:p>
          <a:p>
            <a:pPr lvl="2" marL="1156443" marR="40640" indent="-328403" defTabSz="1300480">
              <a:spcBef>
                <a:spcPts val="500"/>
              </a:spcBef>
              <a:buClr>
                <a:srgbClr val="E9E9FF"/>
              </a:buClr>
              <a:buFont typeface="Zapf Dingbats"/>
              <a:defRPr sz="1800"/>
            </a:pPr>
            <a:r>
              <a:rPr sz="2844">
                <a:solidFill>
                  <a:srgbClr val="FFFFFF"/>
                </a:solidFill>
                <a:uFill>
                  <a:solidFill>
                    <a:srgbClr val="FFFFFF"/>
                  </a:solidFill>
                </a:uFill>
                <a:latin typeface="Arial"/>
                <a:ea typeface="Arial"/>
                <a:cs typeface="Arial"/>
                <a:sym typeface="Arial"/>
              </a:rPr>
              <a:t>printList, makeEmpty</a:t>
            </a:r>
            <a:endParaRPr sz="2844">
              <a:solidFill>
                <a:srgbClr val="FFFFFF"/>
              </a:solidFill>
              <a:uFill>
                <a:solidFill>
                  <a:srgbClr val="FFFFFF"/>
                </a:solidFill>
              </a:uFill>
              <a:latin typeface="Arial"/>
              <a:ea typeface="Arial"/>
              <a:cs typeface="Arial"/>
              <a:sym typeface="Arial"/>
            </a:endParaRPr>
          </a:p>
          <a:p>
            <a:pPr lvl="2" marL="1156443" marR="40640" indent="-328403" defTabSz="1300480">
              <a:spcBef>
                <a:spcPts val="500"/>
              </a:spcBef>
              <a:buClr>
                <a:srgbClr val="E9E9FF"/>
              </a:buClr>
              <a:buFont typeface="Zapf Dingbats"/>
              <a:defRPr sz="1800"/>
            </a:pPr>
            <a:r>
              <a:rPr sz="2844">
                <a:solidFill>
                  <a:srgbClr val="FFFFFF"/>
                </a:solidFill>
                <a:uFill>
                  <a:solidFill>
                    <a:srgbClr val="FFFFFF"/>
                  </a:solidFill>
                </a:uFill>
                <a:latin typeface="Arial"/>
                <a:ea typeface="Arial"/>
                <a:cs typeface="Arial"/>
                <a:sym typeface="Arial"/>
              </a:rPr>
              <a:t>insert/remove an object A at/from a given position i</a:t>
            </a:r>
            <a:endParaRPr sz="2844">
              <a:solidFill>
                <a:srgbClr val="FFFFFF"/>
              </a:solidFill>
              <a:uFill>
                <a:solidFill>
                  <a:srgbClr val="FFFFFF"/>
                </a:solidFill>
              </a:uFill>
              <a:latin typeface="Arial"/>
              <a:ea typeface="Arial"/>
              <a:cs typeface="Arial"/>
              <a:sym typeface="Arial"/>
            </a:endParaRPr>
          </a:p>
          <a:p>
            <a:pPr lvl="2" marL="1156443" marR="40640" indent="-328403" defTabSz="1300480">
              <a:spcBef>
                <a:spcPts val="500"/>
              </a:spcBef>
              <a:buClr>
                <a:srgbClr val="E9E9FF"/>
              </a:buClr>
              <a:buFont typeface="Zapf Dingbats"/>
              <a:defRPr sz="1800"/>
            </a:pPr>
            <a:r>
              <a:rPr sz="2844">
                <a:solidFill>
                  <a:srgbClr val="FFFFFF"/>
                </a:solidFill>
                <a:uFill>
                  <a:solidFill>
                    <a:srgbClr val="FFFFFF"/>
                  </a:solidFill>
                </a:uFill>
                <a:latin typeface="Arial"/>
                <a:ea typeface="Arial"/>
                <a:cs typeface="Arial"/>
                <a:sym typeface="Arial"/>
              </a:rPr>
              <a:t>find an object A (the position of first occurrence of A) and find the k</a:t>
            </a:r>
            <a:r>
              <a:rPr baseline="31999" sz="2844">
                <a:solidFill>
                  <a:srgbClr val="FFFFFF"/>
                </a:solidFill>
                <a:uFill>
                  <a:solidFill>
                    <a:srgbClr val="FFFFFF"/>
                  </a:solidFill>
                </a:uFill>
                <a:latin typeface="Arial"/>
                <a:ea typeface="Arial"/>
                <a:cs typeface="Arial"/>
                <a:sym typeface="Arial"/>
              </a:rPr>
              <a:t>th</a:t>
            </a:r>
            <a:r>
              <a:rPr sz="2844">
                <a:solidFill>
                  <a:srgbClr val="FFFFFF"/>
                </a:solidFill>
                <a:uFill>
                  <a:solidFill>
                    <a:srgbClr val="FFFFFF"/>
                  </a:solidFill>
                </a:uFill>
                <a:latin typeface="Arial"/>
                <a:ea typeface="Arial"/>
                <a:cs typeface="Arial"/>
                <a:sym typeface="Arial"/>
              </a:rPr>
              <a:t> object which we call findkth</a:t>
            </a:r>
            <a:endParaRPr sz="2844">
              <a:solidFill>
                <a:srgbClr val="FFFFFF"/>
              </a:solidFill>
              <a:uFill>
                <a:solidFill>
                  <a:srgbClr val="FFFFFF"/>
                </a:solidFill>
              </a:uFill>
              <a:latin typeface="Arial"/>
              <a:ea typeface="Arial"/>
              <a:cs typeface="Arial"/>
              <a:sym typeface="Arial"/>
            </a:endParaRPr>
          </a:p>
          <a:p>
            <a:pPr lvl="2" marL="1156443" marR="40640" indent="-328403" defTabSz="1300480">
              <a:spcBef>
                <a:spcPts val="500"/>
              </a:spcBef>
              <a:buClr>
                <a:srgbClr val="E9E9FF"/>
              </a:buClr>
              <a:buFont typeface="Zapf Dingbats"/>
              <a:defRPr sz="1800"/>
            </a:pPr>
            <a:r>
              <a:rPr sz="2844">
                <a:solidFill>
                  <a:srgbClr val="FFFFFF"/>
                </a:solidFill>
                <a:uFill>
                  <a:solidFill>
                    <a:srgbClr val="FFFFFF"/>
                  </a:solidFill>
                </a:uFill>
                <a:latin typeface="Arial"/>
                <a:ea typeface="Arial"/>
                <a:cs typeface="Arial"/>
                <a:sym typeface="Arial"/>
              </a:rPr>
              <a:t>other candidates may be next and previous</a:t>
            </a:r>
          </a:p>
        </p:txBody>
      </p:sp>
      <p:sp>
        <p:nvSpPr>
          <p:cNvPr id="122" name="Shape 122"/>
          <p:cNvSpPr/>
          <p:nvPr>
            <p:ph type="sldNum" sz="quarter" idx="4294967295"/>
          </p:nvPr>
        </p:nvSpPr>
        <p:spPr>
          <a:xfrm>
            <a:off x="11854552" y="9155853"/>
            <a:ext cx="241403"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126" name="Group 126"/>
          <p:cNvGrpSpPr/>
          <p:nvPr/>
        </p:nvGrpSpPr>
        <p:grpSpPr>
          <a:xfrm>
            <a:off x="0" y="-1"/>
            <a:ext cx="13004800" cy="9753601"/>
            <a:chOff x="0" y="0"/>
            <a:chExt cx="13004800" cy="9753599"/>
          </a:xfrm>
        </p:grpSpPr>
        <p:sp>
          <p:nvSpPr>
            <p:cNvPr id="124" name="Shape 124"/>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25" name="Shape 125"/>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127" name="Shape 127"/>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136" name="Group 136"/>
          <p:cNvGrpSpPr/>
          <p:nvPr/>
        </p:nvGrpSpPr>
        <p:grpSpPr>
          <a:xfrm>
            <a:off x="0" y="8561492"/>
            <a:ext cx="11162454" cy="1219202"/>
            <a:chOff x="0" y="0"/>
            <a:chExt cx="11162453" cy="1219200"/>
          </a:xfrm>
        </p:grpSpPr>
        <p:sp>
          <p:nvSpPr>
            <p:cNvPr id="128" name="Shape 128"/>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134" name="Group 134"/>
            <p:cNvGrpSpPr/>
            <p:nvPr/>
          </p:nvGrpSpPr>
          <p:grpSpPr>
            <a:xfrm>
              <a:off x="5612835" y="0"/>
              <a:ext cx="5549619" cy="1219201"/>
              <a:chOff x="0" y="0"/>
              <a:chExt cx="5549618" cy="1219200"/>
            </a:xfrm>
          </p:grpSpPr>
          <p:sp>
            <p:nvSpPr>
              <p:cNvPr id="129" name="Shape 129"/>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30" name="Shape 130"/>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31" name="Shape 131"/>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32" name="Shape 132"/>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33" name="Shape 133"/>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135" name="Shape 135"/>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143" name="Group 143"/>
          <p:cNvGrpSpPr/>
          <p:nvPr/>
        </p:nvGrpSpPr>
        <p:grpSpPr>
          <a:xfrm>
            <a:off x="891822" y="8563751"/>
            <a:ext cx="8085103" cy="1207912"/>
            <a:chOff x="0" y="0"/>
            <a:chExt cx="8085102" cy="1207910"/>
          </a:xfrm>
        </p:grpSpPr>
        <p:sp>
          <p:nvSpPr>
            <p:cNvPr id="137" name="Shape 137"/>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38" name="Shape 138"/>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39" name="Shape 139"/>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40" name="Shape 140"/>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41" name="Shape 141"/>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42" name="Shape 142"/>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144" name="Table 144"/>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145" name="Shape 145"/>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Array Implementation of Lists</a:t>
            </a:r>
          </a:p>
        </p:txBody>
      </p:sp>
      <p:sp>
        <p:nvSpPr>
          <p:cNvPr id="146" name="Shape 146"/>
          <p:cNvSpPr/>
          <p:nvPr>
            <p:ph type="body" idx="4294967295"/>
          </p:nvPr>
        </p:nvSpPr>
        <p:spPr>
          <a:xfrm>
            <a:off x="650239" y="1264355"/>
            <a:ext cx="11704322" cy="7513886"/>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An Array implementation of lists means that:</a:t>
            </a:r>
            <a:endParaRPr sz="3128">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printList will be </a:t>
            </a:r>
            <a:r>
              <a:rPr i="1" sz="2844">
                <a:solidFill>
                  <a:srgbClr val="FFFFFF"/>
                </a:solidFill>
                <a:uFill>
                  <a:solidFill>
                    <a:srgbClr val="FFFFFF"/>
                  </a:solidFill>
                </a:uFill>
                <a:latin typeface="Arial"/>
                <a:ea typeface="Arial"/>
                <a:cs typeface="Arial"/>
                <a:sym typeface="Arial"/>
              </a:rPr>
              <a:t>O</a:t>
            </a:r>
            <a:r>
              <a:rPr sz="2844">
                <a:solidFill>
                  <a:srgbClr val="FFFFFF"/>
                </a:solidFill>
                <a:uFill>
                  <a:solidFill>
                    <a:srgbClr val="FFFFFF"/>
                  </a:solidFill>
                </a:uFill>
                <a:latin typeface="Arial"/>
                <a:ea typeface="Arial"/>
                <a:cs typeface="Arial"/>
                <a:sym typeface="Arial"/>
              </a:rPr>
              <a:t>(n), i.e. linear time</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Find the kth object (findkth) is constant time</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insert/remove an object A at/from a given position i are expensive and worst case scenarios are insert at the front or deleting from the end which are </a:t>
            </a:r>
            <a:r>
              <a:rPr i="1" sz="2844">
                <a:solidFill>
                  <a:srgbClr val="FFFFFF"/>
                </a:solidFill>
                <a:uFill>
                  <a:solidFill>
                    <a:srgbClr val="FFFFFF"/>
                  </a:solidFill>
                </a:uFill>
                <a:latin typeface="Arial"/>
                <a:ea typeface="Arial"/>
                <a:cs typeface="Arial"/>
                <a:sym typeface="Arial"/>
              </a:rPr>
              <a:t>O</a:t>
            </a:r>
            <a:r>
              <a:rPr sz="2844">
                <a:solidFill>
                  <a:srgbClr val="FFFFFF"/>
                </a:solidFill>
                <a:uFill>
                  <a:solidFill>
                    <a:srgbClr val="FFFFFF"/>
                  </a:solidFill>
                </a:uFill>
                <a:latin typeface="Arial"/>
                <a:ea typeface="Arial"/>
                <a:cs typeface="Arial"/>
                <a:sym typeface="Arial"/>
              </a:rPr>
              <a:t>(n)</a:t>
            </a:r>
            <a:endParaRPr sz="2844">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We must find a better solution to try to reduce the O(n) for insert/delete operations.</a:t>
            </a:r>
          </a:p>
        </p:txBody>
      </p:sp>
      <p:sp>
        <p:nvSpPr>
          <p:cNvPr id="147" name="Shape 147"/>
          <p:cNvSpPr/>
          <p:nvPr>
            <p:ph type="sldNum" sz="quarter" idx="4294967295"/>
          </p:nvPr>
        </p:nvSpPr>
        <p:spPr>
          <a:xfrm>
            <a:off x="11854552" y="9155853"/>
            <a:ext cx="241403"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151" name="Group 151"/>
          <p:cNvGrpSpPr/>
          <p:nvPr/>
        </p:nvGrpSpPr>
        <p:grpSpPr>
          <a:xfrm>
            <a:off x="0" y="-1"/>
            <a:ext cx="13004800" cy="9753601"/>
            <a:chOff x="0" y="0"/>
            <a:chExt cx="13004800" cy="9753599"/>
          </a:xfrm>
        </p:grpSpPr>
        <p:sp>
          <p:nvSpPr>
            <p:cNvPr id="149" name="Shape 149"/>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50" name="Shape 150"/>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152" name="Shape 152"/>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161" name="Group 161"/>
          <p:cNvGrpSpPr/>
          <p:nvPr/>
        </p:nvGrpSpPr>
        <p:grpSpPr>
          <a:xfrm>
            <a:off x="0" y="8561492"/>
            <a:ext cx="11162454" cy="1219202"/>
            <a:chOff x="0" y="0"/>
            <a:chExt cx="11162453" cy="1219200"/>
          </a:xfrm>
        </p:grpSpPr>
        <p:sp>
          <p:nvSpPr>
            <p:cNvPr id="153" name="Shape 153"/>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159" name="Group 159"/>
            <p:cNvGrpSpPr/>
            <p:nvPr/>
          </p:nvGrpSpPr>
          <p:grpSpPr>
            <a:xfrm>
              <a:off x="5612835" y="0"/>
              <a:ext cx="5549619" cy="1219201"/>
              <a:chOff x="0" y="0"/>
              <a:chExt cx="5549618" cy="1219200"/>
            </a:xfrm>
          </p:grpSpPr>
          <p:sp>
            <p:nvSpPr>
              <p:cNvPr id="154" name="Shape 154"/>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55" name="Shape 155"/>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56" name="Shape 156"/>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57" name="Shape 157"/>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58" name="Shape 158"/>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160" name="Shape 160"/>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168" name="Group 168"/>
          <p:cNvGrpSpPr/>
          <p:nvPr/>
        </p:nvGrpSpPr>
        <p:grpSpPr>
          <a:xfrm>
            <a:off x="891822" y="8563751"/>
            <a:ext cx="8085103" cy="1207912"/>
            <a:chOff x="0" y="0"/>
            <a:chExt cx="8085102" cy="1207910"/>
          </a:xfrm>
        </p:grpSpPr>
        <p:sp>
          <p:nvSpPr>
            <p:cNvPr id="162" name="Shape 162"/>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63" name="Shape 163"/>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64" name="Shape 164"/>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65" name="Shape 165"/>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66" name="Shape 166"/>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67" name="Shape 167"/>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169" name="Table 169"/>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170" name="Shape 170"/>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Simple Linked Lists</a:t>
            </a:r>
          </a:p>
        </p:txBody>
      </p:sp>
      <p:sp>
        <p:nvSpPr>
          <p:cNvPr id="171" name="Shape 171"/>
          <p:cNvSpPr/>
          <p:nvPr>
            <p:ph type="body" idx="4294967295"/>
          </p:nvPr>
        </p:nvSpPr>
        <p:spPr>
          <a:xfrm>
            <a:off x="650239" y="2131342"/>
            <a:ext cx="11704322" cy="4027876"/>
          </a:xfrm>
          <a:prstGeom prst="rect">
            <a:avLst/>
          </a:prstGeom>
        </p:spPr>
        <p:txBody>
          <a:bodyPr lIns="72248" tIns="72248" rIns="72248" bIns="72248"/>
          <a:lstStyle/>
          <a:p>
            <a:pPr lvl="0" marL="541036" marR="36169" indent="-482261" defTabSz="1157427">
              <a:spcBef>
                <a:spcPts val="600"/>
              </a:spcBef>
              <a:buClr>
                <a:srgbClr val="E9E9FF"/>
              </a:buClr>
              <a:defRPr sz="1800"/>
            </a:pPr>
            <a:r>
              <a:rPr sz="2784">
                <a:solidFill>
                  <a:srgbClr val="FFFFFF"/>
                </a:solidFill>
                <a:uFill>
                  <a:solidFill>
                    <a:srgbClr val="FFFFFF"/>
                  </a:solidFill>
                </a:uFill>
                <a:latin typeface="Arial"/>
                <a:ea typeface="Arial"/>
                <a:cs typeface="Arial"/>
                <a:sym typeface="Arial"/>
              </a:rPr>
              <a:t>Entries in a linked list should not necessarily be stored contiguously.</a:t>
            </a:r>
            <a:endParaRPr sz="2784">
              <a:solidFill>
                <a:srgbClr val="FFFFFF"/>
              </a:solidFill>
              <a:uFill>
                <a:solidFill>
                  <a:srgbClr val="FFFFFF"/>
                </a:solidFill>
              </a:uFill>
              <a:latin typeface="Arial"/>
              <a:ea typeface="Arial"/>
              <a:cs typeface="Arial"/>
              <a:sym typeface="Arial"/>
            </a:endParaRPr>
          </a:p>
          <a:p>
            <a:pPr lvl="0" marL="541036" marR="36169" indent="-482261" defTabSz="1157427">
              <a:spcBef>
                <a:spcPts val="600"/>
              </a:spcBef>
              <a:buClr>
                <a:srgbClr val="E9E9FF"/>
              </a:buClr>
              <a:defRPr sz="1800"/>
            </a:pPr>
            <a:r>
              <a:rPr sz="2784">
                <a:solidFill>
                  <a:srgbClr val="FFFFFF"/>
                </a:solidFill>
                <a:uFill>
                  <a:solidFill>
                    <a:srgbClr val="FFFFFF"/>
                  </a:solidFill>
                </a:uFill>
                <a:latin typeface="Arial"/>
                <a:ea typeface="Arial"/>
                <a:cs typeface="Arial"/>
                <a:sym typeface="Arial"/>
              </a:rPr>
              <a:t>Linked lists are made of </a:t>
            </a:r>
            <a:r>
              <a:rPr sz="2784">
                <a:solidFill>
                  <a:srgbClr val="FF9300"/>
                </a:solidFill>
                <a:uFill>
                  <a:solidFill>
                    <a:srgbClr val="FF9300"/>
                  </a:solidFill>
                </a:uFill>
                <a:latin typeface="Arial"/>
                <a:ea typeface="Arial"/>
                <a:cs typeface="Arial"/>
                <a:sym typeface="Arial"/>
              </a:rPr>
              <a:t>nodes</a:t>
            </a:r>
            <a:r>
              <a:rPr sz="2784">
                <a:solidFill>
                  <a:srgbClr val="FFFFFF"/>
                </a:solidFill>
                <a:uFill>
                  <a:solidFill>
                    <a:srgbClr val="FFFFFF"/>
                  </a:solidFill>
                </a:uFill>
                <a:latin typeface="Arial"/>
                <a:ea typeface="Arial"/>
                <a:cs typeface="Arial"/>
                <a:sym typeface="Arial"/>
              </a:rPr>
              <a:t> where each node contains the element and a link (pointer) to the node containing the successor element.</a:t>
            </a:r>
            <a:endParaRPr sz="2784">
              <a:solidFill>
                <a:srgbClr val="FFFFFF"/>
              </a:solidFill>
              <a:uFill>
                <a:solidFill>
                  <a:srgbClr val="FFFFFF"/>
                </a:solidFill>
              </a:uFill>
              <a:latin typeface="Arial"/>
              <a:ea typeface="Arial"/>
              <a:cs typeface="Arial"/>
              <a:sym typeface="Arial"/>
            </a:endParaRPr>
          </a:p>
          <a:p>
            <a:pPr lvl="0" marL="541036" marR="36169" indent="-482261" defTabSz="1157427">
              <a:spcBef>
                <a:spcPts val="600"/>
              </a:spcBef>
              <a:buClr>
                <a:srgbClr val="E9E9FF"/>
              </a:buClr>
              <a:defRPr sz="1800"/>
            </a:pPr>
            <a:r>
              <a:rPr sz="2784">
                <a:solidFill>
                  <a:srgbClr val="FFFFFF"/>
                </a:solidFill>
                <a:uFill>
                  <a:solidFill>
                    <a:srgbClr val="FFFFFF"/>
                  </a:solidFill>
                </a:uFill>
                <a:latin typeface="Arial"/>
                <a:ea typeface="Arial"/>
                <a:cs typeface="Arial"/>
                <a:sym typeface="Arial"/>
              </a:rPr>
              <a:t>To printList we start at first node and traverse the list using the links.</a:t>
            </a:r>
            <a:endParaRPr sz="2784">
              <a:solidFill>
                <a:srgbClr val="FFFFFF"/>
              </a:solidFill>
              <a:uFill>
                <a:solidFill>
                  <a:srgbClr val="FFFFFF"/>
                </a:solidFill>
              </a:uFill>
              <a:latin typeface="Arial"/>
              <a:ea typeface="Arial"/>
              <a:cs typeface="Arial"/>
              <a:sym typeface="Arial"/>
            </a:endParaRPr>
          </a:p>
          <a:p>
            <a:pPr lvl="0" marL="541036" marR="36169" indent="-482261" defTabSz="1157427">
              <a:spcBef>
                <a:spcPts val="600"/>
              </a:spcBef>
              <a:buClr>
                <a:srgbClr val="E9E9FF"/>
              </a:buClr>
              <a:defRPr sz="1800"/>
            </a:pPr>
            <a:r>
              <a:rPr sz="2784">
                <a:solidFill>
                  <a:srgbClr val="FFFFFF"/>
                </a:solidFill>
                <a:uFill>
                  <a:solidFill>
                    <a:srgbClr val="FFFFFF"/>
                  </a:solidFill>
                </a:uFill>
                <a:latin typeface="Arial"/>
                <a:ea typeface="Arial"/>
                <a:cs typeface="Arial"/>
                <a:sym typeface="Arial"/>
              </a:rPr>
              <a:t>For findkth we start at first and traverse list until the k</a:t>
            </a:r>
            <a:r>
              <a:rPr baseline="31999" sz="2784">
                <a:solidFill>
                  <a:srgbClr val="FFFFFF"/>
                </a:solidFill>
                <a:uFill>
                  <a:solidFill>
                    <a:srgbClr val="FFFFFF"/>
                  </a:solidFill>
                </a:uFill>
                <a:latin typeface="Arial"/>
                <a:ea typeface="Arial"/>
                <a:cs typeface="Arial"/>
                <a:sym typeface="Arial"/>
              </a:rPr>
              <a:t>th</a:t>
            </a:r>
            <a:r>
              <a:rPr sz="2784">
                <a:solidFill>
                  <a:srgbClr val="FFFFFF"/>
                </a:solidFill>
                <a:uFill>
                  <a:solidFill>
                    <a:srgbClr val="FFFFFF"/>
                  </a:solidFill>
                </a:uFill>
                <a:latin typeface="Arial"/>
                <a:ea typeface="Arial"/>
                <a:cs typeface="Arial"/>
                <a:sym typeface="Arial"/>
              </a:rPr>
              <a:t> element.</a:t>
            </a:r>
            <a:endParaRPr sz="2784">
              <a:solidFill>
                <a:srgbClr val="FFFFFF"/>
              </a:solidFill>
              <a:uFill>
                <a:solidFill>
                  <a:srgbClr val="FFFFFF"/>
                </a:solidFill>
              </a:uFill>
              <a:latin typeface="Arial"/>
              <a:ea typeface="Arial"/>
              <a:cs typeface="Arial"/>
              <a:sym typeface="Arial"/>
            </a:endParaRPr>
          </a:p>
          <a:p>
            <a:pPr lvl="0" marL="541036" marR="36169" indent="-482261" defTabSz="1157427">
              <a:spcBef>
                <a:spcPts val="600"/>
              </a:spcBef>
              <a:buClr>
                <a:srgbClr val="E9E9FF"/>
              </a:buClr>
              <a:defRPr sz="1800"/>
            </a:pPr>
            <a:r>
              <a:rPr sz="2784">
                <a:solidFill>
                  <a:srgbClr val="FFFFFF"/>
                </a:solidFill>
                <a:uFill>
                  <a:solidFill>
                    <a:srgbClr val="FFFFFF"/>
                  </a:solidFill>
                </a:uFill>
                <a:latin typeface="Arial"/>
                <a:ea typeface="Arial"/>
                <a:cs typeface="Arial"/>
                <a:sym typeface="Arial"/>
              </a:rPr>
              <a:t>The insert and delete are done as below.</a:t>
            </a:r>
            <a:endParaRPr sz="2784">
              <a:solidFill>
                <a:srgbClr val="FFFFFF"/>
              </a:solidFill>
              <a:uFill>
                <a:solidFill>
                  <a:srgbClr val="FFFFFF"/>
                </a:solidFill>
              </a:uFill>
              <a:latin typeface="Arial"/>
              <a:ea typeface="Arial"/>
              <a:cs typeface="Arial"/>
              <a:sym typeface="Arial"/>
            </a:endParaRPr>
          </a:p>
          <a:p>
            <a:pPr lvl="0" marL="541036" marR="36169" indent="-482261" defTabSz="1157427">
              <a:spcBef>
                <a:spcPts val="600"/>
              </a:spcBef>
              <a:buClr>
                <a:srgbClr val="E9E9FF"/>
              </a:buClr>
              <a:defRPr sz="1800"/>
            </a:pPr>
            <a:r>
              <a:rPr sz="2784">
                <a:solidFill>
                  <a:srgbClr val="FFFFFF"/>
                </a:solidFill>
                <a:uFill>
                  <a:solidFill>
                    <a:srgbClr val="FFFFFF"/>
                  </a:solidFill>
                </a:uFill>
                <a:latin typeface="Arial"/>
                <a:ea typeface="Arial"/>
                <a:cs typeface="Arial"/>
                <a:sym typeface="Arial"/>
              </a:rPr>
              <a:t>We need t keep a pointer to first.</a:t>
            </a:r>
            <a:endParaRPr sz="2784">
              <a:solidFill>
                <a:srgbClr val="FFFFFF"/>
              </a:solidFill>
              <a:uFill>
                <a:solidFill>
                  <a:srgbClr val="FFFFFF"/>
                </a:solidFill>
              </a:uFill>
              <a:latin typeface="Arial"/>
              <a:ea typeface="Arial"/>
              <a:cs typeface="Arial"/>
              <a:sym typeface="Arial"/>
            </a:endParaRPr>
          </a:p>
          <a:p>
            <a:pPr lvl="0" marL="541036" marR="36169" indent="-482261" defTabSz="1157427">
              <a:spcBef>
                <a:spcPts val="600"/>
              </a:spcBef>
              <a:buClr>
                <a:srgbClr val="E9E9FF"/>
              </a:buClr>
              <a:defRPr sz="1800"/>
            </a:pPr>
            <a:r>
              <a:rPr sz="2784">
                <a:solidFill>
                  <a:srgbClr val="FFFFFF"/>
                </a:solidFill>
                <a:uFill>
                  <a:solidFill>
                    <a:srgbClr val="FFFFFF"/>
                  </a:solidFill>
                </a:uFill>
                <a:latin typeface="Arial"/>
                <a:ea typeface="Arial"/>
                <a:cs typeface="Arial"/>
                <a:sym typeface="Arial"/>
              </a:rPr>
              <a:t>Examine how to delete from the end</a:t>
            </a:r>
          </a:p>
        </p:txBody>
      </p:sp>
      <p:sp>
        <p:nvSpPr>
          <p:cNvPr id="172" name="Shape 172"/>
          <p:cNvSpPr/>
          <p:nvPr>
            <p:ph type="sldNum" sz="quarter" idx="4294967295"/>
          </p:nvPr>
        </p:nvSpPr>
        <p:spPr>
          <a:xfrm>
            <a:off x="11854552" y="9155853"/>
            <a:ext cx="241403"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173" name="fig03_01.gif"/>
          <p:cNvPicPr/>
          <p:nvPr/>
        </p:nvPicPr>
        <p:blipFill>
          <a:blip r:embed="rId2">
            <a:extLst/>
          </a:blip>
          <a:stretch>
            <a:fillRect/>
          </a:stretch>
        </p:blipFill>
        <p:spPr>
          <a:xfrm>
            <a:off x="650239" y="1192698"/>
            <a:ext cx="11704322" cy="722490"/>
          </a:xfrm>
          <a:prstGeom prst="rect">
            <a:avLst/>
          </a:prstGeom>
          <a:ln w="12700">
            <a:round/>
          </a:ln>
        </p:spPr>
      </p:pic>
      <p:pic>
        <p:nvPicPr>
          <p:cNvPr id="174" name="fig03_02.gif"/>
          <p:cNvPicPr/>
          <p:nvPr/>
        </p:nvPicPr>
        <p:blipFill>
          <a:blip r:embed="rId3">
            <a:extLst/>
          </a:blip>
          <a:stretch>
            <a:fillRect/>
          </a:stretch>
        </p:blipFill>
        <p:spPr>
          <a:xfrm>
            <a:off x="638415" y="6484337"/>
            <a:ext cx="11704322" cy="758615"/>
          </a:xfrm>
          <a:prstGeom prst="rect">
            <a:avLst/>
          </a:prstGeom>
          <a:ln w="12700">
            <a:round/>
          </a:ln>
        </p:spPr>
      </p:pic>
      <p:pic>
        <p:nvPicPr>
          <p:cNvPr id="175" name="fig03_03.gif"/>
          <p:cNvPicPr/>
          <p:nvPr/>
        </p:nvPicPr>
        <p:blipFill>
          <a:blip r:embed="rId4">
            <a:extLst/>
          </a:blip>
          <a:stretch>
            <a:fillRect/>
          </a:stretch>
        </p:blipFill>
        <p:spPr>
          <a:xfrm>
            <a:off x="641208" y="7531946"/>
            <a:ext cx="11704322" cy="1318543"/>
          </a:xfrm>
          <a:prstGeom prst="rect">
            <a:avLst/>
          </a:prstGeom>
          <a:ln w="12700">
            <a:round/>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179" name="Group 179"/>
          <p:cNvGrpSpPr/>
          <p:nvPr/>
        </p:nvGrpSpPr>
        <p:grpSpPr>
          <a:xfrm>
            <a:off x="0" y="-1"/>
            <a:ext cx="13004800" cy="9753601"/>
            <a:chOff x="0" y="0"/>
            <a:chExt cx="13004800" cy="9753599"/>
          </a:xfrm>
        </p:grpSpPr>
        <p:sp>
          <p:nvSpPr>
            <p:cNvPr id="177" name="Shape 177"/>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78" name="Shape 178"/>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180" name="Shape 180"/>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189" name="Group 189"/>
          <p:cNvGrpSpPr/>
          <p:nvPr/>
        </p:nvGrpSpPr>
        <p:grpSpPr>
          <a:xfrm>
            <a:off x="0" y="8561492"/>
            <a:ext cx="11162454" cy="1219202"/>
            <a:chOff x="0" y="0"/>
            <a:chExt cx="11162453" cy="1219200"/>
          </a:xfrm>
        </p:grpSpPr>
        <p:sp>
          <p:nvSpPr>
            <p:cNvPr id="181" name="Shape 181"/>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187" name="Group 187"/>
            <p:cNvGrpSpPr/>
            <p:nvPr/>
          </p:nvGrpSpPr>
          <p:grpSpPr>
            <a:xfrm>
              <a:off x="5612835" y="0"/>
              <a:ext cx="5549619" cy="1219201"/>
              <a:chOff x="0" y="0"/>
              <a:chExt cx="5549618" cy="1219200"/>
            </a:xfrm>
          </p:grpSpPr>
          <p:sp>
            <p:nvSpPr>
              <p:cNvPr id="182" name="Shape 182"/>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83" name="Shape 183"/>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84" name="Shape 184"/>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85" name="Shape 185"/>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86" name="Shape 186"/>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188" name="Shape 188"/>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196" name="Group 196"/>
          <p:cNvGrpSpPr/>
          <p:nvPr/>
        </p:nvGrpSpPr>
        <p:grpSpPr>
          <a:xfrm>
            <a:off x="891822" y="8563751"/>
            <a:ext cx="8085103" cy="1207912"/>
            <a:chOff x="0" y="0"/>
            <a:chExt cx="8085102" cy="1207910"/>
          </a:xfrm>
        </p:grpSpPr>
        <p:sp>
          <p:nvSpPr>
            <p:cNvPr id="190" name="Shape 190"/>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91" name="Shape 191"/>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92" name="Shape 192"/>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93" name="Shape 193"/>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94" name="Shape 194"/>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195" name="Shape 195"/>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197" name="Table 197"/>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198" name="Shape 198"/>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Double Linked Lists</a:t>
            </a:r>
          </a:p>
        </p:txBody>
      </p:sp>
      <p:sp>
        <p:nvSpPr>
          <p:cNvPr id="199" name="Shape 199"/>
          <p:cNvSpPr/>
          <p:nvPr>
            <p:ph type="body" idx="4294967295"/>
          </p:nvPr>
        </p:nvSpPr>
        <p:spPr>
          <a:xfrm>
            <a:off x="650239" y="3106702"/>
            <a:ext cx="11704322" cy="5671538"/>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To delete from the end of a linked list we need to keep a pointer to the end, we call it tail.</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Once we remove the tail we need to adjust tail to point to the previous node, which we do not know.</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To avoid having to trace the list to update tail we keep two pointers in the node one pointing to the successor and one pointing to predecessor</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The first node will have no predecessor so that pointer will be null and the tail has no successor so that pointer will be null.</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Hence it is the Double Linked List.</a:t>
            </a:r>
          </a:p>
        </p:txBody>
      </p:sp>
      <p:sp>
        <p:nvSpPr>
          <p:cNvPr id="200" name="Shape 200"/>
          <p:cNvSpPr/>
          <p:nvPr>
            <p:ph type="sldNum" sz="quarter" idx="4294967295"/>
          </p:nvPr>
        </p:nvSpPr>
        <p:spPr>
          <a:xfrm>
            <a:off x="11854552" y="9155853"/>
            <a:ext cx="241403"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201" name="fig03_04.gif"/>
          <p:cNvPicPr/>
          <p:nvPr/>
        </p:nvPicPr>
        <p:blipFill>
          <a:blip r:embed="rId2">
            <a:extLst/>
          </a:blip>
          <a:stretch>
            <a:fillRect/>
          </a:stretch>
        </p:blipFill>
        <p:spPr>
          <a:xfrm>
            <a:off x="658967" y="1318542"/>
            <a:ext cx="11704322" cy="1444979"/>
          </a:xfrm>
          <a:prstGeom prst="rect">
            <a:avLst/>
          </a:prstGeom>
          <a:ln w="12700">
            <a:round/>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205" name="Group 205"/>
          <p:cNvGrpSpPr/>
          <p:nvPr/>
        </p:nvGrpSpPr>
        <p:grpSpPr>
          <a:xfrm>
            <a:off x="0" y="-1"/>
            <a:ext cx="13004800" cy="9753601"/>
            <a:chOff x="0" y="0"/>
            <a:chExt cx="13004800" cy="9753599"/>
          </a:xfrm>
        </p:grpSpPr>
        <p:sp>
          <p:nvSpPr>
            <p:cNvPr id="203" name="Shape 203"/>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04" name="Shape 204"/>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206" name="Shape 206"/>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215" name="Group 215"/>
          <p:cNvGrpSpPr/>
          <p:nvPr/>
        </p:nvGrpSpPr>
        <p:grpSpPr>
          <a:xfrm>
            <a:off x="0" y="8561492"/>
            <a:ext cx="11162454" cy="1219202"/>
            <a:chOff x="0" y="0"/>
            <a:chExt cx="11162453" cy="1219200"/>
          </a:xfrm>
        </p:grpSpPr>
        <p:sp>
          <p:nvSpPr>
            <p:cNvPr id="207" name="Shape 207"/>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213" name="Group 213"/>
            <p:cNvGrpSpPr/>
            <p:nvPr/>
          </p:nvGrpSpPr>
          <p:grpSpPr>
            <a:xfrm>
              <a:off x="5612835" y="0"/>
              <a:ext cx="5549619" cy="1219201"/>
              <a:chOff x="0" y="0"/>
              <a:chExt cx="5549618" cy="1219200"/>
            </a:xfrm>
          </p:grpSpPr>
          <p:sp>
            <p:nvSpPr>
              <p:cNvPr id="208" name="Shape 208"/>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09" name="Shape 209"/>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10" name="Shape 210"/>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11" name="Shape 211"/>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12" name="Shape 212"/>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214" name="Shape 214"/>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222" name="Group 222"/>
          <p:cNvGrpSpPr/>
          <p:nvPr/>
        </p:nvGrpSpPr>
        <p:grpSpPr>
          <a:xfrm>
            <a:off x="891822" y="8563751"/>
            <a:ext cx="8085103" cy="1207912"/>
            <a:chOff x="0" y="0"/>
            <a:chExt cx="8085102" cy="1207910"/>
          </a:xfrm>
        </p:grpSpPr>
        <p:sp>
          <p:nvSpPr>
            <p:cNvPr id="216" name="Shape 216"/>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17" name="Shape 217"/>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18" name="Shape 218"/>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19" name="Shape 219"/>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20" name="Shape 220"/>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21" name="Shape 221"/>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223" name="Table 223"/>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224" name="Shape 224"/>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vector and list in STL</a:t>
            </a:r>
          </a:p>
        </p:txBody>
      </p:sp>
      <p:sp>
        <p:nvSpPr>
          <p:cNvPr id="225" name="Shape 225"/>
          <p:cNvSpPr/>
          <p:nvPr>
            <p:ph type="body" idx="4294967295"/>
          </p:nvPr>
        </p:nvSpPr>
        <p:spPr>
          <a:xfrm>
            <a:off x="650239" y="1101795"/>
            <a:ext cx="11704322" cy="4407183"/>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STL has two implementations for List ADT.</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list is a Double Linked List implementation of List ADT.</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vector is a growable implementation of List ADT but has high cost insert and deletion unless done at the tail of list</a:t>
            </a:r>
            <a:endParaRPr sz="3128">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Both vector and list are class templates that you instantiate with the type of items you want to store</a:t>
            </a:r>
          </a:p>
        </p:txBody>
      </p:sp>
      <p:sp>
        <p:nvSpPr>
          <p:cNvPr id="226" name="Shape 226"/>
          <p:cNvSpPr/>
          <p:nvPr>
            <p:ph type="sldNum" sz="quarter" idx="4294967295"/>
          </p:nvPr>
        </p:nvSpPr>
        <p:spPr>
          <a:xfrm>
            <a:off x="11854552" y="9155853"/>
            <a:ext cx="241403"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pic>
        <p:nvPicPr>
          <p:cNvPr id="227" name="pic_3.jpg"/>
          <p:cNvPicPr/>
          <p:nvPr/>
        </p:nvPicPr>
        <p:blipFill>
          <a:blip r:embed="rId2">
            <a:extLst/>
          </a:blip>
          <a:stretch>
            <a:fillRect/>
          </a:stretch>
        </p:blipFill>
        <p:spPr>
          <a:xfrm>
            <a:off x="2348088" y="5978595"/>
            <a:ext cx="7784819" cy="2564837"/>
          </a:xfrm>
          <a:prstGeom prst="rect">
            <a:avLst/>
          </a:prstGeom>
          <a:ln w="12700">
            <a:round/>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48AA"/>
            </a:gs>
            <a:gs pos="100000">
              <a:srgbClr val="002258"/>
            </a:gs>
          </a:gsLst>
          <a:lin ang="16200000" scaled="0"/>
        </a:gradFill>
      </p:bgPr>
    </p:bg>
    <p:spTree>
      <p:nvGrpSpPr>
        <p:cNvPr id="1" name=""/>
        <p:cNvGrpSpPr/>
        <p:nvPr/>
      </p:nvGrpSpPr>
      <p:grpSpPr>
        <a:xfrm>
          <a:off x="0" y="0"/>
          <a:ext cx="0" cy="0"/>
          <a:chOff x="0" y="0"/>
          <a:chExt cx="0" cy="0"/>
        </a:xfrm>
      </p:grpSpPr>
      <p:grpSp>
        <p:nvGrpSpPr>
          <p:cNvPr id="231" name="Group 231"/>
          <p:cNvGrpSpPr/>
          <p:nvPr/>
        </p:nvGrpSpPr>
        <p:grpSpPr>
          <a:xfrm>
            <a:off x="0" y="-1"/>
            <a:ext cx="13004800" cy="9753601"/>
            <a:chOff x="0" y="0"/>
            <a:chExt cx="13004800" cy="9753599"/>
          </a:xfrm>
        </p:grpSpPr>
        <p:sp>
          <p:nvSpPr>
            <p:cNvPr id="229" name="Shape 229"/>
            <p:cNvSpPr/>
            <p:nvPr/>
          </p:nvSpPr>
          <p:spPr>
            <a:xfrm>
              <a:off x="0" y="6935892"/>
              <a:ext cx="13004800" cy="2817708"/>
            </a:xfrm>
            <a:prstGeom prst="rect">
              <a:avLst/>
            </a:prstGeom>
            <a:gradFill flip="none" rotWithShape="1">
              <a:gsLst>
                <a:gs pos="0">
                  <a:srgbClr val="0048AA"/>
                </a:gs>
                <a:gs pos="100000">
                  <a:srgbClr val="38D4D6"/>
                </a:gs>
              </a:gsLst>
              <a:lin ang="54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30" name="Shape 230"/>
            <p:cNvSpPr/>
            <p:nvPr/>
          </p:nvSpPr>
          <p:spPr>
            <a:xfrm>
              <a:off x="0" y="0"/>
              <a:ext cx="13004800" cy="6935894"/>
            </a:xfrm>
            <a:prstGeom prst="rect">
              <a:avLst/>
            </a:prstGeom>
            <a:gradFill flip="none" rotWithShape="1">
              <a:gsLst>
                <a:gs pos="0">
                  <a:srgbClr val="0048AA"/>
                </a:gs>
                <a:gs pos="100000">
                  <a:srgbClr val="002258"/>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232" name="Shape 232"/>
          <p:cNvSpPr/>
          <p:nvPr/>
        </p:nvSpPr>
        <p:spPr>
          <a:xfrm>
            <a:off x="8886614" y="8906933"/>
            <a:ext cx="4118187" cy="866987"/>
          </a:xfrm>
          <a:prstGeom prst="rect">
            <a:avLst/>
          </a:prstGeom>
          <a:gradFill>
            <a:gsLst>
              <a:gs pos="0">
                <a:srgbClr val="0048AA"/>
              </a:gs>
              <a:gs pos="100000">
                <a:srgbClr val="00FCD6"/>
              </a:gs>
            </a:gsLst>
            <a:lin ang="18900000"/>
          </a:gradFill>
          <a:ln w="12700">
            <a:round/>
          </a:ln>
        </p:spPr>
        <p:txBody>
          <a:bodyPr lIns="72248" tIns="72248" rIns="72248" bIns="72248" anchor="ct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241" name="Group 241"/>
          <p:cNvGrpSpPr/>
          <p:nvPr/>
        </p:nvGrpSpPr>
        <p:grpSpPr>
          <a:xfrm>
            <a:off x="0" y="8561492"/>
            <a:ext cx="11162454" cy="1219202"/>
            <a:chOff x="0" y="0"/>
            <a:chExt cx="11162453" cy="1219200"/>
          </a:xfrm>
        </p:grpSpPr>
        <p:sp>
          <p:nvSpPr>
            <p:cNvPr id="233" name="Shape 233"/>
            <p:cNvSpPr/>
            <p:nvPr/>
          </p:nvSpPr>
          <p:spPr>
            <a:xfrm>
              <a:off x="3359573" y="0"/>
              <a:ext cx="7315201" cy="1210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373" y="1370"/>
                  </a:lnTo>
                  <a:lnTo>
                    <a:pt x="7293" y="1612"/>
                  </a:lnTo>
                  <a:lnTo>
                    <a:pt x="7133" y="2176"/>
                  </a:lnTo>
                  <a:lnTo>
                    <a:pt x="6893" y="2982"/>
                  </a:lnTo>
                  <a:lnTo>
                    <a:pt x="6693" y="2982"/>
                  </a:lnTo>
                  <a:lnTo>
                    <a:pt x="6573" y="2982"/>
                  </a:lnTo>
                  <a:lnTo>
                    <a:pt x="6373" y="3264"/>
                  </a:lnTo>
                  <a:lnTo>
                    <a:pt x="6133" y="3788"/>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lnTo>
                    <a:pt x="20880" y="18900"/>
                  </a:lnTo>
                  <a:close/>
                </a:path>
              </a:pathLst>
            </a:custGeom>
            <a:gradFill flip="none" rotWithShape="1">
              <a:gsLst>
                <a:gs pos="0">
                  <a:srgbClr val="58431C"/>
                </a:gs>
                <a:gs pos="100000">
                  <a:srgbClr val="968A77"/>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nvGrpSpPr>
            <p:cNvPr id="239" name="Group 239"/>
            <p:cNvGrpSpPr/>
            <p:nvPr/>
          </p:nvGrpSpPr>
          <p:grpSpPr>
            <a:xfrm>
              <a:off x="5612835" y="0"/>
              <a:ext cx="5549619" cy="1219201"/>
              <a:chOff x="0" y="0"/>
              <a:chExt cx="5549618" cy="1219200"/>
            </a:xfrm>
          </p:grpSpPr>
          <p:sp>
            <p:nvSpPr>
              <p:cNvPr id="234" name="Shape 234"/>
              <p:cNvSpPr/>
              <p:nvPr/>
            </p:nvSpPr>
            <p:spPr>
              <a:xfrm>
                <a:off x="3300871" y="15804"/>
                <a:ext cx="2248748" cy="1203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93" y="15116"/>
                    </a:moveTo>
                    <a:lnTo>
                      <a:pt x="10735" y="14994"/>
                    </a:lnTo>
                    <a:lnTo>
                      <a:pt x="6072" y="10091"/>
                    </a:lnTo>
                    <a:lnTo>
                      <a:pt x="2754" y="2675"/>
                    </a:lnTo>
                    <a:lnTo>
                      <a:pt x="0" y="0"/>
                    </a:lnTo>
                    <a:lnTo>
                      <a:pt x="477" y="1054"/>
                    </a:lnTo>
                    <a:lnTo>
                      <a:pt x="0" y="2634"/>
                    </a:lnTo>
                    <a:lnTo>
                      <a:pt x="651" y="4823"/>
                    </a:lnTo>
                    <a:lnTo>
                      <a:pt x="1627" y="9848"/>
                    </a:lnTo>
                    <a:lnTo>
                      <a:pt x="976" y="17102"/>
                    </a:lnTo>
                    <a:lnTo>
                      <a:pt x="4337" y="13333"/>
                    </a:lnTo>
                    <a:lnTo>
                      <a:pt x="13272" y="21600"/>
                    </a:lnTo>
                    <a:lnTo>
                      <a:pt x="21600" y="21438"/>
                    </a:lnTo>
                    <a:lnTo>
                      <a:pt x="17957" y="19168"/>
                    </a:lnTo>
                    <a:lnTo>
                      <a:pt x="13793" y="1511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35" name="Shape 235"/>
              <p:cNvSpPr/>
              <p:nvPr/>
            </p:nvSpPr>
            <p:spPr>
              <a:xfrm>
                <a:off x="431235" y="0"/>
                <a:ext cx="419948" cy="891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lnTo>
                      <a:pt x="4181"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36" name="Shape 236"/>
              <p:cNvSpPr/>
              <p:nvPr/>
            </p:nvSpPr>
            <p:spPr>
              <a:xfrm>
                <a:off x="1228231" y="228036"/>
                <a:ext cx="853441" cy="611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lnTo>
                      <a:pt x="1029"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37" name="Shape 237"/>
              <p:cNvSpPr/>
              <p:nvPr/>
            </p:nvSpPr>
            <p:spPr>
              <a:xfrm>
                <a:off x="2578382" y="167075"/>
                <a:ext cx="349956" cy="167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0" y="0"/>
                    </a:lnTo>
                    <a:lnTo>
                      <a:pt x="836" y="1964"/>
                    </a:lnTo>
                    <a:lnTo>
                      <a:pt x="836" y="5891"/>
                    </a:lnTo>
                    <a:lnTo>
                      <a:pt x="0" y="7855"/>
                    </a:lnTo>
                    <a:lnTo>
                      <a:pt x="10870" y="19636"/>
                    </a:lnTo>
                    <a:lnTo>
                      <a:pt x="13378" y="13745"/>
                    </a:lnTo>
                    <a:lnTo>
                      <a:pt x="21600" y="21600"/>
                    </a:lnTo>
                    <a:lnTo>
                      <a:pt x="17559" y="7855"/>
                    </a:lnTo>
                    <a:lnTo>
                      <a:pt x="20764" y="0"/>
                    </a:lnTo>
                    <a:lnTo>
                      <a:pt x="15886" y="0"/>
                    </a:lnTo>
                    <a:lnTo>
                      <a:pt x="15886"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38" name="Shape 238"/>
              <p:cNvSpPr/>
              <p:nvPr/>
            </p:nvSpPr>
            <p:spPr>
              <a:xfrm>
                <a:off x="0" y="151270"/>
                <a:ext cx="94827" cy="18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10800"/>
                    </a:moveTo>
                    <a:lnTo>
                      <a:pt x="0" y="5400"/>
                    </a:lnTo>
                    <a:lnTo>
                      <a:pt x="6171" y="1800"/>
                    </a:lnTo>
                    <a:lnTo>
                      <a:pt x="0" y="1800"/>
                    </a:lnTo>
                    <a:lnTo>
                      <a:pt x="6171" y="1800"/>
                    </a:lnTo>
                    <a:lnTo>
                      <a:pt x="12343" y="1800"/>
                    </a:lnTo>
                    <a:lnTo>
                      <a:pt x="18514" y="1800"/>
                    </a:lnTo>
                    <a:lnTo>
                      <a:pt x="21600" y="0"/>
                    </a:lnTo>
                    <a:lnTo>
                      <a:pt x="15429" y="5400"/>
                    </a:lnTo>
                    <a:lnTo>
                      <a:pt x="21600" y="14400"/>
                    </a:lnTo>
                    <a:lnTo>
                      <a:pt x="6171" y="21600"/>
                    </a:lnTo>
                    <a:lnTo>
                      <a:pt x="3086" y="10800"/>
                    </a:lnTo>
                    <a:lnTo>
                      <a:pt x="3086" y="1080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sp>
          <p:nvSpPr>
            <p:cNvPr id="240" name="Shape 240"/>
            <p:cNvSpPr/>
            <p:nvPr/>
          </p:nvSpPr>
          <p:spPr>
            <a:xfrm>
              <a:off x="0" y="0"/>
              <a:ext cx="8976925" cy="1207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497" y="0"/>
                  </a:lnTo>
                  <a:lnTo>
                    <a:pt x="6334" y="0"/>
                  </a:lnTo>
                  <a:lnTo>
                    <a:pt x="6204" y="0"/>
                  </a:lnTo>
                  <a:lnTo>
                    <a:pt x="6171" y="0"/>
                  </a:lnTo>
                  <a:lnTo>
                    <a:pt x="6139" y="0"/>
                  </a:lnTo>
                  <a:lnTo>
                    <a:pt x="6106" y="246"/>
                  </a:lnTo>
                  <a:lnTo>
                    <a:pt x="6074" y="492"/>
                  </a:lnTo>
                  <a:lnTo>
                    <a:pt x="5976" y="738"/>
                  </a:lnTo>
                  <a:lnTo>
                    <a:pt x="5911" y="738"/>
                  </a:lnTo>
                  <a:lnTo>
                    <a:pt x="5813" y="984"/>
                  </a:lnTo>
                  <a:lnTo>
                    <a:pt x="5715" y="1230"/>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429" y="3689"/>
                  </a:lnTo>
                  <a:lnTo>
                    <a:pt x="1103" y="4918"/>
                  </a:lnTo>
                  <a:lnTo>
                    <a:pt x="809" y="6148"/>
                  </a:lnTo>
                  <a:lnTo>
                    <a:pt x="424" y="6886"/>
                  </a:lnTo>
                  <a:lnTo>
                    <a:pt x="0" y="7378"/>
                  </a:lnTo>
                  <a:lnTo>
                    <a:pt x="0" y="21600"/>
                  </a:lnTo>
                  <a:lnTo>
                    <a:pt x="5487" y="21600"/>
                  </a:lnTo>
                  <a:lnTo>
                    <a:pt x="20236" y="21600"/>
                  </a:lnTo>
                  <a:lnTo>
                    <a:pt x="21600" y="21600"/>
                  </a:lnTo>
                  <a:lnTo>
                    <a:pt x="21600" y="21600"/>
                  </a:lnTo>
                  <a:close/>
                </a:path>
              </a:pathLst>
            </a:custGeom>
            <a:gradFill flip="none" rotWithShape="1">
              <a:gsLst>
                <a:gs pos="0">
                  <a:srgbClr val="58431C"/>
                </a:gs>
                <a:gs pos="100000">
                  <a:srgbClr val="867962"/>
                </a:gs>
              </a:gsLst>
              <a:lin ang="16200000" scaled="0"/>
            </a:gra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pSp>
        <p:nvGrpSpPr>
          <p:cNvPr id="248" name="Group 248"/>
          <p:cNvGrpSpPr/>
          <p:nvPr/>
        </p:nvGrpSpPr>
        <p:grpSpPr>
          <a:xfrm>
            <a:off x="891822" y="8563751"/>
            <a:ext cx="8085103" cy="1207912"/>
            <a:chOff x="0" y="0"/>
            <a:chExt cx="8085102" cy="1207910"/>
          </a:xfrm>
        </p:grpSpPr>
        <p:sp>
          <p:nvSpPr>
            <p:cNvPr id="242" name="Shape 242"/>
            <p:cNvSpPr/>
            <p:nvPr/>
          </p:nvSpPr>
          <p:spPr>
            <a:xfrm>
              <a:off x="1808479" y="0"/>
              <a:ext cx="824090" cy="657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5209" y="5419"/>
                  </a:lnTo>
                  <a:lnTo>
                    <a:pt x="12723" y="4064"/>
                  </a:lnTo>
                  <a:lnTo>
                    <a:pt x="10238" y="2709"/>
                  </a:lnTo>
                  <a:lnTo>
                    <a:pt x="8462" y="1806"/>
                  </a:lnTo>
                  <a:lnTo>
                    <a:pt x="7752" y="1355"/>
                  </a:lnTo>
                  <a:lnTo>
                    <a:pt x="6332" y="1355"/>
                  </a:lnTo>
                  <a:lnTo>
                    <a:pt x="5622" y="1355"/>
                  </a:lnTo>
                  <a:lnTo>
                    <a:pt x="4261" y="903"/>
                  </a:lnTo>
                  <a:lnTo>
                    <a:pt x="3906" y="903"/>
                  </a:lnTo>
                  <a:lnTo>
                    <a:pt x="3196" y="452"/>
                  </a:lnTo>
                  <a:lnTo>
                    <a:pt x="2485" y="0"/>
                  </a:lnTo>
                  <a:lnTo>
                    <a:pt x="1775" y="0"/>
                  </a:lnTo>
                  <a:lnTo>
                    <a:pt x="1420" y="1806"/>
                  </a:lnTo>
                  <a:lnTo>
                    <a:pt x="1420" y="1806"/>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43" name="Shape 243"/>
            <p:cNvSpPr/>
            <p:nvPr/>
          </p:nvSpPr>
          <p:spPr>
            <a:xfrm>
              <a:off x="3495040" y="81279"/>
              <a:ext cx="4590063" cy="1126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600" y="21600"/>
                  </a:lnTo>
                  <a:lnTo>
                    <a:pt x="21154" y="21340"/>
                  </a:lnTo>
                  <a:lnTo>
                    <a:pt x="7182" y="10519"/>
                  </a:lnTo>
                  <a:lnTo>
                    <a:pt x="5461" y="6883"/>
                  </a:lnTo>
                  <a:lnTo>
                    <a:pt x="4515" y="4762"/>
                  </a:lnTo>
                  <a:lnTo>
                    <a:pt x="3878" y="3982"/>
                  </a:lnTo>
                  <a:lnTo>
                    <a:pt x="2986" y="2640"/>
                  </a:lnTo>
                  <a:lnTo>
                    <a:pt x="1976" y="779"/>
                  </a:lnTo>
                  <a:lnTo>
                    <a:pt x="1976" y="779"/>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44" name="Shape 244"/>
            <p:cNvSpPr/>
            <p:nvPr/>
          </p:nvSpPr>
          <p:spPr>
            <a:xfrm>
              <a:off x="3239910" y="67732"/>
              <a:ext cx="160303"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0"/>
                  </a:moveTo>
                  <a:lnTo>
                    <a:pt x="1825" y="6480"/>
                  </a:lnTo>
                  <a:lnTo>
                    <a:pt x="3651" y="4320"/>
                  </a:lnTo>
                  <a:lnTo>
                    <a:pt x="1825" y="2160"/>
                  </a:lnTo>
                  <a:lnTo>
                    <a:pt x="0" y="0"/>
                  </a:lnTo>
                  <a:lnTo>
                    <a:pt x="8823" y="6480"/>
                  </a:lnTo>
                  <a:lnTo>
                    <a:pt x="16124" y="6480"/>
                  </a:lnTo>
                  <a:lnTo>
                    <a:pt x="17949" y="10800"/>
                  </a:lnTo>
                  <a:lnTo>
                    <a:pt x="19775" y="1512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7280"/>
                  </a:lnTo>
                  <a:lnTo>
                    <a:pt x="1825" y="12960"/>
                  </a:lnTo>
                  <a:lnTo>
                    <a:pt x="0" y="6480"/>
                  </a:lnTo>
                  <a:lnTo>
                    <a:pt x="0" y="648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45" name="Shape 245"/>
            <p:cNvSpPr/>
            <p:nvPr/>
          </p:nvSpPr>
          <p:spPr>
            <a:xfrm>
              <a:off x="1040835" y="110630"/>
              <a:ext cx="363503" cy="370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5" y="0"/>
                  </a:moveTo>
                  <a:lnTo>
                    <a:pt x="6440" y="800"/>
                  </a:lnTo>
                  <a:lnTo>
                    <a:pt x="9660" y="800"/>
                  </a:lnTo>
                  <a:lnTo>
                    <a:pt x="15294" y="1600"/>
                  </a:lnTo>
                  <a:lnTo>
                    <a:pt x="12880" y="7200"/>
                  </a:lnTo>
                  <a:lnTo>
                    <a:pt x="12880" y="8000"/>
                  </a:lnTo>
                  <a:lnTo>
                    <a:pt x="13684" y="96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lnTo>
                    <a:pt x="4025" y="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46" name="Shape 246"/>
            <p:cNvSpPr/>
            <p:nvPr/>
          </p:nvSpPr>
          <p:spPr>
            <a:xfrm>
              <a:off x="702168" y="137723"/>
              <a:ext cx="133210" cy="13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15010" y="10800"/>
                  </a:lnTo>
                  <a:lnTo>
                    <a:pt x="15010" y="12960"/>
                  </a:lnTo>
                  <a:lnTo>
                    <a:pt x="17207" y="15120"/>
                  </a:lnTo>
                  <a:lnTo>
                    <a:pt x="19403" y="19440"/>
                  </a:lnTo>
                  <a:lnTo>
                    <a:pt x="19403" y="21600"/>
                  </a:lnTo>
                  <a:lnTo>
                    <a:pt x="17207" y="19440"/>
                  </a:lnTo>
                  <a:lnTo>
                    <a:pt x="12814" y="17280"/>
                  </a:lnTo>
                  <a:lnTo>
                    <a:pt x="8420" y="12960"/>
                  </a:lnTo>
                  <a:lnTo>
                    <a:pt x="6224" y="10800"/>
                  </a:lnTo>
                  <a:lnTo>
                    <a:pt x="0" y="0"/>
                  </a:lnTo>
                  <a:lnTo>
                    <a:pt x="21600" y="2160"/>
                  </a:lnTo>
                  <a:lnTo>
                    <a:pt x="21600" y="2160"/>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sp>
          <p:nvSpPr>
            <p:cNvPr id="247" name="Shape 247"/>
            <p:cNvSpPr/>
            <p:nvPr/>
          </p:nvSpPr>
          <p:spPr>
            <a:xfrm>
              <a:off x="0" y="40638"/>
              <a:ext cx="553156" cy="46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529" y="0"/>
                  </a:lnTo>
                  <a:lnTo>
                    <a:pt x="1058" y="0"/>
                  </a:lnTo>
                  <a:lnTo>
                    <a:pt x="4144" y="635"/>
                  </a:lnTo>
                  <a:lnTo>
                    <a:pt x="6789" y="635"/>
                  </a:lnTo>
                  <a:lnTo>
                    <a:pt x="7318" y="635"/>
                  </a:lnTo>
                  <a:lnTo>
                    <a:pt x="7847" y="635"/>
                  </a:lnTo>
                  <a:lnTo>
                    <a:pt x="8904" y="1271"/>
                  </a:lnTo>
                  <a:lnTo>
                    <a:pt x="11020" y="1271"/>
                  </a:lnTo>
                  <a:lnTo>
                    <a:pt x="12607" y="1906"/>
                  </a:lnTo>
                  <a:lnTo>
                    <a:pt x="13136" y="1906"/>
                  </a:lnTo>
                  <a:lnTo>
                    <a:pt x="13136" y="1906"/>
                  </a:lnTo>
                  <a:lnTo>
                    <a:pt x="17897" y="2541"/>
                  </a:lnTo>
                  <a:lnTo>
                    <a:pt x="20542" y="3812"/>
                  </a:lnTo>
                  <a:lnTo>
                    <a:pt x="20542" y="3812"/>
                  </a:lnTo>
                  <a:close/>
                </a:path>
              </a:pathLst>
            </a:custGeom>
            <a:solidFill>
              <a:srgbClr val="58431C"/>
            </a:solidFill>
            <a:ln w="12700" cap="flat">
              <a:noFill/>
              <a:round/>
            </a:ln>
            <a:effectLst/>
          </p:spPr>
          <p:txBody>
            <a:bodyPr wrap="square" lIns="72248" tIns="72248" rIns="72248" bIns="72248" numCol="1" anchor="ctr">
              <a:noAutofit/>
            </a:bodyPr>
            <a:lstStyle/>
            <a:p>
              <a:pPr lvl="0" marL="40640" marR="40640" algn="l" defTabSz="1300480">
                <a:defRPr sz="2275">
                  <a:solidFill>
                    <a:srgbClr val="FFFFFF"/>
                  </a:solidFill>
                  <a:uFill>
                    <a:solidFill>
                      <a:srgbClr val="FFFFFF"/>
                    </a:solidFill>
                  </a:uFill>
                  <a:latin typeface="Arial"/>
                  <a:ea typeface="Arial"/>
                  <a:cs typeface="Arial"/>
                  <a:sym typeface="Arial"/>
                </a:defRPr>
              </a:pPr>
            </a:p>
          </p:txBody>
        </p:sp>
      </p:grpSp>
      <p:graphicFrame>
        <p:nvGraphicFramePr>
          <p:cNvPr id="249" name="Table 249"/>
          <p:cNvGraphicFramePr/>
          <p:nvPr/>
        </p:nvGraphicFramePr>
        <p:xfrm>
          <a:off x="650239" y="9117810"/>
          <a:ext cx="11704322" cy="43349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901440"/>
                <a:gridCol w="3901440"/>
                <a:gridCol w="3901440"/>
              </a:tblGrid>
              <a:tr h="433493">
                <a:tc>
                  <a:txBody>
                    <a:bodyPr/>
                    <a:lstStyle/>
                    <a:p>
                      <a:pPr lvl="0" marR="40640" algn="l" defTabSz="1300480">
                        <a:spcBef>
                          <a:spcPts val="600"/>
                        </a:spcBef>
                      </a:pPr>
                      <a:r>
                        <a:rPr sz="1706">
                          <a:solidFill>
                            <a:srgbClr val="FFFFFF"/>
                          </a:solidFill>
                          <a:uFill>
                            <a:solidFill>
                              <a:srgbClr val="FFFFFF"/>
                            </a:solidFill>
                          </a:uFill>
                          <a:latin typeface="Arial"/>
                          <a:ea typeface="Arial"/>
                          <a:cs typeface="Arial"/>
                          <a:sym typeface="Arial"/>
                        </a:rPr>
                        <a:t>Oct 3, 2011</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L="40640" marR="40640" defTabSz="1300480"/>
                      <a:r>
                        <a:rPr sz="1706">
                          <a:solidFill>
                            <a:srgbClr val="FFFFFF"/>
                          </a:solidFill>
                          <a:effectLst>
                            <a:outerShdw sx="100000" sy="100000" kx="0" ky="0" algn="b" rotWithShape="0" blurRad="12700" dist="25400" dir="2700000">
                              <a:srgbClr val="000000"/>
                            </a:outerShdw>
                          </a:effectLst>
                          <a:uFill>
                            <a:solidFill>
                              <a:srgbClr val="FFFFFF"/>
                            </a:solidFill>
                          </a:uFill>
                          <a:latin typeface="Arial"/>
                          <a:ea typeface="Arial"/>
                          <a:cs typeface="Arial"/>
                          <a:sym typeface="Arial"/>
                        </a:rPr>
                        <a:t>CECS 302. Instructor: I Imam</a:t>
                      </a:r>
                    </a:p>
                  </a:txBody>
                  <a:tcPr marL="50800" marR="50800" marT="50800" marB="50800" anchor="t" anchorCtr="0" horzOverflow="overflow">
                    <a:lnL w="28575">
                      <a:miter lim="400000"/>
                    </a:lnL>
                    <a:lnR w="28575">
                      <a:miter lim="400000"/>
                    </a:lnR>
                    <a:lnT w="28575">
                      <a:miter lim="400000"/>
                    </a:lnT>
                    <a:lnB w="28575">
                      <a:miter lim="400000"/>
                    </a:lnB>
                    <a:noFill/>
                  </a:tcPr>
                </a:tc>
                <a:tc>
                  <a:txBody>
                    <a:bodyPr/>
                    <a:lstStyle/>
                    <a:p>
                      <a:pPr lvl="0" marR="40640" algn="r" defTabSz="914400">
                        <a:spcBef>
                          <a:spcPts val="600"/>
                        </a:spcBef>
                        <a:defRPr sz="1200">
                          <a:solidFill>
                            <a:srgbClr val="FFFFFF"/>
                          </a:solidFill>
                          <a:uFill>
                            <a:solidFill>
                              <a:srgbClr val="FFFFFF"/>
                            </a:solidFill>
                          </a:uFill>
                          <a:latin typeface="Arial"/>
                          <a:ea typeface="Arial"/>
                          <a:cs typeface="Arial"/>
                          <a:sym typeface="Arial"/>
                        </a:defRPr>
                      </a:pPr>
                    </a:p>
                  </a:txBody>
                  <a:tcPr marL="50800" marR="50800" marT="50800" marB="50800" anchor="t" anchorCtr="0" horzOverflow="overflow">
                    <a:lnL w="28575">
                      <a:miter lim="400000"/>
                    </a:lnL>
                    <a:lnR w="28575">
                      <a:miter lim="400000"/>
                    </a:lnR>
                    <a:lnT w="28575">
                      <a:miter lim="400000"/>
                    </a:lnT>
                    <a:lnB w="28575">
                      <a:miter lim="400000"/>
                    </a:lnB>
                    <a:noFill/>
                  </a:tcPr>
                </a:tc>
              </a:tr>
            </a:tbl>
          </a:graphicData>
        </a:graphic>
      </p:graphicFrame>
      <p:sp>
        <p:nvSpPr>
          <p:cNvPr id="250" name="Shape 250"/>
          <p:cNvSpPr/>
          <p:nvPr>
            <p:ph type="title" idx="4294967295"/>
          </p:nvPr>
        </p:nvSpPr>
        <p:spPr>
          <a:xfrm>
            <a:off x="650239" y="234808"/>
            <a:ext cx="11704322" cy="740552"/>
          </a:xfrm>
          <a:prstGeom prst="rect">
            <a:avLst/>
          </a:prstGeom>
        </p:spPr>
        <p:txBody>
          <a:bodyPr lIns="72248" tIns="72248" rIns="72248" bIns="72248"/>
          <a:lstStyle>
            <a:lvl1pPr marL="40640" marR="40640" defTabSz="1300480">
              <a:defRPr sz="3413">
                <a:solidFill>
                  <a:srgbClr val="FFFB00"/>
                </a:solidFill>
                <a:effectLst>
                  <a:outerShdw sx="100000" sy="100000" kx="0" ky="0" algn="b" rotWithShape="0" blurRad="12700" dist="25400" dir="2700000">
                    <a:srgbClr val="000000"/>
                  </a:outerShdw>
                </a:effectLst>
                <a:uFill>
                  <a:solidFill>
                    <a:srgbClr val="FFFB00"/>
                  </a:solidFill>
                </a:uFill>
                <a:latin typeface="Arial"/>
                <a:ea typeface="Arial"/>
                <a:cs typeface="Arial"/>
                <a:sym typeface="Arial"/>
              </a:defRPr>
            </a:lvl1pPr>
          </a:lstStyle>
          <a:p>
            <a:pPr lvl="0">
              <a:defRPr sz="1800">
                <a:solidFill>
                  <a:srgbClr val="000000"/>
                </a:solidFill>
                <a:effectLst/>
                <a:uFillTx/>
              </a:defRPr>
            </a:pPr>
            <a:r>
              <a:rPr sz="3413">
                <a:solidFill>
                  <a:srgbClr val="FFFB00"/>
                </a:solidFill>
                <a:effectLst>
                  <a:outerShdw sx="100000" sy="100000" kx="0" ky="0" algn="b" rotWithShape="0" blurRad="12700" dist="25400" dir="2700000">
                    <a:srgbClr val="000000"/>
                  </a:outerShdw>
                </a:effectLst>
                <a:uFill>
                  <a:solidFill>
                    <a:srgbClr val="FFFB00"/>
                  </a:solidFill>
                </a:uFill>
              </a:rPr>
              <a:t>Method for vector and list</a:t>
            </a:r>
          </a:p>
        </p:txBody>
      </p:sp>
      <p:sp>
        <p:nvSpPr>
          <p:cNvPr id="251" name="Shape 251"/>
          <p:cNvSpPr/>
          <p:nvPr>
            <p:ph type="body" idx="4294967295"/>
          </p:nvPr>
        </p:nvSpPr>
        <p:spPr>
          <a:xfrm>
            <a:off x="650239" y="1264355"/>
            <a:ext cx="11704322" cy="7513886"/>
          </a:xfrm>
          <a:prstGeom prst="rect">
            <a:avLst/>
          </a:prstGeom>
        </p:spPr>
        <p:txBody>
          <a:bodyPr lIns="72248" tIns="72248" rIns="72248" bIns="72248"/>
          <a:lstStyle/>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Common to all collections</a:t>
            </a:r>
            <a:endParaRPr sz="3128">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int size() const: returns # of elements in the container</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void clear(): removes all elements from the container</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bool empty(): returns true if container is empty</a:t>
            </a:r>
            <a:endParaRPr sz="2844">
              <a:solidFill>
                <a:srgbClr val="FFFFFF"/>
              </a:solidFill>
              <a:uFill>
                <a:solidFill>
                  <a:srgbClr val="FFFFFF"/>
                </a:solidFill>
              </a:uFill>
              <a:latin typeface="Arial"/>
              <a:ea typeface="Arial"/>
              <a:cs typeface="Arial"/>
              <a:sym typeface="Arial"/>
            </a:endParaRPr>
          </a:p>
          <a:p>
            <a:pPr lvl="0" marL="607906" marR="40640" indent="-541866" defTabSz="1300480">
              <a:spcBef>
                <a:spcPts val="700"/>
              </a:spcBef>
              <a:buClr>
                <a:srgbClr val="E9E9FF"/>
              </a:buClr>
              <a:defRPr sz="1800"/>
            </a:pPr>
            <a:r>
              <a:rPr sz="3128">
                <a:solidFill>
                  <a:srgbClr val="FFFFFF"/>
                </a:solidFill>
                <a:uFill>
                  <a:solidFill>
                    <a:srgbClr val="FFFFFF"/>
                  </a:solidFill>
                </a:uFill>
                <a:latin typeface="Arial"/>
                <a:ea typeface="Arial"/>
                <a:cs typeface="Arial"/>
                <a:sym typeface="Arial"/>
              </a:rPr>
              <a:t>vector and list support adding and removing from the end in constant time and accessing the front item in constant time</a:t>
            </a:r>
            <a:endParaRPr sz="3128">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void push_back(const Object &amp; x): add x to the end</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void pop_back(): removes object at end.</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const Object &amp; back() const: accessor that return object at end of container</a:t>
            </a:r>
            <a:endParaRPr sz="2844">
              <a:solidFill>
                <a:srgbClr val="FFFFFF"/>
              </a:solidFill>
              <a:uFill>
                <a:solidFill>
                  <a:srgbClr val="FFFFFF"/>
                </a:solidFill>
              </a:uFill>
              <a:latin typeface="Arial"/>
              <a:ea typeface="Arial"/>
              <a:cs typeface="Arial"/>
              <a:sym typeface="Arial"/>
            </a:endParaRPr>
          </a:p>
          <a:p>
            <a:pPr lvl="1" marL="907626" marR="40640" indent="-460586" defTabSz="1300480">
              <a:spcBef>
                <a:spcPts val="600"/>
              </a:spcBef>
              <a:buChar char="–"/>
              <a:defRPr sz="1800"/>
            </a:pPr>
            <a:r>
              <a:rPr sz="2844">
                <a:solidFill>
                  <a:srgbClr val="FFFFFF"/>
                </a:solidFill>
                <a:uFill>
                  <a:solidFill>
                    <a:srgbClr val="FFFFFF"/>
                  </a:solidFill>
                </a:uFill>
                <a:latin typeface="Arial"/>
                <a:ea typeface="Arial"/>
                <a:cs typeface="Arial"/>
                <a:sym typeface="Arial"/>
              </a:rPr>
              <a:t>const Object &amp; front() const: accessor that return first object in container</a:t>
            </a:r>
          </a:p>
        </p:txBody>
      </p:sp>
      <p:sp>
        <p:nvSpPr>
          <p:cNvPr id="252" name="Shape 252"/>
          <p:cNvSpPr/>
          <p:nvPr>
            <p:ph type="sldNum" sz="quarter" idx="4294967295"/>
          </p:nvPr>
        </p:nvSpPr>
        <p:spPr>
          <a:xfrm>
            <a:off x="11854552" y="9155853"/>
            <a:ext cx="241403"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ormAutofit fontScale="100000" lnSpcReduction="0"/>
          </a:bodyPr>
          <a:lstStyle>
            <a:lvl1pPr>
              <a:defRPr sz="1800"/>
            </a:lvl1pPr>
          </a:lstStyle>
          <a:p>
            <a:pPr lvl="0"/>
            <a:fld id="{86CB4B4D-7CA3-9044-876B-883B54F8677D}" type="slidenum"/>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3CF"/>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3CF"/>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