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342900" algn="ctr" defTabSz="584200">
      <a:defRPr sz="3600">
        <a:latin typeface="+mn-lt"/>
        <a:ea typeface="+mn-ea"/>
        <a:cs typeface="+mn-cs"/>
        <a:sym typeface="Helvetica Light"/>
      </a:defRPr>
    </a:lvl2pPr>
    <a:lvl3pPr indent="685800" algn="ctr" defTabSz="584200">
      <a:defRPr sz="3600">
        <a:latin typeface="+mn-lt"/>
        <a:ea typeface="+mn-ea"/>
        <a:cs typeface="+mn-cs"/>
        <a:sym typeface="Helvetica Light"/>
      </a:defRPr>
    </a:lvl3pPr>
    <a:lvl4pPr indent="1028700" algn="ctr" defTabSz="584200">
      <a:defRPr sz="3600">
        <a:latin typeface="+mn-lt"/>
        <a:ea typeface="+mn-ea"/>
        <a:cs typeface="+mn-cs"/>
        <a:sym typeface="Helvetica Light"/>
      </a:defRPr>
    </a:lvl4pPr>
    <a:lvl5pPr indent="1371600" algn="ctr" defTabSz="584200">
      <a:defRPr sz="3600">
        <a:latin typeface="+mn-lt"/>
        <a:ea typeface="+mn-ea"/>
        <a:cs typeface="+mn-cs"/>
        <a:sym typeface="Helvetica Light"/>
      </a:defRPr>
    </a:lvl5pPr>
    <a:lvl6pPr indent="1714500" algn="ctr" defTabSz="584200">
      <a:defRPr sz="3600">
        <a:latin typeface="+mn-lt"/>
        <a:ea typeface="+mn-ea"/>
        <a:cs typeface="+mn-cs"/>
        <a:sym typeface="Helvetica Light"/>
      </a:defRPr>
    </a:lvl6pPr>
    <a:lvl7pPr indent="2057400" algn="ctr" defTabSz="584200">
      <a:defRPr sz="3600">
        <a:latin typeface="+mn-lt"/>
        <a:ea typeface="+mn-ea"/>
        <a:cs typeface="+mn-cs"/>
        <a:sym typeface="Helvetica Light"/>
      </a:defRPr>
    </a:lvl7pPr>
    <a:lvl8pPr indent="2400300" algn="ctr" defTabSz="584200">
      <a:defRPr sz="3600">
        <a:latin typeface="+mn-lt"/>
        <a:ea typeface="+mn-ea"/>
        <a:cs typeface="+mn-cs"/>
        <a:sym typeface="Helvetica Light"/>
      </a:defRPr>
    </a:lvl8pPr>
    <a:lvl9pPr indent="27432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E3E5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365C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solidFill>
                <a:srgbClr val="0365C0"/>
              </a:solidFill>
              <a:prstDash val="solid"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51A7F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0365C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58420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73533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342900" algn="ctr">
              <a:spcBef>
                <a:spcPts val="0"/>
              </a:spcBef>
              <a:buSzTx/>
              <a:buNone/>
              <a:defRPr sz="3200"/>
            </a:lvl2pPr>
            <a:lvl3pPr marL="0" indent="685800" algn="ctr">
              <a:spcBef>
                <a:spcPts val="0"/>
              </a:spcBef>
              <a:buSzTx/>
              <a:buNone/>
              <a:defRPr sz="3200"/>
            </a:lvl3pPr>
            <a:lvl4pPr marL="0" indent="1028700" algn="ctr">
              <a:spcBef>
                <a:spcPts val="0"/>
              </a:spcBef>
              <a:buSzTx/>
              <a:buNone/>
              <a:defRPr sz="3200"/>
            </a:lvl4pPr>
            <a:lvl5pPr marL="0" indent="13716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282700" y="2768600"/>
            <a:ext cx="5041900" cy="5715000"/>
          </a:xfrm>
          <a:prstGeom prst="rect">
            <a:avLst/>
          </a:prstGeom>
        </p:spPr>
        <p:txBody>
          <a:bodyPr/>
          <a:lstStyle>
            <a:lvl1pPr marL="280736" indent="-280736">
              <a:spcBef>
                <a:spcPts val="3200"/>
              </a:spcBef>
              <a:defRPr sz="2800"/>
            </a:lvl1pPr>
            <a:lvl2pPr marL="661736" indent="-280736">
              <a:spcBef>
                <a:spcPts val="3200"/>
              </a:spcBef>
              <a:defRPr sz="2800"/>
            </a:lvl2pPr>
            <a:lvl3pPr marL="1042736" indent="-280736">
              <a:spcBef>
                <a:spcPts val="3200"/>
              </a:spcBef>
              <a:defRPr sz="2800"/>
            </a:lvl3pPr>
            <a:lvl4pPr marL="1423736" indent="-280736">
              <a:spcBef>
                <a:spcPts val="3200"/>
              </a:spcBef>
              <a:defRPr sz="2800"/>
            </a:lvl4pPr>
            <a:lvl5pPr marL="1804736" indent="-280736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Body Level One</a:t>
            </a:r>
            <a:endParaRPr sz="3800"/>
          </a:p>
          <a:p>
            <a:pPr lvl="1">
              <a:defRPr sz="1800"/>
            </a:pPr>
            <a:r>
              <a:rPr sz="3800"/>
              <a:t>Body Level Two</a:t>
            </a:r>
            <a:endParaRPr sz="3800"/>
          </a:p>
          <a:p>
            <a:pPr lvl="2">
              <a:defRPr sz="1800"/>
            </a:pPr>
            <a:r>
              <a:rPr sz="3800"/>
              <a:t>Body Level Three</a:t>
            </a:r>
            <a:endParaRPr sz="3800"/>
          </a:p>
          <a:p>
            <a:pPr lvl="3">
              <a:defRPr sz="1800"/>
            </a:pPr>
            <a:r>
              <a:rPr sz="3800"/>
              <a:t>Body Level Four</a:t>
            </a:r>
            <a:endParaRPr sz="3800"/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381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762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143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524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1905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286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2667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048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3429000" indent="-381000" defTabSz="584200">
        <a:spcBef>
          <a:spcPts val="4200"/>
        </a:spcBef>
        <a:buSzPct val="100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gif"/><Relationship Id="rId3" Type="http://schemas.openxmlformats.org/officeDocument/2006/relationships/image" Target="../media/image4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gif"/><Relationship Id="rId3" Type="http://schemas.openxmlformats.org/officeDocument/2006/relationships/image" Target="../media/image6.gif"/><Relationship Id="rId4" Type="http://schemas.openxmlformats.org/officeDocument/2006/relationships/image" Target="../media/image7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gif"/><Relationship Id="rId3" Type="http://schemas.openxmlformats.org/officeDocument/2006/relationships/image" Target="../media/image9.gif"/><Relationship Id="rId4" Type="http://schemas.openxmlformats.org/officeDocument/2006/relationships/image" Target="../media/image10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gif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>
            <a:off x="-18063" y="-6774"/>
            <a:ext cx="13004801" cy="9753600"/>
            <a:chOff x="0" y="0"/>
            <a:chExt cx="13004800" cy="9753599"/>
          </a:xfrm>
        </p:grpSpPr>
        <p:sp>
          <p:nvSpPr>
            <p:cNvPr id="25" name="Shape 2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-3388" y="8961118"/>
            <a:ext cx="11162455" cy="830865"/>
            <a:chOff x="0" y="0"/>
            <a:chExt cx="11162453" cy="830863"/>
          </a:xfrm>
        </p:grpSpPr>
        <p:sp>
          <p:nvSpPr>
            <p:cNvPr id="28" name="Shape 28"/>
            <p:cNvSpPr/>
            <p:nvPr/>
          </p:nvSpPr>
          <p:spPr>
            <a:xfrm>
              <a:off x="3359353" y="0"/>
              <a:ext cx="7319643" cy="8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5613984" y="0"/>
              <a:ext cx="5548470" cy="830864"/>
              <a:chOff x="0" y="0"/>
              <a:chExt cx="5548468" cy="830863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3302874" y="10851"/>
                <a:ext cx="2245595" cy="820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21" y="15230"/>
                    </a:moveTo>
                    <a:lnTo>
                      <a:pt x="10757" y="15108"/>
                    </a:lnTo>
                    <a:lnTo>
                      <a:pt x="6085" y="10167"/>
                    </a:lnTo>
                    <a:lnTo>
                      <a:pt x="2760" y="2695"/>
                    </a:lnTo>
                    <a:lnTo>
                      <a:pt x="0" y="0"/>
                    </a:lnTo>
                    <a:lnTo>
                      <a:pt x="478" y="1062"/>
                    </a:lnTo>
                    <a:lnTo>
                      <a:pt x="0" y="2654"/>
                    </a:lnTo>
                    <a:lnTo>
                      <a:pt x="652" y="4859"/>
                    </a:lnTo>
                    <a:lnTo>
                      <a:pt x="1630" y="9922"/>
                    </a:lnTo>
                    <a:lnTo>
                      <a:pt x="978" y="17231"/>
                    </a:lnTo>
                    <a:lnTo>
                      <a:pt x="4346" y="13434"/>
                    </a:lnTo>
                    <a:lnTo>
                      <a:pt x="12864" y="21518"/>
                    </a:lnTo>
                    <a:lnTo>
                      <a:pt x="21600" y="21600"/>
                    </a:lnTo>
                    <a:lnTo>
                      <a:pt x="17993" y="19313"/>
                    </a:lnTo>
                    <a:lnTo>
                      <a:pt x="13821" y="1523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31496" y="0"/>
                <a:ext cx="420203" cy="6122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1228976" y="156561"/>
                <a:ext cx="853959" cy="420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2579947" y="114710"/>
                <a:ext cx="350169" cy="114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0" y="103858"/>
                <a:ext cx="94885" cy="1255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5" name="Shape 35"/>
            <p:cNvSpPr/>
            <p:nvPr/>
          </p:nvSpPr>
          <p:spPr>
            <a:xfrm>
              <a:off x="0" y="0"/>
              <a:ext cx="8982375" cy="82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88435" y="8940800"/>
            <a:ext cx="8091876" cy="830864"/>
            <a:chOff x="0" y="0"/>
            <a:chExt cx="8091875" cy="830863"/>
          </a:xfrm>
        </p:grpSpPr>
        <p:sp>
          <p:nvSpPr>
            <p:cNvPr id="37" name="Shape 37"/>
            <p:cNvSpPr/>
            <p:nvPr/>
          </p:nvSpPr>
          <p:spPr>
            <a:xfrm>
              <a:off x="1809994" y="0"/>
              <a:ext cx="824781" cy="45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3497967" y="55909"/>
              <a:ext cx="4593909" cy="774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" name="Shape 39"/>
            <p:cNvSpPr/>
            <p:nvPr/>
          </p:nvSpPr>
          <p:spPr>
            <a:xfrm>
              <a:off x="3242625" y="46590"/>
              <a:ext cx="160437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1041707" y="76098"/>
              <a:ext cx="363808" cy="25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" name="Shape 41"/>
            <p:cNvSpPr/>
            <p:nvPr/>
          </p:nvSpPr>
          <p:spPr>
            <a:xfrm>
              <a:off x="702757" y="94734"/>
              <a:ext cx="133321" cy="9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0" y="27954"/>
              <a:ext cx="553619" cy="32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4" name="Shape 44"/>
          <p:cNvSpPr/>
          <p:nvPr>
            <p:ph type="title"/>
          </p:nvPr>
        </p:nvSpPr>
        <p:spPr>
          <a:xfrm>
            <a:off x="632177" y="456353"/>
            <a:ext cx="11704322" cy="1517227"/>
          </a:xfrm>
          <a:prstGeom prst="rect">
            <a:avLst/>
          </a:prstGeom>
        </p:spPr>
        <p:txBody>
          <a:bodyPr lIns="72248" tIns="72248" rIns="72248" bIns="72248" anchor="ctr"/>
          <a:lstStyle>
            <a:lvl1pPr marL="40640" marR="40640" defTabSz="1300480">
              <a:defRPr sz="6826">
                <a:solidFill>
                  <a:srgbClr val="FFFB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6826">
                <a:solidFill>
                  <a:srgbClr val="FFFB00"/>
                </a:solidFill>
                <a:effectLst>
                  <a:outerShdw sx="100000" sy="100000" kx="0" ky="0" algn="b" rotWithShape="0" blurRad="12700" dist="381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Chapter 4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523804" y="1914595"/>
            <a:ext cx="11848819" cy="6683023"/>
          </a:xfrm>
          <a:prstGeom prst="rect">
            <a:avLst/>
          </a:prstGeom>
        </p:spPr>
        <p:txBody>
          <a:bodyPr lIns="72248" tIns="72248" rIns="72248" bIns="72248" anchor="ctr"/>
          <a:lstStyle/>
          <a:p>
            <a:pPr lvl="0" marL="40640" marR="40640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4266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Trees</a:t>
            </a:r>
            <a:endParaRPr sz="4266">
              <a:solidFill>
                <a:srgbClr val="FFFFFF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1884" marR="40640" indent="-361244" algn="l" defTabSz="1300480">
              <a:spcBef>
                <a:spcPts val="7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266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simple date structures for which the running time for most operations is </a:t>
            </a:r>
            <a:r>
              <a:rPr i="1" sz="4266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4266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(log(N)). IN studying trees we will see how</a:t>
            </a:r>
            <a:endParaRPr sz="4266">
              <a:solidFill>
                <a:srgbClr val="FFFFFF"/>
              </a:solidFill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22584" marR="40640" indent="-361244" algn="l" defTabSz="1300480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36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trees are used to implement file systems</a:t>
            </a:r>
            <a:endParaRPr sz="3697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22584" marR="40640" indent="-361244" algn="l" defTabSz="1300480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36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trees are used to evaluate arithmetic expressions</a:t>
            </a:r>
            <a:endParaRPr sz="3697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22584" marR="40640" indent="-361244" algn="l" defTabSz="1300480">
              <a:spcBef>
                <a:spcPts val="6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36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trees are used to support searching operations in </a:t>
            </a:r>
            <a:r>
              <a:rPr i="1" sz="36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sz="369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(log(n)) average time.</a:t>
            </a:r>
            <a:endParaRPr sz="3697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01884" marR="40640" indent="-361244" algn="l" defTabSz="1300480">
              <a:spcBef>
                <a:spcPts val="700"/>
              </a:spcBef>
              <a:buClr>
                <a:srgbClr val="E9E9FF"/>
              </a:buClr>
              <a:buSzPct val="125000"/>
              <a:buChar char="•"/>
              <a:defRPr sz="1800"/>
            </a:pPr>
            <a:r>
              <a:rPr sz="4266">
                <a:solidFill>
                  <a:srgbClr val="FFFFFF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will also discuss sets and maps </a:t>
            </a:r>
          </a:p>
        </p:txBody>
      </p:sp>
      <p:sp>
        <p:nvSpPr>
          <p:cNvPr id="46" name="Shape 46"/>
          <p:cNvSpPr/>
          <p:nvPr>
            <p:ph type="sldNum" sz="quarter" idx="4294967295"/>
          </p:nvPr>
        </p:nvSpPr>
        <p:spPr>
          <a:xfrm>
            <a:off x="11150125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47" name="Table 47"/>
          <p:cNvGraphicFramePr/>
          <p:nvPr/>
        </p:nvGraphicFramePr>
        <p:xfrm>
          <a:off x="647700" y="9173634"/>
          <a:ext cx="7545686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301652"/>
                <a:gridCol w="4244032"/>
              </a:tblGrid>
              <a:tr h="228600">
                <a:tc>
                  <a:txBody>
                    <a:bodyPr/>
                    <a:lstStyle/>
                    <a:p>
                      <a:pPr lvl="0" algn="l" defTabSz="457200"/>
                      <a:r>
                        <a:rPr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 18, 2015</a:t>
                      </a:r>
                    </a:p>
                  </a:txBody>
                  <a:tcPr marL="50800" marR="50800" marT="50800" marB="50800" anchor="t" anchorCtr="0" horzOverflow="overflow">
                    <a:lnR w="444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9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67" name="Shape 267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70" name="Shape 270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79" name="Group 279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71" name="Shape 271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77" name="Group 277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78" name="Shape 278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80" name="Shape 280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87" name="Table 287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8" name="Shape 288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Constructing Expression Trees</a:t>
            </a:r>
          </a:p>
        </p:txBody>
      </p:sp>
      <p:sp>
        <p:nvSpPr>
          <p:cNvPr id="289" name="Shape 289"/>
          <p:cNvSpPr/>
          <p:nvPr>
            <p:ph type="body" idx="4294967295"/>
          </p:nvPr>
        </p:nvSpPr>
        <p:spPr>
          <a:xfrm>
            <a:off x="650239" y="1264355"/>
            <a:ext cx="11704322" cy="7513886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Given a postfix expression, how do we construct a tree that when traced in a postorder fashion will yield the same expression.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Let us start with ab+cde+** (Remember that this is equivalent to (a+b)*(c*(d+e)))</a:t>
            </a:r>
          </a:p>
        </p:txBody>
      </p:sp>
      <p:sp>
        <p:nvSpPr>
          <p:cNvPr id="290" name="Shape 290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294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92" name="Shape 292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95" name="Shape 295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04" name="Group 304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96" name="Shape 296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02" name="Group 302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1" name="Group 311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05" name="Shape 305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Shape 309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12" name="Table 312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3" name="Shape 313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14" name="pic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439" y="2113279"/>
            <a:ext cx="11055860" cy="4587806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318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16" name="Shape 316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9" name="Shape 319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28" name="Group 328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20" name="Shape 320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26" name="Group 326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21" name="Shape 321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27" name="Shape 327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29" name="Shape 329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36" name="Table 336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7" name="Shape 337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38" name="pic_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39" y="848565"/>
            <a:ext cx="11704322" cy="2817708"/>
          </a:xfrm>
          <a:prstGeom prst="rect">
            <a:avLst/>
          </a:prstGeom>
          <a:ln w="12700">
            <a:round/>
          </a:ln>
        </p:spPr>
      </p:pic>
      <p:pic>
        <p:nvPicPr>
          <p:cNvPr id="339" name="pic_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612" y="4226559"/>
            <a:ext cx="11704322" cy="3937566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3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341" name="Shape 341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44" name="Shape 344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53" name="Group 353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345" name="Shape 345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51" name="Group 351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346" name="Shape 346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9" name="Shape 349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52" name="Shape 352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354" name="Shape 354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361" name="Table 361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2" name="Shape 362"/>
          <p:cNvSpPr/>
          <p:nvPr>
            <p:ph type="sldNum" sz="quarter" idx="4294967295"/>
          </p:nvPr>
        </p:nvSpPr>
        <p:spPr>
          <a:xfrm>
            <a:off x="11791001" y="9155853"/>
            <a:ext cx="36850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363" name="pic_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7777" y="1264355"/>
            <a:ext cx="8489246" cy="5996659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1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49" name="Shape 49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2" name="Shape 5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" name="Group 6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53" name="Shape 5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9" name="Group 5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60" name="Shape 6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62" name="Shape 6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" name="Shape 6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9" name="Shape 69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Preliminaries</a:t>
            </a:r>
          </a:p>
        </p:txBody>
      </p:sp>
      <p:sp>
        <p:nvSpPr>
          <p:cNvPr id="70" name="Shape 70"/>
          <p:cNvSpPr/>
          <p:nvPr>
            <p:ph type="body" idx="4294967295"/>
          </p:nvPr>
        </p:nvSpPr>
        <p:spPr>
          <a:xfrm>
            <a:off x="397368" y="1264355"/>
            <a:ext cx="12336499" cy="5400605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a collection of nodes, the collection can be empty otherwise the tree must have a distinguished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r called the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and a zero or more nonempty subtrees T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..., T</a:t>
            </a:r>
            <a:r>
              <a:rPr baseline="-5999"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each of whose roots are connected by a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directed edge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from r.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root of each subtree is a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of r.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sz="3128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of the root of each subtree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tree is a collection of n nodes one of which is the root and n-1 directed edges.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Each edge connects a node to it’s parent. The root has no parent</a:t>
            </a:r>
          </a:p>
        </p:txBody>
      </p:sp>
      <p:sp>
        <p:nvSpPr>
          <p:cNvPr id="71" name="Shape 71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2" name="fig04_01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374" y="7423573"/>
            <a:ext cx="6276207" cy="1246294"/>
          </a:xfrm>
          <a:prstGeom prst="rect">
            <a:avLst/>
          </a:prstGeom>
          <a:ln w="12700">
            <a:round/>
          </a:ln>
        </p:spPr>
      </p:pic>
      <p:pic>
        <p:nvPicPr>
          <p:cNvPr id="73" name="fig04_02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9559" y="7197878"/>
            <a:ext cx="5385199" cy="1679788"/>
          </a:xfrm>
          <a:prstGeom prst="rect">
            <a:avLst/>
          </a:prstGeom>
          <a:ln w="12700">
            <a:round/>
          </a:ln>
        </p:spPr>
      </p:pic>
      <p:graphicFrame>
        <p:nvGraphicFramePr>
          <p:cNvPr id="74" name="Table 74"/>
          <p:cNvGraphicFramePr/>
          <p:nvPr/>
        </p:nvGraphicFramePr>
        <p:xfrm>
          <a:off x="647700" y="9173634"/>
          <a:ext cx="7545686" cy="228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301652"/>
                <a:gridCol w="4244032"/>
              </a:tblGrid>
              <a:tr h="228600">
                <a:tc>
                  <a:txBody>
                    <a:bodyPr/>
                    <a:lstStyle/>
                    <a:p>
                      <a:pPr lvl="0" algn="l" defTabSz="457200"/>
                      <a:r>
                        <a:rPr sz="16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 18, 2015</a:t>
                      </a:r>
                    </a:p>
                  </a:txBody>
                  <a:tcPr marL="50800" marR="50800" marT="50800" marB="50800" anchor="t" anchorCtr="0" horzOverflow="overflow">
                    <a:lnR w="4445">
                      <a:solidFill>
                        <a:srgbClr val="000000"/>
                      </a:solidFill>
                      <a:miter lim="400000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8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76" name="Shape 76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9" name="Shape 79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8" name="Group 88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80" name="Shape 80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6" name="Group 86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87" name="Shape 87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89" name="Shape 89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" name="Shape 90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" name="Shape 93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96" name="Table 96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Shape 97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Preliminaries (cont.)</a:t>
            </a:r>
          </a:p>
        </p:txBody>
      </p:sp>
      <p:sp>
        <p:nvSpPr>
          <p:cNvPr id="98" name="Shape 98"/>
          <p:cNvSpPr/>
          <p:nvPr>
            <p:ph type="body" idx="4294967295"/>
          </p:nvPr>
        </p:nvSpPr>
        <p:spPr>
          <a:xfrm>
            <a:off x="397368" y="993422"/>
            <a:ext cx="12336499" cy="5256107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parent may have an arbitrary number of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children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node that has no children is called a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leaf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from node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to node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a sequence of nodes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...,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i+2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...,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such that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the parent of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length of the path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the number of edges in the path. For k nodes the path is of length k-1.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For any node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depth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of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the length of the unique path from the root to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height of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the length of the longest path to a leaf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depth of the tree is the depth of the deepest leaf and it the height of the tree.</a:t>
            </a:r>
            <a:endParaRPr sz="256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498483" marR="33324" indent="-444330" defTabSz="1066393">
              <a:spcBef>
                <a:spcPts val="600"/>
              </a:spcBef>
              <a:buClr>
                <a:srgbClr val="E9E9FF"/>
              </a:buClr>
              <a:defRPr sz="1800"/>
            </a:pP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If there is a path from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to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the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ancestor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of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and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sz="2565">
                <a:solidFill>
                  <a:srgbClr val="FF9300"/>
                </a:solidFill>
                <a:uFill>
                  <a:solidFill>
                    <a:srgbClr val="FF9300"/>
                  </a:solidFill>
                </a:uFill>
                <a:latin typeface="Arial"/>
                <a:ea typeface="Arial"/>
                <a:cs typeface="Arial"/>
                <a:sym typeface="Arial"/>
              </a:rPr>
              <a:t>descendant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 of n</a:t>
            </a:r>
            <a:r>
              <a:rPr baseline="-5999"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sz="256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. If the path is of length &gt; 0 then this is a proper ancestry </a:t>
            </a:r>
          </a:p>
        </p:txBody>
      </p:sp>
      <p:sp>
        <p:nvSpPr>
          <p:cNvPr id="99" name="Shape 99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0" name="fig04_02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1224" y="6504222"/>
            <a:ext cx="6972019" cy="2174759"/>
          </a:xfrm>
          <a:prstGeom prst="rect">
            <a:avLst/>
          </a:prstGeom>
          <a:ln w="12700">
            <a:round/>
          </a:ln>
        </p:spPr>
      </p:pic>
      <p:sp>
        <p:nvSpPr>
          <p:cNvPr id="101" name="Shape 101"/>
          <p:cNvSpPr/>
          <p:nvPr/>
        </p:nvSpPr>
        <p:spPr>
          <a:xfrm>
            <a:off x="252870" y="6231466"/>
            <a:ext cx="5491199" cy="2878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 is the root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J has a parent and two children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H, P and Q are leaves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 and J are siblings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path from A to Q is AEJQ and it has length 3.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tree is of height 3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J is at depth 2 and height 1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5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03" name="Shape 103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Shape 104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06" name="Shape 106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15" name="Group 115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07" name="Shape 107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3" name="Group 113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08" name="Shape 108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9" name="Shape 109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16" name="Shape 116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Shape 118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23" name="Table 123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Shape 124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Implementation of Trees</a:t>
            </a:r>
          </a:p>
        </p:txBody>
      </p:sp>
      <p:sp>
        <p:nvSpPr>
          <p:cNvPr id="125" name="Shape 125"/>
          <p:cNvSpPr/>
          <p:nvPr>
            <p:ph type="body" idx="4294967295"/>
          </p:nvPr>
        </p:nvSpPr>
        <p:spPr>
          <a:xfrm>
            <a:off x="288995" y="1011484"/>
            <a:ext cx="12589371" cy="4605868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An attempt to implement a tree by using nodes linked to its’ descendants sound intuitive but will fail because number of children for each node is not constant and trying to use a maximum number will yield significant waste.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implementation used is to have each node point to it’s first child (arrows pointing down) and next sibling (arrows pointing left to right.)</a:t>
            </a:r>
          </a:p>
        </p:txBody>
      </p:sp>
      <p:sp>
        <p:nvSpPr>
          <p:cNvPr id="126" name="Shape 126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7" name="fig04_04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325" y="6032782"/>
            <a:ext cx="7643509" cy="2384214"/>
          </a:xfrm>
          <a:prstGeom prst="rect">
            <a:avLst/>
          </a:prstGeom>
          <a:ln w="12700">
            <a:round/>
          </a:ln>
        </p:spPr>
      </p:pic>
      <p:pic>
        <p:nvPicPr>
          <p:cNvPr id="128" name="fig04_03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607" y="6032470"/>
            <a:ext cx="4494581" cy="2402277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6935892"/>
            <a:ext cx="13004800" cy="2817708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38D4D6"/>
              </a:gs>
            </a:gsLst>
            <a:lin ang="54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0" y="0"/>
            <a:ext cx="13004800" cy="6935894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2258"/>
              </a:gs>
            </a:gsLst>
            <a:lin ang="162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1" name="Group 141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33" name="Shape 133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6" name="Shape 136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8" name="Shape 138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40" name="Shape 140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42" name="Shape 142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49" name="Table 149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0" name="Shape 150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Preorder and Postorder Traversal </a:t>
            </a:r>
          </a:p>
        </p:txBody>
      </p:sp>
      <p:sp>
        <p:nvSpPr>
          <p:cNvPr id="151" name="Shape 151"/>
          <p:cNvSpPr/>
          <p:nvPr>
            <p:ph type="body" idx="4294967295"/>
          </p:nvPr>
        </p:nvSpPr>
        <p:spPr>
          <a:xfrm>
            <a:off x="650240" y="1119857"/>
            <a:ext cx="5581227" cy="7459699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preorder we traverse the tree in the root, left, then right order.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yields: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2" marL="1189284" marR="40640" indent="-361244" defTabSz="1300480">
              <a:spcBef>
                <a:spcPts val="500"/>
              </a:spcBef>
              <a:buClr>
                <a:srgbClr val="E9E9FF"/>
              </a:buClr>
              <a:buFont typeface="Zapf Dingbats"/>
              <a:buChar char="✴"/>
              <a:defRPr sz="1800"/>
            </a:pPr>
            <a:r>
              <a:rPr sz="25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F,B,A,D,C,E,G,I,H</a:t>
            </a:r>
            <a:endParaRPr sz="256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postorder we traverse the tree in the left, right, root order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yields: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907626" marR="40640" indent="-460586" defTabSz="1300480">
              <a:spcBef>
                <a:spcPts val="600"/>
              </a:spcBef>
              <a:buChar char="–"/>
              <a:defRPr sz="1800"/>
            </a:pPr>
            <a:r>
              <a:rPr sz="284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A, C, E, D, B, H, I, G, F</a:t>
            </a:r>
            <a:endParaRPr sz="2844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tree is from wikipedia</a:t>
            </a:r>
          </a:p>
        </p:txBody>
      </p:sp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53" name="333px-Sorted_binary_tree.sv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2456462"/>
            <a:ext cx="6014721" cy="4786490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7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55" name="Shape 155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58" name="Shape 158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7" name="Group 167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59" name="Shape 159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65" name="Group 165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66" name="Shape 166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74" name="Group 174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68" name="Shape 168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175" name="Table 175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>
            <p:ph type="title" idx="4294967295"/>
          </p:nvPr>
        </p:nvSpPr>
        <p:spPr>
          <a:xfrm>
            <a:off x="650239" y="234808"/>
            <a:ext cx="7748695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Tree Traversal with an Application</a:t>
            </a:r>
          </a:p>
        </p:txBody>
      </p:sp>
      <p:sp>
        <p:nvSpPr>
          <p:cNvPr id="177" name="Shape 177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78" name="fig04_05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523" y="1075048"/>
            <a:ext cx="7152642" cy="2485618"/>
          </a:xfrm>
          <a:prstGeom prst="rect">
            <a:avLst/>
          </a:prstGeom>
          <a:ln w="12700">
            <a:round/>
          </a:ln>
        </p:spPr>
      </p:pic>
      <p:pic>
        <p:nvPicPr>
          <p:cNvPr id="179" name="fig04_06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942" y="3811128"/>
            <a:ext cx="7242952" cy="2210902"/>
          </a:xfrm>
          <a:prstGeom prst="rect">
            <a:avLst/>
          </a:prstGeom>
          <a:ln w="12700">
            <a:round/>
          </a:ln>
        </p:spPr>
      </p:pic>
      <p:pic>
        <p:nvPicPr>
          <p:cNvPr id="180" name="fig04_07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8019" y="406400"/>
            <a:ext cx="2892762" cy="8724054"/>
          </a:xfrm>
          <a:prstGeom prst="rect">
            <a:avLst/>
          </a:prstGeom>
          <a:ln w="12700">
            <a:round/>
          </a:ln>
        </p:spPr>
      </p:pic>
      <p:sp>
        <p:nvSpPr>
          <p:cNvPr id="181" name="Shape 181"/>
          <p:cNvSpPr/>
          <p:nvPr/>
        </p:nvSpPr>
        <p:spPr>
          <a:xfrm>
            <a:off x="389523" y="6022029"/>
            <a:ext cx="7751800" cy="287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asterisk indicate a directory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Use the node structure outlined earlier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For each depth increase add one indentation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You need to write your own printName(depth).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this case we process a node, then its child. 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When we reach a leaf we process siblings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When siblings are done we move up one level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is called preorder traversal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5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183" name="Shape 183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86" name="Shape 186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95" name="Group 195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187" name="Shape 187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3" name="Group 193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188" name="Shape 188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94" name="Shape 194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196" name="Shape 196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Shape 198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Shape 200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03" name="Table 203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4" name="Shape 204"/>
          <p:cNvSpPr/>
          <p:nvPr>
            <p:ph type="title" idx="4294967295"/>
          </p:nvPr>
        </p:nvSpPr>
        <p:spPr>
          <a:xfrm>
            <a:off x="650239" y="234808"/>
            <a:ext cx="7748695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Tree Traversal with an Application</a:t>
            </a:r>
          </a:p>
        </p:txBody>
      </p:sp>
      <p:sp>
        <p:nvSpPr>
          <p:cNvPr id="205" name="Shape 205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6" name="Shape 206"/>
          <p:cNvSpPr/>
          <p:nvPr/>
        </p:nvSpPr>
        <p:spPr>
          <a:xfrm>
            <a:off x="379306" y="6267591"/>
            <a:ext cx="8361399" cy="1506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/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this case we process a leaf, then its siblings, and its parent. 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move left then up.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We add size when we move from child to parent</a:t>
            </a:r>
            <a:endParaRPr sz="227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221262" marR="40640" indent="-180622" algn="l" defTabSz="1300480">
              <a:buSzPct val="125000"/>
              <a:buChar char="•"/>
              <a:defRPr sz="1800"/>
            </a:pPr>
            <a:r>
              <a: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is called postorder traversal</a:t>
            </a:r>
          </a:p>
        </p:txBody>
      </p:sp>
      <p:pic>
        <p:nvPicPr>
          <p:cNvPr id="207" name="fig04_08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275" y="980017"/>
            <a:ext cx="8344748" cy="2826583"/>
          </a:xfrm>
          <a:prstGeom prst="rect">
            <a:avLst/>
          </a:prstGeom>
          <a:ln w="12700">
            <a:round/>
          </a:ln>
        </p:spPr>
      </p:pic>
      <p:pic>
        <p:nvPicPr>
          <p:cNvPr id="208" name="fig04_09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337" y="3935840"/>
            <a:ext cx="7188765" cy="2203592"/>
          </a:xfrm>
          <a:prstGeom prst="rect">
            <a:avLst/>
          </a:prstGeom>
          <a:ln w="12700">
            <a:round/>
          </a:ln>
        </p:spPr>
      </p:pic>
      <p:pic>
        <p:nvPicPr>
          <p:cNvPr id="209" name="fig04_10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03359" y="613345"/>
            <a:ext cx="3142828" cy="8508847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3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11" name="Shape 211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14" name="Shape 214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23" name="Group 223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15" name="Shape 215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21" name="Group 221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16" name="Shape 216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9" name="Shape 219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0" name="Shape 220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22" name="Shape 222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24" name="Shape 224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31" name="Table 231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2" name="Shape 232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Binary Trees</a:t>
            </a:r>
          </a:p>
        </p:txBody>
      </p:sp>
      <p:sp>
        <p:nvSpPr>
          <p:cNvPr id="233" name="Shape 233"/>
          <p:cNvSpPr/>
          <p:nvPr>
            <p:ph type="body" idx="4294967295"/>
          </p:nvPr>
        </p:nvSpPr>
        <p:spPr>
          <a:xfrm>
            <a:off x="487679" y="939235"/>
            <a:ext cx="12029442" cy="3883379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 binary trees no node can have more than two children.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Binary trees are very useful in representing expressions (most operations we deal with are binary operations.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operands will end up being the leaves and the operations will become the internal nodes</a:t>
            </a:r>
            <a:endParaRPr sz="3128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607906" marR="40640" indent="-541866" defTabSz="1300480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128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Unary operations such as the unary minus are nodes with one child only.</a:t>
            </a:r>
          </a:p>
        </p:txBody>
      </p:sp>
      <p:sp>
        <p:nvSpPr>
          <p:cNvPr id="234" name="Shape 234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35" name="fig04_11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6355" y="4514317"/>
            <a:ext cx="5147735" cy="2096457"/>
          </a:xfrm>
          <a:prstGeom prst="rect">
            <a:avLst/>
          </a:prstGeom>
          <a:ln w="12700">
            <a:round/>
          </a:ln>
        </p:spPr>
      </p:pic>
      <p:grpSp>
        <p:nvGrpSpPr>
          <p:cNvPr id="238" name="Group 238"/>
          <p:cNvGrpSpPr/>
          <p:nvPr/>
        </p:nvGrpSpPr>
        <p:grpSpPr>
          <a:xfrm>
            <a:off x="8570524" y="5508978"/>
            <a:ext cx="3178952" cy="3178952"/>
            <a:chOff x="0" y="0"/>
            <a:chExt cx="3178950" cy="3178951"/>
          </a:xfrm>
        </p:grpSpPr>
        <p:pic>
          <p:nvPicPr>
            <p:cNvPr id="236" name="fig04_12.g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78951" cy="3178951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237" name="Shape 237"/>
            <p:cNvSpPr/>
            <p:nvPr/>
          </p:nvSpPr>
          <p:spPr>
            <a:xfrm>
              <a:off x="1637" y="2059093"/>
              <a:ext cx="1986845" cy="11198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t">
              <a:noAutofit/>
            </a:bodyPr>
            <a:lstStyle>
              <a:lvl1pPr marL="40640" marR="40640" algn="l" defTabSz="1300480">
                <a:defRPr sz="2275">
                  <a:uFill>
                    <a:solidFill/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sz="1800">
                  <a:uFillTx/>
                </a:defRPr>
              </a:pPr>
              <a:r>
                <a:rPr sz="2275">
                  <a:uFill>
                    <a:solidFill/>
                  </a:uFill>
                </a:rPr>
                <a:t>Maximum depth can be n-1</a:t>
              </a:r>
            </a:p>
          </p:txBody>
        </p:sp>
      </p:grpSp>
      <p:pic>
        <p:nvPicPr>
          <p:cNvPr id="239" name="fig04_13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512" y="6863644"/>
            <a:ext cx="6538043" cy="1968783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48AA"/>
            </a:gs>
            <a:gs pos="100000">
              <a:srgbClr val="002258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3"/>
          <p:cNvGrpSpPr/>
          <p:nvPr/>
        </p:nvGrpSpPr>
        <p:grpSpPr>
          <a:xfrm>
            <a:off x="0" y="-1"/>
            <a:ext cx="13004800" cy="9753601"/>
            <a:chOff x="0" y="0"/>
            <a:chExt cx="13004800" cy="9753599"/>
          </a:xfrm>
        </p:grpSpPr>
        <p:sp>
          <p:nvSpPr>
            <p:cNvPr id="241" name="Shape 241"/>
            <p:cNvSpPr/>
            <p:nvPr/>
          </p:nvSpPr>
          <p:spPr>
            <a:xfrm>
              <a:off x="0" y="6935892"/>
              <a:ext cx="13004800" cy="2817708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38D4D6"/>
                </a:gs>
              </a:gsLst>
              <a:lin ang="54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0"/>
              <a:ext cx="13004800" cy="6935894"/>
            </a:xfrm>
            <a:prstGeom prst="rect">
              <a:avLst/>
            </a:prstGeom>
            <a:gradFill flip="none" rotWithShape="1">
              <a:gsLst>
                <a:gs pos="0">
                  <a:srgbClr val="0048AA"/>
                </a:gs>
                <a:gs pos="100000">
                  <a:srgbClr val="002258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244" name="Shape 244"/>
          <p:cNvSpPr/>
          <p:nvPr/>
        </p:nvSpPr>
        <p:spPr>
          <a:xfrm>
            <a:off x="8886614" y="8906933"/>
            <a:ext cx="4118187" cy="866987"/>
          </a:xfrm>
          <a:prstGeom prst="rect">
            <a:avLst/>
          </a:prstGeom>
          <a:gradFill>
            <a:gsLst>
              <a:gs pos="0">
                <a:srgbClr val="0048AA"/>
              </a:gs>
              <a:gs pos="100000">
                <a:srgbClr val="00FCD6"/>
              </a:gs>
            </a:gsLst>
            <a:lin ang="18900000"/>
          </a:gradFill>
          <a:ln w="12700">
            <a:round/>
          </a:ln>
        </p:spPr>
        <p:txBody>
          <a:bodyPr lIns="72248" tIns="72248" rIns="72248" bIns="72248" anchor="ctr"/>
          <a:lstStyle/>
          <a:p>
            <a:pPr lvl="0" marL="40640" marR="40640" algn="l" defTabSz="1300480">
              <a:defRPr sz="22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3" name="Group 253"/>
          <p:cNvGrpSpPr/>
          <p:nvPr/>
        </p:nvGrpSpPr>
        <p:grpSpPr>
          <a:xfrm>
            <a:off x="0" y="8561492"/>
            <a:ext cx="11162454" cy="1219202"/>
            <a:chOff x="0" y="0"/>
            <a:chExt cx="11162453" cy="1219200"/>
          </a:xfrm>
        </p:grpSpPr>
        <p:sp>
          <p:nvSpPr>
            <p:cNvPr id="245" name="Shape 245"/>
            <p:cNvSpPr/>
            <p:nvPr/>
          </p:nvSpPr>
          <p:spPr>
            <a:xfrm>
              <a:off x="3359573" y="0"/>
              <a:ext cx="7315201" cy="121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80" y="18900"/>
                  </a:moveTo>
                  <a:lnTo>
                    <a:pt x="19967" y="15918"/>
                  </a:lnTo>
                  <a:lnTo>
                    <a:pt x="19407" y="15112"/>
                  </a:lnTo>
                  <a:lnTo>
                    <a:pt x="17853" y="9188"/>
                  </a:lnTo>
                  <a:lnTo>
                    <a:pt x="17020" y="2982"/>
                  </a:lnTo>
                  <a:lnTo>
                    <a:pt x="16380" y="282"/>
                  </a:lnTo>
                  <a:lnTo>
                    <a:pt x="16020" y="1894"/>
                  </a:lnTo>
                  <a:lnTo>
                    <a:pt x="15260" y="2982"/>
                  </a:lnTo>
                  <a:lnTo>
                    <a:pt x="14227" y="2982"/>
                  </a:lnTo>
                  <a:lnTo>
                    <a:pt x="13627" y="5158"/>
                  </a:lnTo>
                  <a:lnTo>
                    <a:pt x="11833" y="8946"/>
                  </a:lnTo>
                  <a:lnTo>
                    <a:pt x="10680" y="7294"/>
                  </a:lnTo>
                  <a:lnTo>
                    <a:pt x="10400" y="4070"/>
                  </a:lnTo>
                  <a:lnTo>
                    <a:pt x="10280" y="3506"/>
                  </a:lnTo>
                  <a:lnTo>
                    <a:pt x="9640" y="2418"/>
                  </a:lnTo>
                  <a:lnTo>
                    <a:pt x="9167" y="2982"/>
                  </a:lnTo>
                  <a:lnTo>
                    <a:pt x="8727" y="3506"/>
                  </a:lnTo>
                  <a:lnTo>
                    <a:pt x="8287" y="524"/>
                  </a:lnTo>
                  <a:lnTo>
                    <a:pt x="8167" y="0"/>
                  </a:lnTo>
                  <a:lnTo>
                    <a:pt x="7927" y="0"/>
                  </a:lnTo>
                  <a:lnTo>
                    <a:pt x="7373" y="1370"/>
                  </a:lnTo>
                  <a:lnTo>
                    <a:pt x="7373" y="1370"/>
                  </a:lnTo>
                  <a:lnTo>
                    <a:pt x="7293" y="1612"/>
                  </a:lnTo>
                  <a:lnTo>
                    <a:pt x="7133" y="2176"/>
                  </a:lnTo>
                  <a:lnTo>
                    <a:pt x="6893" y="2982"/>
                  </a:lnTo>
                  <a:lnTo>
                    <a:pt x="6693" y="2982"/>
                  </a:lnTo>
                  <a:lnTo>
                    <a:pt x="6573" y="2982"/>
                  </a:lnTo>
                  <a:lnTo>
                    <a:pt x="6373" y="3264"/>
                  </a:lnTo>
                  <a:lnTo>
                    <a:pt x="6133" y="3788"/>
                  </a:lnTo>
                  <a:lnTo>
                    <a:pt x="5893" y="4312"/>
                  </a:lnTo>
                  <a:lnTo>
                    <a:pt x="5620" y="5158"/>
                  </a:lnTo>
                  <a:lnTo>
                    <a:pt x="5420" y="5682"/>
                  </a:lnTo>
                  <a:lnTo>
                    <a:pt x="5260" y="5964"/>
                  </a:lnTo>
                  <a:lnTo>
                    <a:pt x="5220" y="6206"/>
                  </a:lnTo>
                  <a:lnTo>
                    <a:pt x="3707" y="9188"/>
                  </a:lnTo>
                  <a:lnTo>
                    <a:pt x="2627" y="11848"/>
                  </a:lnTo>
                  <a:lnTo>
                    <a:pt x="713" y="18618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0880" y="18900"/>
                  </a:lnTo>
                  <a:lnTo>
                    <a:pt x="20880" y="189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968A77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51" name="Group 251"/>
            <p:cNvGrpSpPr/>
            <p:nvPr/>
          </p:nvGrpSpPr>
          <p:grpSpPr>
            <a:xfrm>
              <a:off x="5612835" y="0"/>
              <a:ext cx="5549619" cy="1219201"/>
              <a:chOff x="0" y="0"/>
              <a:chExt cx="5549618" cy="121920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3300871" y="15804"/>
                <a:ext cx="2248748" cy="1203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793" y="15116"/>
                    </a:moveTo>
                    <a:lnTo>
                      <a:pt x="10735" y="14994"/>
                    </a:lnTo>
                    <a:lnTo>
                      <a:pt x="6072" y="10091"/>
                    </a:lnTo>
                    <a:lnTo>
                      <a:pt x="2754" y="2675"/>
                    </a:lnTo>
                    <a:lnTo>
                      <a:pt x="0" y="0"/>
                    </a:lnTo>
                    <a:lnTo>
                      <a:pt x="477" y="1054"/>
                    </a:lnTo>
                    <a:lnTo>
                      <a:pt x="0" y="2634"/>
                    </a:lnTo>
                    <a:lnTo>
                      <a:pt x="651" y="4823"/>
                    </a:lnTo>
                    <a:lnTo>
                      <a:pt x="1627" y="9848"/>
                    </a:lnTo>
                    <a:lnTo>
                      <a:pt x="976" y="17102"/>
                    </a:lnTo>
                    <a:lnTo>
                      <a:pt x="4337" y="13333"/>
                    </a:lnTo>
                    <a:lnTo>
                      <a:pt x="13272" y="21600"/>
                    </a:lnTo>
                    <a:lnTo>
                      <a:pt x="21600" y="21438"/>
                    </a:lnTo>
                    <a:lnTo>
                      <a:pt x="17957" y="19168"/>
                    </a:lnTo>
                    <a:lnTo>
                      <a:pt x="13793" y="15116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431235" y="0"/>
                <a:ext cx="419948" cy="891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81" y="0"/>
                    </a:moveTo>
                    <a:lnTo>
                      <a:pt x="6271" y="1101"/>
                    </a:lnTo>
                    <a:lnTo>
                      <a:pt x="2787" y="1836"/>
                    </a:lnTo>
                    <a:lnTo>
                      <a:pt x="2090" y="4039"/>
                    </a:lnTo>
                    <a:lnTo>
                      <a:pt x="4877" y="6976"/>
                    </a:lnTo>
                    <a:lnTo>
                      <a:pt x="5574" y="9913"/>
                    </a:lnTo>
                    <a:lnTo>
                      <a:pt x="0" y="21600"/>
                    </a:lnTo>
                    <a:lnTo>
                      <a:pt x="6271" y="14257"/>
                    </a:lnTo>
                    <a:lnTo>
                      <a:pt x="9755" y="13217"/>
                    </a:lnTo>
                    <a:lnTo>
                      <a:pt x="14632" y="7710"/>
                    </a:lnTo>
                    <a:lnTo>
                      <a:pt x="16723" y="7343"/>
                    </a:lnTo>
                    <a:lnTo>
                      <a:pt x="16723" y="5507"/>
                    </a:lnTo>
                    <a:lnTo>
                      <a:pt x="21600" y="4039"/>
                    </a:lnTo>
                    <a:lnTo>
                      <a:pt x="18813" y="3671"/>
                    </a:lnTo>
                    <a:lnTo>
                      <a:pt x="4181" y="0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1228231" y="228036"/>
                <a:ext cx="853441" cy="61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29" y="0"/>
                    </a:moveTo>
                    <a:lnTo>
                      <a:pt x="686" y="1036"/>
                    </a:lnTo>
                    <a:lnTo>
                      <a:pt x="0" y="3188"/>
                    </a:lnTo>
                    <a:lnTo>
                      <a:pt x="3429" y="9644"/>
                    </a:lnTo>
                    <a:lnTo>
                      <a:pt x="17714" y="21600"/>
                    </a:lnTo>
                    <a:lnTo>
                      <a:pt x="16571" y="11079"/>
                    </a:lnTo>
                    <a:lnTo>
                      <a:pt x="21600" y="6058"/>
                    </a:lnTo>
                    <a:lnTo>
                      <a:pt x="14343" y="7492"/>
                    </a:lnTo>
                    <a:lnTo>
                      <a:pt x="5143" y="4304"/>
                    </a:lnTo>
                    <a:lnTo>
                      <a:pt x="1029" y="0"/>
                    </a:lnTo>
                    <a:lnTo>
                      <a:pt x="1029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2578382" y="167075"/>
                <a:ext cx="349956" cy="1670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88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36" y="1964"/>
                    </a:lnTo>
                    <a:lnTo>
                      <a:pt x="836" y="5891"/>
                    </a:lnTo>
                    <a:lnTo>
                      <a:pt x="0" y="7855"/>
                    </a:lnTo>
                    <a:lnTo>
                      <a:pt x="10870" y="19636"/>
                    </a:lnTo>
                    <a:lnTo>
                      <a:pt x="13378" y="13745"/>
                    </a:lnTo>
                    <a:lnTo>
                      <a:pt x="21600" y="21600"/>
                    </a:lnTo>
                    <a:lnTo>
                      <a:pt x="17559" y="7855"/>
                    </a:lnTo>
                    <a:lnTo>
                      <a:pt x="20764" y="0"/>
                    </a:lnTo>
                    <a:lnTo>
                      <a:pt x="15886" y="0"/>
                    </a:lnTo>
                    <a:lnTo>
                      <a:pt x="15886" y="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0" y="151270"/>
                <a:ext cx="94827" cy="182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086" y="10800"/>
                    </a:moveTo>
                    <a:lnTo>
                      <a:pt x="0" y="5400"/>
                    </a:lnTo>
                    <a:lnTo>
                      <a:pt x="6171" y="1800"/>
                    </a:lnTo>
                    <a:lnTo>
                      <a:pt x="0" y="1800"/>
                    </a:lnTo>
                    <a:lnTo>
                      <a:pt x="6171" y="1800"/>
                    </a:lnTo>
                    <a:lnTo>
                      <a:pt x="12343" y="1800"/>
                    </a:lnTo>
                    <a:lnTo>
                      <a:pt x="18514" y="1800"/>
                    </a:lnTo>
                    <a:lnTo>
                      <a:pt x="21600" y="0"/>
                    </a:lnTo>
                    <a:lnTo>
                      <a:pt x="15429" y="5400"/>
                    </a:lnTo>
                    <a:lnTo>
                      <a:pt x="21600" y="14400"/>
                    </a:lnTo>
                    <a:lnTo>
                      <a:pt x="6171" y="21600"/>
                    </a:lnTo>
                    <a:lnTo>
                      <a:pt x="3086" y="10800"/>
                    </a:lnTo>
                    <a:lnTo>
                      <a:pt x="3086" y="10800"/>
                    </a:lnTo>
                    <a:close/>
                  </a:path>
                </a:pathLst>
              </a:custGeom>
              <a:solidFill>
                <a:srgbClr val="58431C"/>
              </a:solidFill>
              <a:ln w="12700" cap="flat">
                <a:noFill/>
                <a:round/>
              </a:ln>
              <a:effectLst/>
            </p:spPr>
            <p:txBody>
              <a:bodyPr wrap="square" lIns="72248" tIns="72248" rIns="72248" bIns="72248" numCol="1" anchor="ctr">
                <a:noAutofit/>
              </a:bodyPr>
              <a:lstStyle/>
              <a:p>
                <a:pPr lvl="0" marL="40640" marR="40640" algn="l" defTabSz="1300480">
                  <a:defRPr sz="2275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52" name="Shape 252"/>
            <p:cNvSpPr/>
            <p:nvPr/>
          </p:nvSpPr>
          <p:spPr>
            <a:xfrm>
              <a:off x="0" y="0"/>
              <a:ext cx="8976925" cy="120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567" y="21600"/>
                  </a:lnTo>
                  <a:lnTo>
                    <a:pt x="20883" y="20862"/>
                  </a:lnTo>
                  <a:lnTo>
                    <a:pt x="13511" y="12501"/>
                  </a:lnTo>
                  <a:lnTo>
                    <a:pt x="11077" y="1476"/>
                  </a:lnTo>
                  <a:lnTo>
                    <a:pt x="10360" y="984"/>
                  </a:lnTo>
                  <a:lnTo>
                    <a:pt x="10230" y="2213"/>
                  </a:lnTo>
                  <a:lnTo>
                    <a:pt x="10099" y="2213"/>
                  </a:lnTo>
                  <a:lnTo>
                    <a:pt x="9942" y="1230"/>
                  </a:lnTo>
                  <a:lnTo>
                    <a:pt x="9257" y="4181"/>
                  </a:lnTo>
                  <a:lnTo>
                    <a:pt x="8736" y="5164"/>
                  </a:lnTo>
                  <a:lnTo>
                    <a:pt x="8480" y="5410"/>
                  </a:lnTo>
                  <a:lnTo>
                    <a:pt x="8122" y="4181"/>
                  </a:lnTo>
                  <a:lnTo>
                    <a:pt x="7372" y="5164"/>
                  </a:lnTo>
                  <a:lnTo>
                    <a:pt x="6981" y="984"/>
                  </a:lnTo>
                  <a:lnTo>
                    <a:pt x="6954" y="738"/>
                  </a:lnTo>
                  <a:lnTo>
                    <a:pt x="6856" y="492"/>
                  </a:lnTo>
                  <a:lnTo>
                    <a:pt x="6726" y="246"/>
                  </a:lnTo>
                  <a:lnTo>
                    <a:pt x="6628" y="0"/>
                  </a:lnTo>
                  <a:lnTo>
                    <a:pt x="6497" y="0"/>
                  </a:lnTo>
                  <a:lnTo>
                    <a:pt x="6334" y="0"/>
                  </a:lnTo>
                  <a:lnTo>
                    <a:pt x="6204" y="0"/>
                  </a:lnTo>
                  <a:lnTo>
                    <a:pt x="6171" y="0"/>
                  </a:lnTo>
                  <a:lnTo>
                    <a:pt x="6139" y="0"/>
                  </a:lnTo>
                  <a:lnTo>
                    <a:pt x="6106" y="246"/>
                  </a:lnTo>
                  <a:lnTo>
                    <a:pt x="6074" y="492"/>
                  </a:lnTo>
                  <a:lnTo>
                    <a:pt x="5976" y="738"/>
                  </a:lnTo>
                  <a:lnTo>
                    <a:pt x="5911" y="738"/>
                  </a:lnTo>
                  <a:lnTo>
                    <a:pt x="5813" y="984"/>
                  </a:lnTo>
                  <a:lnTo>
                    <a:pt x="5715" y="1230"/>
                  </a:lnTo>
                  <a:lnTo>
                    <a:pt x="5617" y="1476"/>
                  </a:lnTo>
                  <a:lnTo>
                    <a:pt x="5585" y="1721"/>
                  </a:lnTo>
                  <a:lnTo>
                    <a:pt x="5264" y="2459"/>
                  </a:lnTo>
                  <a:lnTo>
                    <a:pt x="5003" y="2951"/>
                  </a:lnTo>
                  <a:lnTo>
                    <a:pt x="4645" y="1967"/>
                  </a:lnTo>
                  <a:lnTo>
                    <a:pt x="4482" y="1967"/>
                  </a:lnTo>
                  <a:lnTo>
                    <a:pt x="4123" y="2951"/>
                  </a:lnTo>
                  <a:lnTo>
                    <a:pt x="3993" y="2951"/>
                  </a:lnTo>
                  <a:lnTo>
                    <a:pt x="3835" y="2459"/>
                  </a:lnTo>
                  <a:lnTo>
                    <a:pt x="3477" y="2459"/>
                  </a:lnTo>
                  <a:lnTo>
                    <a:pt x="2955" y="2951"/>
                  </a:lnTo>
                  <a:lnTo>
                    <a:pt x="2113" y="738"/>
                  </a:lnTo>
                  <a:lnTo>
                    <a:pt x="1755" y="2459"/>
                  </a:lnTo>
                  <a:lnTo>
                    <a:pt x="1722" y="2459"/>
                  </a:lnTo>
                  <a:lnTo>
                    <a:pt x="1657" y="2951"/>
                  </a:lnTo>
                  <a:lnTo>
                    <a:pt x="1559" y="3197"/>
                  </a:lnTo>
                  <a:lnTo>
                    <a:pt x="1429" y="3689"/>
                  </a:lnTo>
                  <a:lnTo>
                    <a:pt x="1103" y="4918"/>
                  </a:lnTo>
                  <a:lnTo>
                    <a:pt x="809" y="6148"/>
                  </a:lnTo>
                  <a:lnTo>
                    <a:pt x="424" y="6886"/>
                  </a:lnTo>
                  <a:lnTo>
                    <a:pt x="0" y="7378"/>
                  </a:lnTo>
                  <a:lnTo>
                    <a:pt x="0" y="21600"/>
                  </a:lnTo>
                  <a:lnTo>
                    <a:pt x="5487" y="21600"/>
                  </a:lnTo>
                  <a:lnTo>
                    <a:pt x="20236" y="21600"/>
                  </a:lnTo>
                  <a:lnTo>
                    <a:pt x="21600" y="2160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8431C"/>
                </a:gs>
                <a:gs pos="100000">
                  <a:srgbClr val="867962"/>
                </a:gs>
              </a:gsLst>
              <a:lin ang="16200000" scaled="0"/>
            </a:gra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260" name="Group 260"/>
          <p:cNvGrpSpPr/>
          <p:nvPr/>
        </p:nvGrpSpPr>
        <p:grpSpPr>
          <a:xfrm>
            <a:off x="891822" y="8563751"/>
            <a:ext cx="8085103" cy="1207912"/>
            <a:chOff x="0" y="0"/>
            <a:chExt cx="8085102" cy="1207910"/>
          </a:xfrm>
        </p:grpSpPr>
        <p:sp>
          <p:nvSpPr>
            <p:cNvPr id="254" name="Shape 254"/>
            <p:cNvSpPr/>
            <p:nvPr/>
          </p:nvSpPr>
          <p:spPr>
            <a:xfrm>
              <a:off x="1808479" y="0"/>
              <a:ext cx="824090" cy="657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0" y="1806"/>
                  </a:moveTo>
                  <a:lnTo>
                    <a:pt x="0" y="4516"/>
                  </a:lnTo>
                  <a:lnTo>
                    <a:pt x="3906" y="8128"/>
                  </a:lnTo>
                  <a:lnTo>
                    <a:pt x="8462" y="13547"/>
                  </a:lnTo>
                  <a:lnTo>
                    <a:pt x="11303" y="12644"/>
                  </a:lnTo>
                  <a:lnTo>
                    <a:pt x="20180" y="21600"/>
                  </a:lnTo>
                  <a:lnTo>
                    <a:pt x="18049" y="13095"/>
                  </a:lnTo>
                  <a:lnTo>
                    <a:pt x="21600" y="9934"/>
                  </a:lnTo>
                  <a:lnTo>
                    <a:pt x="21245" y="9483"/>
                  </a:lnTo>
                  <a:lnTo>
                    <a:pt x="19825" y="8580"/>
                  </a:lnTo>
                  <a:lnTo>
                    <a:pt x="17694" y="6774"/>
                  </a:lnTo>
                  <a:lnTo>
                    <a:pt x="15209" y="5419"/>
                  </a:lnTo>
                  <a:lnTo>
                    <a:pt x="12723" y="4064"/>
                  </a:lnTo>
                  <a:lnTo>
                    <a:pt x="10238" y="2709"/>
                  </a:lnTo>
                  <a:lnTo>
                    <a:pt x="8462" y="1806"/>
                  </a:lnTo>
                  <a:lnTo>
                    <a:pt x="7752" y="1355"/>
                  </a:lnTo>
                  <a:lnTo>
                    <a:pt x="6332" y="1355"/>
                  </a:lnTo>
                  <a:lnTo>
                    <a:pt x="5622" y="1355"/>
                  </a:lnTo>
                  <a:lnTo>
                    <a:pt x="4261" y="903"/>
                  </a:lnTo>
                  <a:lnTo>
                    <a:pt x="3906" y="903"/>
                  </a:lnTo>
                  <a:lnTo>
                    <a:pt x="3196" y="452"/>
                  </a:lnTo>
                  <a:lnTo>
                    <a:pt x="2485" y="0"/>
                  </a:lnTo>
                  <a:lnTo>
                    <a:pt x="1775" y="0"/>
                  </a:lnTo>
                  <a:lnTo>
                    <a:pt x="1420" y="1806"/>
                  </a:lnTo>
                  <a:lnTo>
                    <a:pt x="1420" y="1806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3495040" y="81279"/>
              <a:ext cx="4590063" cy="112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76" y="779"/>
                  </a:moveTo>
                  <a:lnTo>
                    <a:pt x="1466" y="260"/>
                  </a:lnTo>
                  <a:lnTo>
                    <a:pt x="1020" y="0"/>
                  </a:lnTo>
                  <a:lnTo>
                    <a:pt x="382" y="0"/>
                  </a:lnTo>
                  <a:lnTo>
                    <a:pt x="127" y="1082"/>
                  </a:lnTo>
                  <a:lnTo>
                    <a:pt x="0" y="5541"/>
                  </a:lnTo>
                  <a:lnTo>
                    <a:pt x="637" y="4502"/>
                  </a:lnTo>
                  <a:lnTo>
                    <a:pt x="956" y="5800"/>
                  </a:lnTo>
                  <a:lnTo>
                    <a:pt x="1594" y="6623"/>
                  </a:lnTo>
                  <a:lnTo>
                    <a:pt x="2221" y="11817"/>
                  </a:lnTo>
                  <a:lnTo>
                    <a:pt x="4261" y="15540"/>
                  </a:lnTo>
                  <a:lnTo>
                    <a:pt x="8255" y="15540"/>
                  </a:lnTo>
                  <a:lnTo>
                    <a:pt x="21600" y="21600"/>
                  </a:lnTo>
                  <a:lnTo>
                    <a:pt x="21600" y="21600"/>
                  </a:lnTo>
                  <a:lnTo>
                    <a:pt x="21154" y="21340"/>
                  </a:lnTo>
                  <a:lnTo>
                    <a:pt x="7182" y="10519"/>
                  </a:lnTo>
                  <a:lnTo>
                    <a:pt x="5461" y="6883"/>
                  </a:lnTo>
                  <a:lnTo>
                    <a:pt x="4515" y="4762"/>
                  </a:lnTo>
                  <a:lnTo>
                    <a:pt x="3878" y="3982"/>
                  </a:lnTo>
                  <a:lnTo>
                    <a:pt x="2986" y="2640"/>
                  </a:lnTo>
                  <a:lnTo>
                    <a:pt x="1976" y="779"/>
                  </a:lnTo>
                  <a:lnTo>
                    <a:pt x="1976" y="779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239910" y="67732"/>
              <a:ext cx="160303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80"/>
                  </a:moveTo>
                  <a:lnTo>
                    <a:pt x="1825" y="6480"/>
                  </a:lnTo>
                  <a:lnTo>
                    <a:pt x="3651" y="4320"/>
                  </a:lnTo>
                  <a:lnTo>
                    <a:pt x="1825" y="2160"/>
                  </a:lnTo>
                  <a:lnTo>
                    <a:pt x="0" y="0"/>
                  </a:lnTo>
                  <a:lnTo>
                    <a:pt x="8823" y="6480"/>
                  </a:lnTo>
                  <a:lnTo>
                    <a:pt x="16124" y="6480"/>
                  </a:lnTo>
                  <a:lnTo>
                    <a:pt x="17949" y="10800"/>
                  </a:lnTo>
                  <a:lnTo>
                    <a:pt x="19775" y="15120"/>
                  </a:lnTo>
                  <a:lnTo>
                    <a:pt x="21600" y="19440"/>
                  </a:lnTo>
                  <a:lnTo>
                    <a:pt x="21600" y="21600"/>
                  </a:lnTo>
                  <a:lnTo>
                    <a:pt x="17949" y="19440"/>
                  </a:lnTo>
                  <a:lnTo>
                    <a:pt x="14299" y="15120"/>
                  </a:lnTo>
                  <a:lnTo>
                    <a:pt x="6997" y="10800"/>
                  </a:lnTo>
                  <a:lnTo>
                    <a:pt x="6997" y="12960"/>
                  </a:lnTo>
                  <a:lnTo>
                    <a:pt x="5476" y="15120"/>
                  </a:lnTo>
                  <a:lnTo>
                    <a:pt x="3651" y="17280"/>
                  </a:lnTo>
                  <a:lnTo>
                    <a:pt x="1825" y="17280"/>
                  </a:lnTo>
                  <a:lnTo>
                    <a:pt x="1825" y="17280"/>
                  </a:lnTo>
                  <a:lnTo>
                    <a:pt x="1825" y="12960"/>
                  </a:lnTo>
                  <a:lnTo>
                    <a:pt x="0" y="6480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40835" y="110630"/>
              <a:ext cx="363503" cy="37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25" y="0"/>
                  </a:moveTo>
                  <a:lnTo>
                    <a:pt x="6440" y="800"/>
                  </a:lnTo>
                  <a:lnTo>
                    <a:pt x="9660" y="800"/>
                  </a:lnTo>
                  <a:lnTo>
                    <a:pt x="15294" y="1600"/>
                  </a:lnTo>
                  <a:lnTo>
                    <a:pt x="12880" y="7200"/>
                  </a:lnTo>
                  <a:lnTo>
                    <a:pt x="12880" y="8000"/>
                  </a:lnTo>
                  <a:lnTo>
                    <a:pt x="13684" y="9600"/>
                  </a:lnTo>
                  <a:lnTo>
                    <a:pt x="14489" y="11200"/>
                  </a:lnTo>
                  <a:lnTo>
                    <a:pt x="16099" y="12800"/>
                  </a:lnTo>
                  <a:lnTo>
                    <a:pt x="19185" y="15200"/>
                  </a:lnTo>
                  <a:lnTo>
                    <a:pt x="20795" y="18400"/>
                  </a:lnTo>
                  <a:lnTo>
                    <a:pt x="21600" y="20800"/>
                  </a:lnTo>
                  <a:lnTo>
                    <a:pt x="21600" y="21600"/>
                  </a:lnTo>
                  <a:lnTo>
                    <a:pt x="12880" y="13600"/>
                  </a:lnTo>
                  <a:lnTo>
                    <a:pt x="4025" y="7200"/>
                  </a:lnTo>
                  <a:lnTo>
                    <a:pt x="0" y="0"/>
                  </a:lnTo>
                  <a:lnTo>
                    <a:pt x="4025" y="0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702168" y="137723"/>
              <a:ext cx="133210" cy="1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"/>
                  </a:moveTo>
                  <a:lnTo>
                    <a:pt x="15010" y="10800"/>
                  </a:lnTo>
                  <a:lnTo>
                    <a:pt x="15010" y="12960"/>
                  </a:lnTo>
                  <a:lnTo>
                    <a:pt x="17207" y="15120"/>
                  </a:lnTo>
                  <a:lnTo>
                    <a:pt x="19403" y="19440"/>
                  </a:lnTo>
                  <a:lnTo>
                    <a:pt x="19403" y="21600"/>
                  </a:lnTo>
                  <a:lnTo>
                    <a:pt x="17207" y="19440"/>
                  </a:lnTo>
                  <a:lnTo>
                    <a:pt x="12814" y="17280"/>
                  </a:lnTo>
                  <a:lnTo>
                    <a:pt x="8420" y="12960"/>
                  </a:lnTo>
                  <a:lnTo>
                    <a:pt x="6224" y="10800"/>
                  </a:lnTo>
                  <a:lnTo>
                    <a:pt x="0" y="0"/>
                  </a:lnTo>
                  <a:lnTo>
                    <a:pt x="21600" y="2160"/>
                  </a:lnTo>
                  <a:lnTo>
                    <a:pt x="21600" y="2160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0" y="40638"/>
              <a:ext cx="553156" cy="46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42" y="3812"/>
                  </a:moveTo>
                  <a:lnTo>
                    <a:pt x="21600" y="4447"/>
                  </a:lnTo>
                  <a:lnTo>
                    <a:pt x="18426" y="8894"/>
                  </a:lnTo>
                  <a:lnTo>
                    <a:pt x="12607" y="13976"/>
                  </a:lnTo>
                  <a:lnTo>
                    <a:pt x="14723" y="16518"/>
                  </a:lnTo>
                  <a:lnTo>
                    <a:pt x="15781" y="21600"/>
                  </a:lnTo>
                  <a:lnTo>
                    <a:pt x="6789" y="13976"/>
                  </a:lnTo>
                  <a:lnTo>
                    <a:pt x="4144" y="8894"/>
                  </a:lnTo>
                  <a:lnTo>
                    <a:pt x="7847" y="6988"/>
                  </a:lnTo>
                  <a:lnTo>
                    <a:pt x="5202" y="3812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1058" y="0"/>
                  </a:lnTo>
                  <a:lnTo>
                    <a:pt x="4144" y="635"/>
                  </a:lnTo>
                  <a:lnTo>
                    <a:pt x="6789" y="635"/>
                  </a:lnTo>
                  <a:lnTo>
                    <a:pt x="7318" y="635"/>
                  </a:lnTo>
                  <a:lnTo>
                    <a:pt x="7847" y="635"/>
                  </a:lnTo>
                  <a:lnTo>
                    <a:pt x="8904" y="1271"/>
                  </a:lnTo>
                  <a:lnTo>
                    <a:pt x="11020" y="1271"/>
                  </a:lnTo>
                  <a:lnTo>
                    <a:pt x="12607" y="1906"/>
                  </a:lnTo>
                  <a:lnTo>
                    <a:pt x="13136" y="1906"/>
                  </a:lnTo>
                  <a:lnTo>
                    <a:pt x="13136" y="1906"/>
                  </a:lnTo>
                  <a:lnTo>
                    <a:pt x="17897" y="2541"/>
                  </a:lnTo>
                  <a:lnTo>
                    <a:pt x="20542" y="3812"/>
                  </a:lnTo>
                  <a:lnTo>
                    <a:pt x="20542" y="3812"/>
                  </a:lnTo>
                  <a:close/>
                </a:path>
              </a:pathLst>
            </a:custGeom>
            <a:solidFill>
              <a:srgbClr val="58431C"/>
            </a:solidFill>
            <a:ln w="12700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lvl="0" marL="40640" marR="40640" algn="l" defTabSz="1300480">
                <a:defRPr sz="2275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aphicFrame>
        <p:nvGraphicFramePr>
          <p:cNvPr id="261" name="Table 261"/>
          <p:cNvGraphicFramePr/>
          <p:nvPr/>
        </p:nvGraphicFramePr>
        <p:xfrm>
          <a:off x="650239" y="9117810"/>
          <a:ext cx="11704322" cy="43349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3901440"/>
                <a:gridCol w="3901440"/>
                <a:gridCol w="3901440"/>
              </a:tblGrid>
              <a:tr h="433493">
                <a:tc>
                  <a:txBody>
                    <a:bodyPr/>
                    <a:lstStyle/>
                    <a:p>
                      <a:pPr lvl="0" marR="40640" algn="l" defTabSz="1300480">
                        <a:spcBef>
                          <a:spcPts val="600"/>
                        </a:spcBef>
                      </a:pPr>
                      <a:r>
                        <a:rPr sz="1706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Oct 20, 2011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L="40640" marR="40640" defTabSz="1300480"/>
                      <a:r>
                        <a:rPr sz="1706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12700" dist="25400" dir="2700000">
                              <a:srgbClr val="000000"/>
                            </a:outerShdw>
                          </a:effectLst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CECS 302. Instructor: I Imam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marR="40640" algn="r" defTabSz="914400">
                        <a:spcBef>
                          <a:spcPts val="600"/>
                        </a:spcBef>
                        <a:defRPr sz="12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28575">
                      <a:miter lim="400000"/>
                    </a:lnL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2" name="Shape 262"/>
          <p:cNvSpPr/>
          <p:nvPr>
            <p:ph type="title" idx="4294967295"/>
          </p:nvPr>
        </p:nvSpPr>
        <p:spPr>
          <a:xfrm>
            <a:off x="650239" y="234808"/>
            <a:ext cx="11704322" cy="740552"/>
          </a:xfrm>
          <a:prstGeom prst="rect">
            <a:avLst/>
          </a:prstGeom>
        </p:spPr>
        <p:txBody>
          <a:bodyPr lIns="72248" tIns="72248" rIns="72248" bIns="72248"/>
          <a:lstStyle>
            <a:lvl1pPr marL="40640" marR="40640" defTabSz="1300480">
              <a:def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  <a:uFillTx/>
              </a:defRPr>
            </a:pPr>
            <a:r>
              <a:rPr sz="3413">
                <a:solidFill>
                  <a:srgbClr val="FFFB00"/>
                </a:solidFill>
                <a:effectLst>
                  <a:outerShdw sx="100000" sy="100000" kx="0" ky="0" algn="b" rotWithShape="0" blurRad="12700" dist="25400" dir="2700000">
                    <a:srgbClr val="000000"/>
                  </a:outerShdw>
                </a:effectLst>
                <a:uFill>
                  <a:solidFill>
                    <a:srgbClr val="FFFB00"/>
                  </a:solidFill>
                </a:uFill>
              </a:rPr>
              <a:t>Expression Trees</a:t>
            </a:r>
          </a:p>
        </p:txBody>
      </p:sp>
      <p:sp>
        <p:nvSpPr>
          <p:cNvPr id="263" name="Shape 263"/>
          <p:cNvSpPr/>
          <p:nvPr>
            <p:ph type="body" idx="4294967295"/>
          </p:nvPr>
        </p:nvSpPr>
        <p:spPr>
          <a:xfrm>
            <a:off x="650239" y="4280746"/>
            <a:ext cx="11704322" cy="4497494"/>
          </a:xfrm>
          <a:prstGeom prst="rect">
            <a:avLst/>
          </a:prstGeom>
        </p:spPr>
        <p:txBody>
          <a:bodyPr lIns="72248" tIns="72248" rIns="72248" bIns="72248"/>
          <a:lstStyle/>
          <a:p>
            <a:pPr lvl="0" marL="589669" marR="39420" indent="-525610" defTabSz="1261465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0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This is the expression tree for (a+b*c)+((d*e+f)*g)</a:t>
            </a:r>
            <a:endParaRPr sz="303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89669" marR="39420" indent="-525610" defTabSz="1261465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0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Inorder traversal is left, root, right</a:t>
            </a:r>
            <a:endParaRPr sz="303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80398" marR="39420" indent="-446769" defTabSz="1261465">
              <a:spcBef>
                <a:spcPts val="600"/>
              </a:spcBef>
              <a:buChar char="–"/>
              <a:defRPr sz="1800"/>
            </a:pPr>
            <a:r>
              <a:rPr sz="275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It yields: (a + (b*c))+((d*e+f)*g)</a:t>
            </a:r>
            <a:endParaRPr sz="2759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89669" marR="39420" indent="-525610" defTabSz="1261465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0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Recall postorder is left, right, root (we saw this when we used stacks to evaluate expressions.</a:t>
            </a:r>
            <a:endParaRPr sz="303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80398" marR="39420" indent="-446769" defTabSz="1261465">
              <a:spcBef>
                <a:spcPts val="600"/>
              </a:spcBef>
              <a:buChar char="–"/>
              <a:defRPr sz="1800"/>
            </a:pPr>
            <a:r>
              <a:rPr sz="275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It yields: abc*+de*f+g*+</a:t>
            </a:r>
            <a:endParaRPr sz="2759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0" marL="589669" marR="39420" indent="-525610" defTabSz="1261465">
              <a:spcBef>
                <a:spcPts val="700"/>
              </a:spcBef>
              <a:buClr>
                <a:srgbClr val="E9E9FF"/>
              </a:buClr>
              <a:defRPr sz="1800"/>
            </a:pPr>
            <a:r>
              <a:rPr sz="30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The preorder root, left, right (Not very useful for expression evaluation)</a:t>
            </a:r>
            <a:endParaRPr sz="3035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cs typeface="Arial"/>
              <a:sym typeface="Arial"/>
            </a:endParaRPr>
          </a:p>
          <a:p>
            <a:pPr lvl="1" marL="880398" marR="39420" indent="-446769" defTabSz="1261465">
              <a:spcBef>
                <a:spcPts val="600"/>
              </a:spcBef>
              <a:buChar char="–"/>
              <a:defRPr sz="1800"/>
            </a:pPr>
            <a:r>
              <a:rPr sz="275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rPr>
              <a:t>It yields: ++a*bc*+*defg</a:t>
            </a:r>
          </a:p>
        </p:txBody>
      </p:sp>
      <p:sp>
        <p:nvSpPr>
          <p:cNvPr id="264" name="Shape 264"/>
          <p:cNvSpPr/>
          <p:nvPr>
            <p:ph type="sldNum" sz="quarter" idx="4294967295"/>
          </p:nvPr>
        </p:nvSpPr>
        <p:spPr>
          <a:xfrm>
            <a:off x="11854552" y="9155853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normAutofit fontScale="100000" lnSpcReduction="0"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65" name="fig04_14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176" y="1101795"/>
            <a:ext cx="11704321" cy="2871894"/>
          </a:xfrm>
          <a:prstGeom prst="rect">
            <a:avLst/>
          </a:prstGeom>
          <a:ln w="12700">
            <a:round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3C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3CF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