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342900" algn="ctr" defTabSz="584200">
      <a:defRPr sz="3600">
        <a:latin typeface="+mn-lt"/>
        <a:ea typeface="+mn-ea"/>
        <a:cs typeface="+mn-cs"/>
        <a:sym typeface="Helvetica Light"/>
      </a:defRPr>
    </a:lvl2pPr>
    <a:lvl3pPr indent="685800" algn="ctr" defTabSz="584200">
      <a:defRPr sz="3600">
        <a:latin typeface="+mn-lt"/>
        <a:ea typeface="+mn-ea"/>
        <a:cs typeface="+mn-cs"/>
        <a:sym typeface="Helvetica Light"/>
      </a:defRPr>
    </a:lvl3pPr>
    <a:lvl4pPr indent="1028700" algn="ctr" defTabSz="584200">
      <a:defRPr sz="3600">
        <a:latin typeface="+mn-lt"/>
        <a:ea typeface="+mn-ea"/>
        <a:cs typeface="+mn-cs"/>
        <a:sym typeface="Helvetica Light"/>
      </a:defRPr>
    </a:lvl4pPr>
    <a:lvl5pPr indent="1371600" algn="ctr" defTabSz="584200">
      <a:defRPr sz="3600">
        <a:latin typeface="+mn-lt"/>
        <a:ea typeface="+mn-ea"/>
        <a:cs typeface="+mn-cs"/>
        <a:sym typeface="Helvetica Light"/>
      </a:defRPr>
    </a:lvl5pPr>
    <a:lvl6pPr indent="1714500" algn="ctr" defTabSz="584200">
      <a:defRPr sz="3600">
        <a:latin typeface="+mn-lt"/>
        <a:ea typeface="+mn-ea"/>
        <a:cs typeface="+mn-cs"/>
        <a:sym typeface="Helvetica Light"/>
      </a:defRPr>
    </a:lvl6pPr>
    <a:lvl7pPr indent="2057400" algn="ctr" defTabSz="584200">
      <a:defRPr sz="3600">
        <a:latin typeface="+mn-lt"/>
        <a:ea typeface="+mn-ea"/>
        <a:cs typeface="+mn-cs"/>
        <a:sym typeface="Helvetica Light"/>
      </a:defRPr>
    </a:lvl7pPr>
    <a:lvl8pPr indent="2400300" algn="ctr" defTabSz="584200">
      <a:defRPr sz="3600">
        <a:latin typeface="+mn-lt"/>
        <a:ea typeface="+mn-ea"/>
        <a:cs typeface="+mn-cs"/>
        <a:sym typeface="Helvetica Light"/>
      </a:defRPr>
    </a:lvl8pPr>
    <a:lvl9pPr indent="27432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E3E5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365C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solidFill>
                <a:srgbClr val="0365C0"/>
              </a:solidFill>
              <a:prstDash val="solid"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51A7F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0365C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58420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73533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342900" algn="ctr">
              <a:spcBef>
                <a:spcPts val="0"/>
              </a:spcBef>
              <a:buSzTx/>
              <a:buNone/>
              <a:defRPr sz="3200"/>
            </a:lvl2pPr>
            <a:lvl3pPr marL="0" indent="685800" algn="ctr">
              <a:spcBef>
                <a:spcPts val="0"/>
              </a:spcBef>
              <a:buSzTx/>
              <a:buNone/>
              <a:defRPr sz="3200"/>
            </a:lvl3pPr>
            <a:lvl4pPr marL="0" indent="1028700" algn="ctr">
              <a:spcBef>
                <a:spcPts val="0"/>
              </a:spcBef>
              <a:buSzTx/>
              <a:buNone/>
              <a:defRPr sz="3200"/>
            </a:lvl4pPr>
            <a:lvl5pPr marL="0" indent="13716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342900" algn="ctr">
              <a:spcBef>
                <a:spcPts val="0"/>
              </a:spcBef>
              <a:buSzTx/>
              <a:buNone/>
              <a:defRPr sz="3200"/>
            </a:lvl2pPr>
            <a:lvl3pPr marL="0" indent="685800" algn="ctr">
              <a:spcBef>
                <a:spcPts val="0"/>
              </a:spcBef>
              <a:buSzTx/>
              <a:buNone/>
              <a:defRPr sz="3200"/>
            </a:lvl3pPr>
            <a:lvl4pPr marL="0" indent="1028700" algn="ctr">
              <a:spcBef>
                <a:spcPts val="0"/>
              </a:spcBef>
              <a:buSzTx/>
              <a:buNone/>
              <a:defRPr sz="3200"/>
            </a:lvl4pPr>
            <a:lvl5pPr marL="0" indent="13716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282700" y="2768600"/>
            <a:ext cx="5041900" cy="5715000"/>
          </a:xfrm>
          <a:prstGeom prst="rect">
            <a:avLst/>
          </a:prstGeom>
        </p:spPr>
        <p:txBody>
          <a:bodyPr/>
          <a:lstStyle>
            <a:lvl1pPr marL="280736" indent="-280736">
              <a:spcBef>
                <a:spcPts val="3200"/>
              </a:spcBef>
              <a:defRPr sz="2800"/>
            </a:lvl1pPr>
            <a:lvl2pPr marL="661736" indent="-280736">
              <a:spcBef>
                <a:spcPts val="3200"/>
              </a:spcBef>
              <a:defRPr sz="2800"/>
            </a:lvl2pPr>
            <a:lvl3pPr marL="1042736" indent="-280736">
              <a:spcBef>
                <a:spcPts val="3200"/>
              </a:spcBef>
              <a:defRPr sz="2800"/>
            </a:lvl3pPr>
            <a:lvl4pPr marL="1423736" indent="-280736">
              <a:spcBef>
                <a:spcPts val="3200"/>
              </a:spcBef>
              <a:defRPr sz="2800"/>
            </a:lvl4pPr>
            <a:lvl5pPr marL="1804736" indent="-280736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381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762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143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524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1905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286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2667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048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3429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eg"/><Relationship Id="rId3" Type="http://schemas.openxmlformats.org/officeDocument/2006/relationships/image" Target="../media/image6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g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-18063" y="-6774"/>
            <a:ext cx="13004801" cy="9753600"/>
            <a:chOff x="0" y="0"/>
            <a:chExt cx="13004800" cy="9753599"/>
          </a:xfrm>
        </p:grpSpPr>
        <p:sp>
          <p:nvSpPr>
            <p:cNvPr id="25" name="Shape 25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-3388" y="8961118"/>
            <a:ext cx="11162455" cy="830865"/>
            <a:chOff x="0" y="0"/>
            <a:chExt cx="11162453" cy="830863"/>
          </a:xfrm>
        </p:grpSpPr>
        <p:sp>
          <p:nvSpPr>
            <p:cNvPr id="28" name="Shape 28"/>
            <p:cNvSpPr/>
            <p:nvPr/>
          </p:nvSpPr>
          <p:spPr>
            <a:xfrm>
              <a:off x="3359353" y="0"/>
              <a:ext cx="7319643" cy="83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4" name="Group 34"/>
            <p:cNvGrpSpPr/>
            <p:nvPr/>
          </p:nvGrpSpPr>
          <p:grpSpPr>
            <a:xfrm>
              <a:off x="5613984" y="0"/>
              <a:ext cx="5548470" cy="830864"/>
              <a:chOff x="0" y="0"/>
              <a:chExt cx="5548468" cy="830863"/>
            </a:xfrm>
          </p:grpSpPr>
          <p:sp>
            <p:nvSpPr>
              <p:cNvPr id="29" name="Shape 29"/>
              <p:cNvSpPr/>
              <p:nvPr/>
            </p:nvSpPr>
            <p:spPr>
              <a:xfrm>
                <a:off x="3302874" y="10851"/>
                <a:ext cx="2245595" cy="820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21" y="15230"/>
                    </a:moveTo>
                    <a:lnTo>
                      <a:pt x="10757" y="15108"/>
                    </a:lnTo>
                    <a:lnTo>
                      <a:pt x="6085" y="10167"/>
                    </a:lnTo>
                    <a:lnTo>
                      <a:pt x="2760" y="2695"/>
                    </a:lnTo>
                    <a:lnTo>
                      <a:pt x="0" y="0"/>
                    </a:lnTo>
                    <a:lnTo>
                      <a:pt x="478" y="1062"/>
                    </a:lnTo>
                    <a:lnTo>
                      <a:pt x="0" y="2654"/>
                    </a:lnTo>
                    <a:lnTo>
                      <a:pt x="652" y="4859"/>
                    </a:lnTo>
                    <a:lnTo>
                      <a:pt x="1630" y="9922"/>
                    </a:lnTo>
                    <a:lnTo>
                      <a:pt x="978" y="17231"/>
                    </a:lnTo>
                    <a:lnTo>
                      <a:pt x="4346" y="13434"/>
                    </a:lnTo>
                    <a:lnTo>
                      <a:pt x="12864" y="21518"/>
                    </a:lnTo>
                    <a:lnTo>
                      <a:pt x="21600" y="21600"/>
                    </a:lnTo>
                    <a:lnTo>
                      <a:pt x="17993" y="19313"/>
                    </a:lnTo>
                    <a:lnTo>
                      <a:pt x="13821" y="1523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31496" y="0"/>
                <a:ext cx="420203" cy="6122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1228976" y="156561"/>
                <a:ext cx="853959" cy="420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2579947" y="114710"/>
                <a:ext cx="350169" cy="114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0" y="103858"/>
                <a:ext cx="94885" cy="1255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5" name="Shape 35"/>
            <p:cNvSpPr/>
            <p:nvPr/>
          </p:nvSpPr>
          <p:spPr>
            <a:xfrm>
              <a:off x="0" y="0"/>
              <a:ext cx="8982375" cy="829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888435" y="8940800"/>
            <a:ext cx="8091876" cy="830864"/>
            <a:chOff x="0" y="0"/>
            <a:chExt cx="8091875" cy="830863"/>
          </a:xfrm>
        </p:grpSpPr>
        <p:sp>
          <p:nvSpPr>
            <p:cNvPr id="37" name="Shape 37"/>
            <p:cNvSpPr/>
            <p:nvPr/>
          </p:nvSpPr>
          <p:spPr>
            <a:xfrm>
              <a:off x="1809994" y="0"/>
              <a:ext cx="824781" cy="451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" name="Shape 38"/>
            <p:cNvSpPr/>
            <p:nvPr/>
          </p:nvSpPr>
          <p:spPr>
            <a:xfrm>
              <a:off x="3497967" y="55909"/>
              <a:ext cx="4593909" cy="774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3242625" y="46590"/>
              <a:ext cx="160437" cy="9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" name="Shape 40"/>
            <p:cNvSpPr/>
            <p:nvPr/>
          </p:nvSpPr>
          <p:spPr>
            <a:xfrm>
              <a:off x="1041707" y="76098"/>
              <a:ext cx="363808" cy="254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" name="Shape 41"/>
            <p:cNvSpPr/>
            <p:nvPr/>
          </p:nvSpPr>
          <p:spPr>
            <a:xfrm>
              <a:off x="702757" y="94734"/>
              <a:ext cx="133321" cy="9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27954"/>
              <a:ext cx="553619" cy="32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44" name="Table 44"/>
          <p:cNvGraphicFramePr/>
          <p:nvPr/>
        </p:nvGraphicFramePr>
        <p:xfrm>
          <a:off x="1246293" y="9135873"/>
          <a:ext cx="10476090" cy="43349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492029"/>
                <a:gridCol w="3492029"/>
                <a:gridCol w="3492029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Nov 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l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Shape 45"/>
          <p:cNvSpPr/>
          <p:nvPr>
            <p:ph type="title"/>
          </p:nvPr>
        </p:nvSpPr>
        <p:spPr>
          <a:xfrm>
            <a:off x="632177" y="456353"/>
            <a:ext cx="11704322" cy="1517227"/>
          </a:xfrm>
          <a:prstGeom prst="rect">
            <a:avLst/>
          </a:prstGeom>
        </p:spPr>
        <p:txBody>
          <a:bodyPr lIns="72248" tIns="72248" rIns="72248" bIns="72248" anchor="ctr"/>
          <a:lstStyle>
            <a:lvl1pPr marL="40640" marR="40640" defTabSz="1300480">
              <a:defRPr sz="6826">
                <a:solidFill>
                  <a:srgbClr val="FFFB00"/>
                </a:solidFill>
                <a:effectLst>
                  <a:outerShdw sx="100000" sy="100000" kx="0" ky="0" algn="b" rotWithShape="0" blurRad="12700" dist="381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6826">
                <a:solidFill>
                  <a:srgbClr val="FFFB00"/>
                </a:solidFill>
                <a:effectLst>
                  <a:outerShdw sx="100000" sy="100000" kx="0" ky="0" algn="b" rotWithShape="0" blurRad="12700" dist="381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Chapter 5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632177" y="2745457"/>
            <a:ext cx="11704322" cy="6032784"/>
          </a:xfrm>
          <a:prstGeom prst="rect">
            <a:avLst/>
          </a:prstGeom>
        </p:spPr>
        <p:txBody>
          <a:bodyPr lIns="72248" tIns="72248" rIns="72248" bIns="72248" anchor="ctr"/>
          <a:lstStyle/>
          <a:p>
            <a:pPr lvl="0" marL="38201" marR="38201" defTabSz="1222451">
              <a:spcBef>
                <a:spcPts val="600"/>
              </a:spcBef>
              <a:buClr>
                <a:srgbClr val="E9E9FF"/>
              </a:buClr>
              <a:defRPr sz="1800"/>
            </a:pPr>
            <a:r>
              <a:rPr sz="4010">
                <a:solidFill>
                  <a:srgbClr val="FFFFFF"/>
                </a:solidFill>
                <a:effectLst>
                  <a:outerShdw sx="100000" sy="100000" kx="0" ky="0" algn="b" rotWithShape="0" blurRad="11938" dist="23876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Hashing</a:t>
            </a:r>
            <a:endParaRPr sz="4010">
              <a:solidFill>
                <a:srgbClr val="FFFFFF"/>
              </a:solidFill>
              <a:effectLst>
                <a:outerShdw sx="100000" sy="100000" kx="0" ky="0" algn="b" rotWithShape="0" blurRad="11938" dist="23876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8201" marR="38201" algn="l" defTabSz="1222451">
              <a:spcBef>
                <a:spcPts val="600"/>
              </a:spcBef>
              <a:buClr>
                <a:srgbClr val="E9E9FF"/>
              </a:buClr>
              <a:defRPr sz="1800"/>
            </a:pPr>
            <a:r>
              <a:rPr sz="4010">
                <a:solidFill>
                  <a:srgbClr val="FFFFFF"/>
                </a:solidFill>
                <a:effectLst>
                  <a:outerShdw sx="100000" sy="100000" kx="0" ky="0" algn="b" rotWithShape="0" blurRad="11938" dist="23876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Hashing is a technique used for insertions, deletions, and finds in constant time.</a:t>
            </a:r>
            <a:endParaRPr sz="4010">
              <a:solidFill>
                <a:srgbClr val="FFFFFF"/>
              </a:solidFill>
              <a:effectLst>
                <a:outerShdw sx="100000" sy="100000" kx="0" ky="0" algn="b" rotWithShape="0" blurRad="11938" dist="23876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8201" marR="38201" algn="l" defTabSz="1222451">
              <a:spcBef>
                <a:spcPts val="600"/>
              </a:spcBef>
              <a:buClr>
                <a:srgbClr val="E9E9FF"/>
              </a:buClr>
              <a:defRPr sz="1800"/>
            </a:pPr>
            <a:r>
              <a:rPr sz="4010">
                <a:solidFill>
                  <a:srgbClr val="FFFFFF"/>
                </a:solidFill>
                <a:effectLst>
                  <a:outerShdw sx="100000" sy="100000" kx="0" ky="0" algn="b" rotWithShape="0" blurRad="11938" dist="23876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 this chapter we:</a:t>
            </a:r>
            <a:endParaRPr sz="4010">
              <a:solidFill>
                <a:srgbClr val="FFFFFF"/>
              </a:solidFill>
              <a:effectLst>
                <a:outerShdw sx="100000" sy="100000" kx="0" ky="0" algn="b" rotWithShape="0" blurRad="11938" dist="23876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62663" marR="38201" indent="-424462" algn="l" defTabSz="1222451">
              <a:spcBef>
                <a:spcPts val="600"/>
              </a:spcBef>
              <a:buClr>
                <a:srgbClr val="E9E9FF"/>
              </a:buClr>
              <a:buSzPct val="125000"/>
              <a:buChar char="•"/>
              <a:defRPr sz="1800"/>
            </a:pPr>
            <a:r>
              <a:rPr sz="4010">
                <a:solidFill>
                  <a:srgbClr val="FFFFFF"/>
                </a:solidFill>
                <a:effectLst>
                  <a:outerShdw sx="100000" sy="100000" kx="0" ky="0" algn="b" rotWithShape="0" blurRad="11938" dist="23876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Examine several methods for implementing hash tables </a:t>
            </a:r>
            <a:endParaRPr sz="4010">
              <a:solidFill>
                <a:srgbClr val="FFFFFF"/>
              </a:solidFill>
              <a:effectLst>
                <a:outerShdw sx="100000" sy="100000" kx="0" ky="0" algn="b" rotWithShape="0" blurRad="11938" dist="23876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62663" marR="38201" indent="-424462" algn="l" defTabSz="1222451">
              <a:spcBef>
                <a:spcPts val="600"/>
              </a:spcBef>
              <a:buClr>
                <a:srgbClr val="E9E9FF"/>
              </a:buClr>
              <a:buSzPct val="125000"/>
              <a:buChar char="•"/>
              <a:defRPr sz="1800"/>
            </a:pPr>
            <a:r>
              <a:rPr sz="4010">
                <a:solidFill>
                  <a:srgbClr val="FFFFFF"/>
                </a:solidFill>
                <a:effectLst>
                  <a:outerShdw sx="100000" sy="100000" kx="0" ky="0" algn="b" rotWithShape="0" blurRad="11938" dist="23876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Compare theses hashing methods</a:t>
            </a:r>
            <a:endParaRPr sz="4010">
              <a:solidFill>
                <a:srgbClr val="FFFFFF"/>
              </a:solidFill>
              <a:effectLst>
                <a:outerShdw sx="100000" sy="100000" kx="0" ky="0" algn="b" rotWithShape="0" blurRad="11938" dist="23876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62663" marR="38201" indent="-424462" algn="l" defTabSz="1222451">
              <a:spcBef>
                <a:spcPts val="600"/>
              </a:spcBef>
              <a:buClr>
                <a:srgbClr val="E9E9FF"/>
              </a:buClr>
              <a:buSzPct val="125000"/>
              <a:buChar char="•"/>
              <a:defRPr sz="1800"/>
            </a:pPr>
            <a:r>
              <a:rPr sz="4010">
                <a:solidFill>
                  <a:srgbClr val="FFFFFF"/>
                </a:solidFill>
                <a:effectLst>
                  <a:outerShdw sx="100000" sy="100000" kx="0" ky="0" algn="b" rotWithShape="0" blurRad="11938" dist="23876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Examine applications for hashing</a:t>
            </a:r>
            <a:endParaRPr sz="4010">
              <a:solidFill>
                <a:srgbClr val="FFFFFF"/>
              </a:solidFill>
              <a:effectLst>
                <a:outerShdw sx="100000" sy="100000" kx="0" ky="0" algn="b" rotWithShape="0" blurRad="11938" dist="23876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62663" marR="38201" indent="-424462" algn="l" defTabSz="1222451">
              <a:spcBef>
                <a:spcPts val="600"/>
              </a:spcBef>
              <a:buClr>
                <a:srgbClr val="E9E9FF"/>
              </a:buClr>
              <a:buSzPct val="125000"/>
              <a:buChar char="•"/>
              <a:defRPr sz="1800"/>
            </a:pPr>
            <a:r>
              <a:rPr sz="4010">
                <a:solidFill>
                  <a:srgbClr val="FFFFFF"/>
                </a:solidFill>
                <a:effectLst>
                  <a:outerShdw sx="100000" sy="100000" kx="0" ky="0" algn="b" rotWithShape="0" blurRad="11938" dist="23876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Compare hash tables with binary search trees</a:t>
            </a:r>
          </a:p>
        </p:txBody>
      </p:sp>
      <p:sp>
        <p:nvSpPr>
          <p:cNvPr id="47" name="Shape 47"/>
          <p:cNvSpPr/>
          <p:nvPr>
            <p:ph type="sldNum" sz="quarter" idx="4294967295"/>
          </p:nvPr>
        </p:nvSpPr>
        <p:spPr>
          <a:xfrm>
            <a:off x="11150125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 263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261" name="Shape 261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64" name="Shape 264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73" name="Group 273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265" name="Shape 265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71" name="Group 271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272" name="Shape 272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80" name="Group 280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274" name="Shape 274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5" name="Shape 275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281" name="Table 281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Nov 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2" name="Shape 282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Example of Linear Probing</a:t>
            </a:r>
          </a:p>
        </p:txBody>
      </p:sp>
      <p:sp>
        <p:nvSpPr>
          <p:cNvPr id="283" name="Shape 283"/>
          <p:cNvSpPr/>
          <p:nvPr>
            <p:ph type="body" idx="4294967295"/>
          </p:nvPr>
        </p:nvSpPr>
        <p:spPr>
          <a:xfrm>
            <a:off x="650239" y="1264355"/>
            <a:ext cx="11704322" cy="3106703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Let us insert {89, 18, 49, 58, 69} in our hash table of 10 numbered cells 0, ..., 9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Let the hash function be hash(x) = x mod 10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Use linear probing with f(i) = i</a:t>
            </a:r>
          </a:p>
        </p:txBody>
      </p:sp>
      <p:sp>
        <p:nvSpPr>
          <p:cNvPr id="284" name="Shape 284"/>
          <p:cNvSpPr/>
          <p:nvPr>
            <p:ph type="sldNum" sz="quarter" idx="4294967295"/>
          </p:nvPr>
        </p:nvSpPr>
        <p:spPr>
          <a:xfrm>
            <a:off x="11791001" y="9155853"/>
            <a:ext cx="36850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graphicFrame>
        <p:nvGraphicFramePr>
          <p:cNvPr id="285" name="Table 285"/>
          <p:cNvGraphicFramePr/>
          <p:nvPr/>
        </p:nvGraphicFramePr>
        <p:xfrm>
          <a:off x="5942471" y="5945858"/>
          <a:ext cx="6231468" cy="16907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433179"/>
                <a:gridCol w="379031"/>
                <a:gridCol w="1299537"/>
                <a:gridCol w="1371734"/>
                <a:gridCol w="1371734"/>
                <a:gridCol w="1371734"/>
              </a:tblGrid>
              <a:tr h="460482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hash(x)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Collision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hash(x) + 1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hash(x) + 2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hash(x) + 3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45159"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45159"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45159"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(9+1)mod10 = 0 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45159"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(8+1)mod10 = 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(8+2)mod10 = 0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(8+3)mod10 = 1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45159"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(9+1)mod10 = 0 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(9+2)mod10 = 1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(9+3)mod10 = 2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Table 286"/>
          <p:cNvGraphicFramePr/>
          <p:nvPr/>
        </p:nvGraphicFramePr>
        <p:xfrm>
          <a:off x="1136030" y="4265289"/>
          <a:ext cx="4226561" cy="3132104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{8F44A2F1-9E1F-4B54-A3A2-5F16C0AD49E2}</a:tableStyleId>
              </a:tblPr>
              <a:tblGrid>
                <a:gridCol w="1299090"/>
                <a:gridCol w="811931"/>
                <a:gridCol w="433030"/>
                <a:gridCol w="433030"/>
                <a:gridCol w="433030"/>
                <a:gridCol w="433030"/>
                <a:gridCol w="378901"/>
              </a:tblGrid>
              <a:tr h="245461"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inserts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Table Cell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empty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182052">
                <a:tc>
                  <a:txBody>
                    <a:bodyPr/>
                    <a:lstStyle/>
                    <a:p>
                      <a:pPr lvl="0" defTabSz="457200">
                        <a:defRPr sz="10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58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90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288" name="Shape 288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91" name="Shape 291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00" name="Group 300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292" name="Shape 292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98" name="Group 298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293" name="Shape 293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299" name="Shape 299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301" name="Shape 301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Shape 305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308" name="Table 308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Nov 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9" name="Shape 309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Rehashing</a:t>
            </a:r>
          </a:p>
        </p:txBody>
      </p:sp>
      <p:sp>
        <p:nvSpPr>
          <p:cNvPr id="310" name="Shape 310"/>
          <p:cNvSpPr/>
          <p:nvPr>
            <p:ph type="body" idx="4294967295"/>
          </p:nvPr>
        </p:nvSpPr>
        <p:spPr>
          <a:xfrm>
            <a:off x="650239" y="1264355"/>
            <a:ext cx="11704322" cy="7513886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If the hash table becomes too full, It will start taking too long to insert a new element.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Some collision avoidance techniques may also start failing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To solve this problem we rehash the entire sequence again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Since hashing is of constant order we will not notice performance degradation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We should use the next prime number to twice the current size of our hash table. (keep λ ≈ 0.5 and keep size prime)</a:t>
            </a:r>
          </a:p>
        </p:txBody>
      </p:sp>
      <p:sp>
        <p:nvSpPr>
          <p:cNvPr id="311" name="Shape 311"/>
          <p:cNvSpPr/>
          <p:nvPr>
            <p:ph type="sldNum" sz="quarter" idx="4294967295"/>
          </p:nvPr>
        </p:nvSpPr>
        <p:spPr>
          <a:xfrm>
            <a:off x="11791001" y="9155853"/>
            <a:ext cx="36850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roup 315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313" name="Shape 313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6" name="Shape 316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25" name="Group 325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317" name="Shape 317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23" name="Group 323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318" name="Shape 318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24" name="Shape 324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2" name="Group 332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326" name="Shape 326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7" name="Shape 327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333" name="Table 333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Nov 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Shape 334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Size is big enough, no need to rehash</a:t>
            </a:r>
          </a:p>
        </p:txBody>
      </p:sp>
      <p:sp>
        <p:nvSpPr>
          <p:cNvPr id="335" name="Shape 335"/>
          <p:cNvSpPr/>
          <p:nvPr>
            <p:ph type="sldNum" sz="quarter" idx="4294967295"/>
          </p:nvPr>
        </p:nvSpPr>
        <p:spPr>
          <a:xfrm>
            <a:off x="11791001" y="9155853"/>
            <a:ext cx="36850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36" name="Pic_0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7466" y="1607537"/>
            <a:ext cx="8272499" cy="6538526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340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338" name="Shape 338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41" name="Shape 341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50" name="Group 350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342" name="Shape 342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48" name="Group 348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343" name="Shape 343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49" name="Shape 349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57" name="Group 357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351" name="Shape 351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2" name="Shape 352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3" name="Shape 353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5" name="Shape 355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358" name="Table 358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Nov 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9" name="Shape 359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Table too small, We must rehash</a:t>
            </a:r>
          </a:p>
        </p:txBody>
      </p:sp>
      <p:sp>
        <p:nvSpPr>
          <p:cNvPr id="360" name="Shape 360"/>
          <p:cNvSpPr/>
          <p:nvPr>
            <p:ph type="sldNum" sz="quarter" idx="4294967295"/>
          </p:nvPr>
        </p:nvSpPr>
        <p:spPr>
          <a:xfrm>
            <a:off x="11791001" y="9155853"/>
            <a:ext cx="36850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61" name="Pic_0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239" y="1137920"/>
            <a:ext cx="4876801" cy="7477760"/>
          </a:xfrm>
          <a:prstGeom prst="rect">
            <a:avLst/>
          </a:prstGeom>
          <a:ln w="12700">
            <a:round/>
          </a:ln>
        </p:spPr>
      </p:pic>
      <p:pic>
        <p:nvPicPr>
          <p:cNvPr id="362" name="Pic_06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3306" y="1932657"/>
            <a:ext cx="7531948" cy="5075486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roup 366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364" name="Shape 364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5" name="Shape 365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67" name="Shape 367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76" name="Group 376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368" name="Shape 368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74" name="Group 374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369" name="Shape 369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1" name="Shape 371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2" name="Shape 372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75" name="Shape 375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83" name="Group 383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377" name="Shape 377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8" name="Shape 378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9" name="Shape 379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0" name="Shape 380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2" name="Shape 382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384" name="Table 384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Nov 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5" name="Shape 385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Needed Functions</a:t>
            </a:r>
          </a:p>
        </p:txBody>
      </p:sp>
      <p:sp>
        <p:nvSpPr>
          <p:cNvPr id="386" name="Shape 386"/>
          <p:cNvSpPr/>
          <p:nvPr>
            <p:ph type="sldNum" sz="quarter" idx="4294967295"/>
          </p:nvPr>
        </p:nvSpPr>
        <p:spPr>
          <a:xfrm>
            <a:off x="11791001" y="9155853"/>
            <a:ext cx="36850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389" name="Group 389"/>
          <p:cNvGrpSpPr/>
          <p:nvPr/>
        </p:nvGrpSpPr>
        <p:grpSpPr>
          <a:xfrm>
            <a:off x="162559" y="1027740"/>
            <a:ext cx="12679682" cy="8037691"/>
            <a:chOff x="0" y="0"/>
            <a:chExt cx="12679680" cy="8037689"/>
          </a:xfrm>
        </p:grpSpPr>
        <p:pic>
          <p:nvPicPr>
            <p:cNvPr id="387" name="Pic_07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531948" cy="5075485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pic>
          <p:nvPicPr>
            <p:cNvPr id="388" name="Pic_08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55626" y="3883378"/>
              <a:ext cx="8724055" cy="415431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49" name="Shape 49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52" name="Shape 52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" name="Group 61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53" name="Shape 53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59" name="Group 59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60" name="Shape 60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62" name="Shape 62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" name="Shape 64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69" name="Table 69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Nov 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" name="Shape 70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The Hash Tables</a:t>
            </a:r>
          </a:p>
        </p:txBody>
      </p:sp>
      <p:sp>
        <p:nvSpPr>
          <p:cNvPr id="71" name="Shape 71"/>
          <p:cNvSpPr/>
          <p:nvPr>
            <p:ph type="body" idx="4294967295"/>
          </p:nvPr>
        </p:nvSpPr>
        <p:spPr>
          <a:xfrm>
            <a:off x="650239" y="1264355"/>
            <a:ext cx="11704322" cy="7513886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Recall that we usually have data values associated with a search key, such as SSN as a search key associated with data in an employees record.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A hash table is an array of some fixed size (call it tableSize) that allow us to insert, delete and find records by mapping the key into an index value between 0 and tableSize -1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mapping function that maps the key into the index is called a </a:t>
            </a:r>
            <a:r>
              <a:rPr sz="3128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  <a:latin typeface="Arial"/>
                <a:ea typeface="Arial"/>
                <a:cs typeface="Arial"/>
                <a:sym typeface="Arial"/>
              </a:rPr>
              <a:t>hash function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Hash functions should be simple and ideally should map two distinct keys to two different cells (indices).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 real life we have more keys than cells. Therefore; invariably we have two keys map to the same index. This is called a collision</a:t>
            </a:r>
          </a:p>
        </p:txBody>
      </p:sp>
      <p:sp>
        <p:nvSpPr>
          <p:cNvPr id="72" name="Shape 72"/>
          <p:cNvSpPr/>
          <p:nvPr>
            <p:ph type="sldNum" sz="quarter" idx="4294967295"/>
          </p:nvPr>
        </p:nvSpPr>
        <p:spPr>
          <a:xfrm>
            <a:off x="11854552" y="9149926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6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74" name="Shape 74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77" name="Shape 77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86" name="Group 86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78" name="Shape 78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84" name="Group 84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79" name="Shape 79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85" name="Shape 85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87" name="Shape 87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94" name="Table 94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Nov 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5" name="Shape 95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Some Simple Idea </a:t>
            </a:r>
          </a:p>
        </p:txBody>
      </p:sp>
      <p:sp>
        <p:nvSpPr>
          <p:cNvPr id="96" name="Shape 96"/>
          <p:cNvSpPr/>
          <p:nvPr>
            <p:ph type="body" idx="4294967295"/>
          </p:nvPr>
        </p:nvSpPr>
        <p:spPr>
          <a:xfrm>
            <a:off x="650239" y="6267591"/>
            <a:ext cx="11704322" cy="2510650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Examine what happens if table size is 10 and key values all ended with 0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Examine what happens if table size is a prime number (e.g. 11)</a:t>
            </a:r>
          </a:p>
        </p:txBody>
      </p:sp>
      <p:sp>
        <p:nvSpPr>
          <p:cNvPr id="97" name="Shape 97"/>
          <p:cNvSpPr/>
          <p:nvPr>
            <p:ph type="sldNum" sz="quarter" idx="4294967295"/>
          </p:nvPr>
        </p:nvSpPr>
        <p:spPr>
          <a:xfrm>
            <a:off x="11854552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98" name="HT_0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240" y="975359"/>
            <a:ext cx="6159219" cy="1517228"/>
          </a:xfrm>
          <a:prstGeom prst="rect">
            <a:avLst/>
          </a:prstGeom>
          <a:ln w="12700">
            <a:round/>
          </a:ln>
        </p:spPr>
      </p:pic>
      <p:pic>
        <p:nvPicPr>
          <p:cNvPr id="99" name="HT_07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239" y="2835768"/>
            <a:ext cx="5472855" cy="1733975"/>
          </a:xfrm>
          <a:prstGeom prst="rect">
            <a:avLst/>
          </a:prstGeom>
          <a:ln w="12700">
            <a:round/>
          </a:ln>
        </p:spPr>
      </p:pic>
      <p:pic>
        <p:nvPicPr>
          <p:cNvPr id="100" name="HT_08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02400" y="2835768"/>
            <a:ext cx="1390792" cy="1733975"/>
          </a:xfrm>
          <a:prstGeom prst="rect">
            <a:avLst/>
          </a:prstGeom>
          <a:ln w="12700">
            <a:round/>
          </a:ln>
        </p:spPr>
      </p:pic>
      <p:pic>
        <p:nvPicPr>
          <p:cNvPr id="101" name="HT_09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32906" y="4352995"/>
            <a:ext cx="1390792" cy="1733974"/>
          </a:xfrm>
          <a:prstGeom prst="rect">
            <a:avLst/>
          </a:prstGeom>
          <a:ln w="12700">
            <a:round/>
          </a:ln>
        </p:spPr>
      </p:pic>
      <p:pic>
        <p:nvPicPr>
          <p:cNvPr id="102" name="HT_10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93546" y="4352995"/>
            <a:ext cx="4660054" cy="1733974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6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104" name="Shape 104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07" name="Shape 107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16" name="Group 116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108" name="Shape 108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14" name="Group 114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115" name="Shape 115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23" name="Group 123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117" name="Shape 117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" name="Shape 118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" name="Shape 121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124" name="Table 124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Nov 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5" name="Shape 125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Hash Function Example</a:t>
            </a:r>
          </a:p>
        </p:txBody>
      </p:sp>
      <p:sp>
        <p:nvSpPr>
          <p:cNvPr id="126" name="Shape 126"/>
          <p:cNvSpPr/>
          <p:nvPr>
            <p:ph type="sldNum" sz="quarter" idx="4294967295"/>
          </p:nvPr>
        </p:nvSpPr>
        <p:spPr>
          <a:xfrm>
            <a:off x="11854552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27" name="HT_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2061" y="4443306"/>
            <a:ext cx="8272499" cy="4443307"/>
          </a:xfrm>
          <a:prstGeom prst="rect">
            <a:avLst/>
          </a:prstGeom>
          <a:ln w="12700">
            <a:round/>
          </a:ln>
        </p:spPr>
      </p:pic>
      <p:pic>
        <p:nvPicPr>
          <p:cNvPr id="128" name="HT_0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8924" y="1282417"/>
            <a:ext cx="6466276" cy="2853832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2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130" name="Shape 130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33" name="Shape 133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42" name="Group 142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134" name="Shape 134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40" name="Group 140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141" name="Shape 141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49" name="Group 149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143" name="Shape 143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150" name="Table 150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Nov 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1" name="Shape 151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More Hash Functions</a:t>
            </a:r>
          </a:p>
        </p:txBody>
      </p:sp>
      <p:sp>
        <p:nvSpPr>
          <p:cNvPr id="152" name="Shape 152"/>
          <p:cNvSpPr/>
          <p:nvPr>
            <p:ph type="sldNum" sz="quarter" idx="4294967295"/>
          </p:nvPr>
        </p:nvSpPr>
        <p:spPr>
          <a:xfrm>
            <a:off x="11854552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53" name="HT_0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675" y="1426915"/>
            <a:ext cx="8218313" cy="1390792"/>
          </a:xfrm>
          <a:prstGeom prst="rect">
            <a:avLst/>
          </a:prstGeom>
          <a:ln w="12700">
            <a:round/>
          </a:ln>
        </p:spPr>
      </p:pic>
      <p:pic>
        <p:nvPicPr>
          <p:cNvPr id="154" name="HT_04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6968" y="4172373"/>
            <a:ext cx="6267592" cy="455168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8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156" name="Shape 156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59" name="Shape 159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68" name="Group 168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160" name="Shape 160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66" name="Group 166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167" name="Shape 167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169" name="Shape 169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" name="Shape 170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176" name="Table 176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Nov 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7" name="Shape 177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The main()</a:t>
            </a:r>
          </a:p>
        </p:txBody>
      </p:sp>
      <p:sp>
        <p:nvSpPr>
          <p:cNvPr id="178" name="Shape 178"/>
          <p:cNvSpPr/>
          <p:nvPr>
            <p:ph type="sldNum" sz="quarter" idx="4294967295"/>
          </p:nvPr>
        </p:nvSpPr>
        <p:spPr>
          <a:xfrm>
            <a:off x="11854552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79" name="HT_0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39" y="973961"/>
            <a:ext cx="6917832" cy="8004483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400000">
              <a:srgbClr val="00FDFF">
                <a:alpha val="75000"/>
              </a:srgbClr>
            </a:outerShdw>
          </a:effectLst>
        </p:spPr>
      </p:pic>
      <p:pic>
        <p:nvPicPr>
          <p:cNvPr id="180" name="HT_0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2061" y="975360"/>
            <a:ext cx="8272499" cy="4443307"/>
          </a:xfrm>
          <a:prstGeom prst="rect">
            <a:avLst/>
          </a:prstGeom>
          <a:ln w="12700">
            <a:round/>
          </a:ln>
          <a:effectLst>
            <a:outerShdw sx="100000" sy="100000" kx="0" ky="0" algn="b" rotWithShape="0" blurRad="127000" dist="76200" dir="2400000">
              <a:srgbClr val="00FDFF">
                <a:alpha val="75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4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182" name="Shape 182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85" name="Shape 185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94" name="Group 194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186" name="Shape 186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92" name="Group 192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193" name="Shape 193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195" name="Shape 195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6" name="Shape 196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202" name="Table 202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Nov 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3" name="Shape 203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Collision Resolution Strategies</a:t>
            </a:r>
          </a:p>
        </p:txBody>
      </p:sp>
      <p:sp>
        <p:nvSpPr>
          <p:cNvPr id="204" name="Shape 204"/>
          <p:cNvSpPr/>
          <p:nvPr>
            <p:ph type="body" idx="4294967295"/>
          </p:nvPr>
        </p:nvSpPr>
        <p:spPr>
          <a:xfrm>
            <a:off x="650239" y="1264355"/>
            <a:ext cx="11704322" cy="3612445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534957" marR="35763" indent="-476842" defTabSz="1144422">
              <a:spcBef>
                <a:spcPts val="600"/>
              </a:spcBef>
              <a:buClr>
                <a:srgbClr val="E9E9FF"/>
              </a:buClr>
              <a:defRPr sz="1800"/>
            </a:pPr>
            <a:r>
              <a:rPr sz="275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Separate Chaining: Keep a list of all elements that hash to the same value</a:t>
            </a:r>
            <a:endParaRPr sz="2753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534957" marR="35763" indent="-476842" defTabSz="1144422">
              <a:spcBef>
                <a:spcPts val="600"/>
              </a:spcBef>
              <a:buClr>
                <a:srgbClr val="E9E9FF"/>
              </a:buClr>
              <a:defRPr sz="1800"/>
            </a:pPr>
            <a:r>
              <a:rPr sz="275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753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798711" marR="35763" indent="-405316" defTabSz="1144422">
              <a:spcBef>
                <a:spcPts val="500"/>
              </a:spcBef>
              <a:buChar char="–"/>
              <a:defRPr sz="1800"/>
            </a:pPr>
            <a:r>
              <a:rPr sz="250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Consider the first 10 perfect squares 0, 1, 4, 9, 16, 25, 36, 49, 64, 81</a:t>
            </a:r>
            <a:endParaRPr sz="2503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798711" marR="35763" indent="-405316" defTabSz="1144422">
              <a:spcBef>
                <a:spcPts val="500"/>
              </a:spcBef>
              <a:buChar char="–"/>
              <a:defRPr sz="1800"/>
            </a:pPr>
            <a:r>
              <a:rPr sz="250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Let the hash function be hash(x) = x mod 10</a:t>
            </a:r>
            <a:endParaRPr sz="2503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798711" marR="35763" indent="-405316" defTabSz="1144422">
              <a:spcBef>
                <a:spcPts val="500"/>
              </a:spcBef>
              <a:buChar char="–"/>
              <a:defRPr sz="1800"/>
            </a:pPr>
            <a:r>
              <a:rPr sz="250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Notice that 1 and 81 hash to 1.</a:t>
            </a:r>
            <a:endParaRPr sz="2503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798711" marR="35763" indent="-405316" defTabSz="1144422">
              <a:spcBef>
                <a:spcPts val="500"/>
              </a:spcBef>
              <a:buChar char="–"/>
              <a:defRPr sz="1800"/>
            </a:pPr>
            <a:r>
              <a:rPr sz="2503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1 is inserted in the list first. When 81 is inserted a new node (node 1) is allocated to store the 81 and it is also set to point to node 0 that contains 1. </a:t>
            </a:r>
          </a:p>
        </p:txBody>
      </p:sp>
      <p:sp>
        <p:nvSpPr>
          <p:cNvPr id="205" name="Shape 205"/>
          <p:cNvSpPr/>
          <p:nvPr>
            <p:ph type="sldNum" sz="quarter" idx="4294967295"/>
          </p:nvPr>
        </p:nvSpPr>
        <p:spPr>
          <a:xfrm>
            <a:off x="11854552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graphicFrame>
        <p:nvGraphicFramePr>
          <p:cNvPr id="206" name="Table 206"/>
          <p:cNvGraphicFramePr/>
          <p:nvPr/>
        </p:nvGraphicFramePr>
        <p:xfrm>
          <a:off x="307057" y="5342272"/>
          <a:ext cx="2362076" cy="288958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87223"/>
                <a:gridCol w="687223"/>
                <a:gridCol w="983112"/>
              </a:tblGrid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hash(x)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36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64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81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Table 207"/>
          <p:cNvGraphicFramePr/>
          <p:nvPr/>
        </p:nvGraphicFramePr>
        <p:xfrm>
          <a:off x="2955327" y="5323840"/>
          <a:ext cx="5244922" cy="2889586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{8F44A2F1-9E1F-4B54-A3A2-5F16C0AD49E2}</a:tableStyleId>
              </a:tblPr>
              <a:tblGrid>
                <a:gridCol w="987818"/>
                <a:gridCol w="1004125"/>
                <a:gridCol w="1655451"/>
                <a:gridCol w="1593009"/>
              </a:tblGrid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Table Cell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Content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Linked List node 1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Linked List node 0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1, 81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81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empty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empty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4, 64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64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16, 36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36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empty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empty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  <a:tr h="262279">
                <a:tc>
                  <a:txBody>
                    <a:bodyPr/>
                    <a:lstStyle/>
                    <a:p>
                      <a:pPr lvl="0" defTabSz="65024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9, 81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81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650240"/>
                      <a:r>
                        <a:rPr sz="1422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12700" marR="12700" marT="12700" marB="12700" anchor="t" anchorCtr="0" horzOverflow="overflow">
                    <a:lnL w="4515">
                      <a:solidFill>
                        <a:srgbClr val="D6D6D6"/>
                      </a:solidFill>
                      <a:miter lim="400000"/>
                    </a:lnL>
                    <a:lnR w="4515">
                      <a:solidFill>
                        <a:srgbClr val="D6D6D6"/>
                      </a:solidFill>
                      <a:miter lim="400000"/>
                    </a:lnR>
                    <a:lnT w="4515">
                      <a:solidFill>
                        <a:srgbClr val="D6D6D6"/>
                      </a:solidFill>
                      <a:miter lim="400000"/>
                    </a:lnT>
                    <a:lnB w="4515">
                      <a:solidFill>
                        <a:srgbClr val="D6D6D6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</a:tr>
            </a:tbl>
          </a:graphicData>
        </a:graphic>
      </p:graphicFrame>
      <p:pic>
        <p:nvPicPr>
          <p:cNvPr id="208" name="fig05_05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1128" y="4985173"/>
            <a:ext cx="3035736" cy="3612445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2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210" name="Shape 210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13" name="Shape 213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22" name="Group 222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214" name="Shape 214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20" name="Group 220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215" name="Shape 215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221" name="Shape 221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29" name="Group 229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223" name="Shape 223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5" name="Shape 225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230" name="Table 230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Nov 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1" name="Shape 231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Collision Resolution Strategies (cont.)</a:t>
            </a:r>
          </a:p>
        </p:txBody>
      </p:sp>
      <p:sp>
        <p:nvSpPr>
          <p:cNvPr id="232" name="Shape 232"/>
          <p:cNvSpPr/>
          <p:nvPr>
            <p:ph type="body" idx="4294967295"/>
          </p:nvPr>
        </p:nvSpPr>
        <p:spPr>
          <a:xfrm>
            <a:off x="650239" y="1336604"/>
            <a:ext cx="11704322" cy="6394028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load factor λ is a measure of how full our table is and is defined by the ration of the number of elements in the hash table to the size of the hash table.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For the previous example λ is 1. 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closer λ to 1 the greater the chance for collisions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To avoid collisions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07626" marR="40640" indent="-460586" defTabSz="1300480">
              <a:spcBef>
                <a:spcPts val="600"/>
              </a:spcBef>
              <a:buChar char="–"/>
              <a:defRPr sz="1800"/>
            </a:pP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Use a large table,</a:t>
            </a:r>
            <a:endParaRPr sz="284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07626" marR="40640" indent="-460586" defTabSz="1300480">
              <a:spcBef>
                <a:spcPts val="600"/>
              </a:spcBef>
              <a:buChar char="–"/>
              <a:defRPr sz="1800"/>
            </a:pP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Use Linked Lists ( This is the Separate Chaining)</a:t>
            </a:r>
            <a:endParaRPr sz="284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07626" marR="40640" indent="-460586" defTabSz="1300480">
              <a:spcBef>
                <a:spcPts val="600"/>
              </a:spcBef>
              <a:buChar char="–"/>
              <a:defRPr sz="1800"/>
            </a:pP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Use a one-to-one hashing function (In a perfect world)</a:t>
            </a:r>
          </a:p>
        </p:txBody>
      </p:sp>
      <p:sp>
        <p:nvSpPr>
          <p:cNvPr id="233" name="Shape 233"/>
          <p:cNvSpPr/>
          <p:nvPr>
            <p:ph type="sldNum" sz="quarter" idx="4294967295"/>
          </p:nvPr>
        </p:nvSpPr>
        <p:spPr>
          <a:xfrm>
            <a:off x="11854552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34" name="LoadFacto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4231" y="7342636"/>
            <a:ext cx="5364481" cy="165235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8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236" name="Shape 236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39" name="Shape 239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48" name="Group 248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240" name="Shape 240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46" name="Group 246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241" name="Shape 241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247" name="Shape 247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249" name="Shape 249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256" name="Table 256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Nov 2,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7" name="Shape 257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Hash Tables Without Linked Lists</a:t>
            </a:r>
          </a:p>
        </p:txBody>
      </p:sp>
      <p:sp>
        <p:nvSpPr>
          <p:cNvPr id="258" name="Shape 258"/>
          <p:cNvSpPr/>
          <p:nvPr>
            <p:ph type="body" idx="4294967295"/>
          </p:nvPr>
        </p:nvSpPr>
        <p:spPr>
          <a:xfrm>
            <a:off x="650239" y="1264355"/>
            <a:ext cx="11704322" cy="7513886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Linked Lists may slow performance due to overhead in allocating and inserting in the new node.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We will use techniques that will not allocate new node but will try to use another cell in the hash table.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For these we have h</a:t>
            </a:r>
            <a:r>
              <a:rPr baseline="-5999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(x) = hash(x) + f(i) where f(i) is the adjustment to find the new empty cell.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To locate a new empty cell in the hash table we use one of two techniques: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07626" marR="40640" indent="-460586" defTabSz="1300480">
              <a:spcBef>
                <a:spcPts val="600"/>
              </a:spcBef>
              <a:buChar char="–"/>
              <a:defRPr sz="1800"/>
            </a:pP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Probing</a:t>
            </a:r>
            <a:endParaRPr sz="284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2" marL="1189284" marR="40640" indent="-361244" defTabSz="1300480">
              <a:spcBef>
                <a:spcPts val="500"/>
              </a:spcBef>
              <a:buClr>
                <a:srgbClr val="E9E9FF"/>
              </a:buClr>
              <a:buFont typeface="Zapf Dingbats"/>
              <a:buChar char="✴"/>
              <a:defRPr sz="1800"/>
            </a:pPr>
            <a:r>
              <a:rPr sz="25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Linear Probing, f(i) is linear  e.g. f(i) = i</a:t>
            </a:r>
            <a:endParaRPr sz="256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2" marL="1189284" marR="40640" indent="-361244" defTabSz="1300480">
              <a:spcBef>
                <a:spcPts val="500"/>
              </a:spcBef>
              <a:buClr>
                <a:srgbClr val="E9E9FF"/>
              </a:buClr>
              <a:buFont typeface="Zapf Dingbats"/>
              <a:buChar char="✴"/>
              <a:defRPr sz="1800"/>
            </a:pPr>
            <a:r>
              <a:rPr sz="25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Quadratic Probing, f(i) is quadratic, e.g. f(i) = i</a:t>
            </a:r>
            <a:r>
              <a:rPr baseline="31999" sz="25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endParaRPr sz="256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07626" marR="40640" indent="-460586" defTabSz="1300480">
              <a:spcBef>
                <a:spcPts val="600"/>
              </a:spcBef>
              <a:buChar char="–"/>
              <a:defRPr sz="1800"/>
            </a:pP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Double hashing where f(i) is a second hash function such as </a:t>
            </a:r>
            <a:endParaRPr sz="284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2" marL="0" marR="40640" indent="828039" defTabSz="1300480">
              <a:spcBef>
                <a:spcPts val="500"/>
              </a:spcBef>
              <a:buClr>
                <a:srgbClr val="E9E9FF"/>
              </a:buClr>
              <a:buSzTx/>
              <a:buFont typeface="Zapf Dingbats"/>
              <a:buNone/>
              <a:defRPr sz="1800"/>
            </a:pPr>
            <a:r>
              <a:rPr sz="25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f(i) = i*hash</a:t>
            </a:r>
            <a:r>
              <a:rPr baseline="-5999" sz="25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5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(x)</a:t>
            </a:r>
          </a:p>
        </p:txBody>
      </p:sp>
      <p:sp>
        <p:nvSpPr>
          <p:cNvPr id="259" name="Shape 259"/>
          <p:cNvSpPr/>
          <p:nvPr>
            <p:ph type="sldNum" sz="quarter" idx="4294967295"/>
          </p:nvPr>
        </p:nvSpPr>
        <p:spPr>
          <a:xfrm>
            <a:off x="11854552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3CF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3CF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