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342900" algn="ctr" defTabSz="584200">
      <a:defRPr sz="3600">
        <a:latin typeface="+mn-lt"/>
        <a:ea typeface="+mn-ea"/>
        <a:cs typeface="+mn-cs"/>
        <a:sym typeface="Helvetica Light"/>
      </a:defRPr>
    </a:lvl2pPr>
    <a:lvl3pPr indent="685800" algn="ctr" defTabSz="584200">
      <a:defRPr sz="3600">
        <a:latin typeface="+mn-lt"/>
        <a:ea typeface="+mn-ea"/>
        <a:cs typeface="+mn-cs"/>
        <a:sym typeface="Helvetica Light"/>
      </a:defRPr>
    </a:lvl3pPr>
    <a:lvl4pPr indent="1028700" algn="ctr" defTabSz="584200">
      <a:defRPr sz="3600">
        <a:latin typeface="+mn-lt"/>
        <a:ea typeface="+mn-ea"/>
        <a:cs typeface="+mn-cs"/>
        <a:sym typeface="Helvetica Light"/>
      </a:defRPr>
    </a:lvl4pPr>
    <a:lvl5pPr indent="1371600" algn="ctr" defTabSz="584200">
      <a:defRPr sz="3600">
        <a:latin typeface="+mn-lt"/>
        <a:ea typeface="+mn-ea"/>
        <a:cs typeface="+mn-cs"/>
        <a:sym typeface="Helvetica Light"/>
      </a:defRPr>
    </a:lvl5pPr>
    <a:lvl6pPr indent="1714500" algn="ctr" defTabSz="584200">
      <a:defRPr sz="3600">
        <a:latin typeface="+mn-lt"/>
        <a:ea typeface="+mn-ea"/>
        <a:cs typeface="+mn-cs"/>
        <a:sym typeface="Helvetica Light"/>
      </a:defRPr>
    </a:lvl6pPr>
    <a:lvl7pPr indent="2057400" algn="ctr" defTabSz="584200">
      <a:defRPr sz="3600">
        <a:latin typeface="+mn-lt"/>
        <a:ea typeface="+mn-ea"/>
        <a:cs typeface="+mn-cs"/>
        <a:sym typeface="Helvetica Light"/>
      </a:defRPr>
    </a:lvl7pPr>
    <a:lvl8pPr indent="2400300" algn="ctr" defTabSz="584200">
      <a:defRPr sz="3600">
        <a:latin typeface="+mn-lt"/>
        <a:ea typeface="+mn-ea"/>
        <a:cs typeface="+mn-cs"/>
        <a:sym typeface="Helvetica Light"/>
      </a:defRPr>
    </a:lvl8pPr>
    <a:lvl9pPr indent="27432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D85BA"/>
              </a:solidFill>
              <a:prstDash val="solid"/>
              <a:miter lim="400000"/>
            </a:ln>
          </a:left>
          <a:right>
            <a:ln w="12700" cap="flat">
              <a:solidFill>
                <a:srgbClr val="2D85BA"/>
              </a:solidFill>
              <a:prstDash val="solid"/>
              <a:miter lim="400000"/>
            </a:ln>
          </a:right>
          <a:top>
            <a:ln w="12700" cap="flat">
              <a:solidFill>
                <a:srgbClr val="2D85BA"/>
              </a:solidFill>
              <a:prstDash val="solid"/>
              <a:miter lim="400000"/>
            </a:ln>
          </a:top>
          <a:bottom>
            <a:ln w="12700" cap="flat">
              <a:solidFill>
                <a:srgbClr val="2D85BA"/>
              </a:solidFill>
              <a:prstDash val="solid"/>
              <a:miter lim="400000"/>
            </a:ln>
          </a:bottom>
          <a:insideH>
            <a:ln w="12700" cap="flat">
              <a:solidFill>
                <a:srgbClr val="2D85BA"/>
              </a:solidFill>
              <a:prstDash val="solid"/>
              <a:miter lim="400000"/>
            </a:ln>
          </a:insideH>
          <a:insideV>
            <a:ln w="12700" cap="flat">
              <a:solidFill>
                <a:srgbClr val="2D85BA"/>
              </a:solidFill>
              <a:prstDash val="solid"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B4EB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D85BA"/>
              </a:solidFill>
              <a:prstDash val="solid"/>
              <a:miter lim="400000"/>
            </a:ln>
          </a:top>
          <a:bottom>
            <a:ln w="12700" cap="flat">
              <a:solidFill>
                <a:srgbClr val="2D85BA"/>
              </a:solidFill>
              <a:prstDash val="solid"/>
              <a:miter lim="400000"/>
            </a:ln>
          </a:bottom>
          <a:insideH>
            <a:ln w="12700" cap="flat">
              <a:solidFill>
                <a:srgbClr val="2D85BA"/>
              </a:solidFill>
              <a:prstDash val="solid"/>
              <a:miter lim="400000"/>
            </a:ln>
          </a:insideH>
          <a:insideV>
            <a:ln w="12700" cap="flat">
              <a:solidFill>
                <a:srgbClr val="2D85BA"/>
              </a:solidFill>
              <a:prstDash val="solid"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0B4EB3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2D85BA"/>
              </a:solidFill>
              <a:prstDash val="solid"/>
              <a:miter lim="400000"/>
            </a:ln>
          </a:left>
          <a:right>
            <a:ln w="12700" cap="flat">
              <a:solidFill>
                <a:srgbClr val="2D85BA"/>
              </a:solidFill>
              <a:prstDash val="solid"/>
              <a:miter lim="400000"/>
            </a:ln>
          </a:right>
          <a:top>
            <a:ln w="12700" cap="flat">
              <a:solidFill>
                <a:srgbClr val="0B4EB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D85BA"/>
              </a:solidFill>
              <a:prstDash val="solid"/>
              <a:miter lim="400000"/>
            </a:ln>
          </a:insideH>
          <a:insideV>
            <a:ln w="12700" cap="flat">
              <a:solidFill>
                <a:srgbClr val="2D85BA"/>
              </a:solidFill>
              <a:prstDash val="solid"/>
              <a:miter lim="400000"/>
            </a:ln>
          </a:insideV>
        </a:tcBdr>
        <a:fill>
          <a:solidFill>
            <a:srgbClr val="0B4EB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 b="def" i="def"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 b="def" i="def"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body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1270000" y="58420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82700" y="2768600"/>
            <a:ext cx="5041900" cy="5715000"/>
          </a:xfrm>
          <a:prstGeom prst="rect">
            <a:avLst/>
          </a:prstGeom>
        </p:spPr>
        <p:txBody>
          <a:bodyPr/>
          <a:lstStyle>
            <a:lvl1pPr marL="280736" indent="-280736">
              <a:spcBef>
                <a:spcPts val="3200"/>
              </a:spcBef>
              <a:defRPr sz="2800"/>
            </a:lvl1pPr>
            <a:lvl2pPr marL="661736" indent="-280736">
              <a:spcBef>
                <a:spcPts val="3200"/>
              </a:spcBef>
              <a:defRPr sz="2800"/>
            </a:lvl2pPr>
            <a:lvl3pPr marL="1042736" indent="-280736">
              <a:spcBef>
                <a:spcPts val="3200"/>
              </a:spcBef>
              <a:defRPr sz="2800"/>
            </a:lvl3pPr>
            <a:lvl4pPr marL="1423736" indent="-280736">
              <a:spcBef>
                <a:spcPts val="3200"/>
              </a:spcBef>
              <a:defRPr sz="2800"/>
            </a:lvl4pPr>
            <a:lvl5pPr marL="1804736" indent="-280736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3429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6858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10287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13716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7145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20574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24003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27432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381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762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143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524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1905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286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2667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048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3429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3429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10287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7145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2057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24003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2743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8063" y="-6774"/>
            <a:ext cx="13004801" cy="9753600"/>
            <a:chOff x="0" y="0"/>
            <a:chExt cx="13004800" cy="9753599"/>
          </a:xfrm>
        </p:grpSpPr>
        <p:sp>
          <p:nvSpPr>
            <p:cNvPr id="25" name="Shape 2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3388" y="8961118"/>
            <a:ext cx="11162455" cy="830865"/>
            <a:chOff x="0" y="0"/>
            <a:chExt cx="11162453" cy="830863"/>
          </a:xfrm>
        </p:grpSpPr>
        <p:sp>
          <p:nvSpPr>
            <p:cNvPr id="28" name="Shape 28"/>
            <p:cNvSpPr/>
            <p:nvPr/>
          </p:nvSpPr>
          <p:spPr>
            <a:xfrm>
              <a:off x="3359353" y="0"/>
              <a:ext cx="7319643" cy="8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5613984" y="0"/>
              <a:ext cx="5548470" cy="830864"/>
              <a:chOff x="0" y="0"/>
              <a:chExt cx="5548468" cy="830863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3302874" y="10851"/>
                <a:ext cx="2245595" cy="82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21" y="15230"/>
                    </a:moveTo>
                    <a:lnTo>
                      <a:pt x="10757" y="15108"/>
                    </a:lnTo>
                    <a:lnTo>
                      <a:pt x="6085" y="10167"/>
                    </a:lnTo>
                    <a:lnTo>
                      <a:pt x="2760" y="2695"/>
                    </a:lnTo>
                    <a:lnTo>
                      <a:pt x="0" y="0"/>
                    </a:lnTo>
                    <a:lnTo>
                      <a:pt x="478" y="1062"/>
                    </a:lnTo>
                    <a:lnTo>
                      <a:pt x="0" y="2654"/>
                    </a:lnTo>
                    <a:lnTo>
                      <a:pt x="652" y="4859"/>
                    </a:lnTo>
                    <a:lnTo>
                      <a:pt x="1630" y="9922"/>
                    </a:lnTo>
                    <a:lnTo>
                      <a:pt x="978" y="17231"/>
                    </a:lnTo>
                    <a:lnTo>
                      <a:pt x="4346" y="13434"/>
                    </a:lnTo>
                    <a:lnTo>
                      <a:pt x="12864" y="21518"/>
                    </a:lnTo>
                    <a:lnTo>
                      <a:pt x="21600" y="21600"/>
                    </a:lnTo>
                    <a:lnTo>
                      <a:pt x="17993" y="19313"/>
                    </a:lnTo>
                    <a:lnTo>
                      <a:pt x="13821" y="1523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31496" y="0"/>
                <a:ext cx="420203" cy="61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1228976" y="156561"/>
                <a:ext cx="853959" cy="420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79947" y="114710"/>
                <a:ext cx="350169" cy="114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0" y="103858"/>
                <a:ext cx="94885" cy="125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5" name="Shape 35"/>
            <p:cNvSpPr/>
            <p:nvPr/>
          </p:nvSpPr>
          <p:spPr>
            <a:xfrm>
              <a:off x="0" y="0"/>
              <a:ext cx="8982375" cy="82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88435" y="8940800"/>
            <a:ext cx="8091876" cy="830864"/>
            <a:chOff x="0" y="0"/>
            <a:chExt cx="8091875" cy="830863"/>
          </a:xfrm>
        </p:grpSpPr>
        <p:sp>
          <p:nvSpPr>
            <p:cNvPr id="37" name="Shape 37"/>
            <p:cNvSpPr/>
            <p:nvPr/>
          </p:nvSpPr>
          <p:spPr>
            <a:xfrm>
              <a:off x="1809994" y="0"/>
              <a:ext cx="824781" cy="45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3497967" y="55909"/>
              <a:ext cx="4593909" cy="77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3242625" y="46590"/>
              <a:ext cx="160437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1041707" y="76098"/>
              <a:ext cx="363808" cy="25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02757" y="94734"/>
              <a:ext cx="133321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7954"/>
              <a:ext cx="553619" cy="32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44" name="Table 44"/>
          <p:cNvGraphicFramePr/>
          <p:nvPr/>
        </p:nvGraphicFramePr>
        <p:xfrm>
          <a:off x="1246293" y="9135873"/>
          <a:ext cx="10476090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92029"/>
                <a:gridCol w="3492029"/>
                <a:gridCol w="3492029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Shape 45"/>
          <p:cNvSpPr/>
          <p:nvPr>
            <p:ph type="title"/>
          </p:nvPr>
        </p:nvSpPr>
        <p:spPr>
          <a:xfrm>
            <a:off x="632177" y="456353"/>
            <a:ext cx="11704322" cy="1517227"/>
          </a:xfrm>
          <a:prstGeom prst="rect">
            <a:avLst/>
          </a:prstGeom>
        </p:spPr>
        <p:txBody>
          <a:bodyPr lIns="72248" tIns="72248" rIns="72248" bIns="72248" anchor="ctr"/>
          <a:lstStyle>
            <a:lvl1pPr marL="40640" marR="40640" defTabSz="1300480">
              <a:defRPr sz="6826">
                <a:solidFill>
                  <a:srgbClr val="FFFF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6826">
                <a:solidFill>
                  <a:srgbClr val="FFFF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Chapter 7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318542" y="2735684"/>
            <a:ext cx="10403841" cy="6086970"/>
          </a:xfrm>
          <a:prstGeom prst="rect">
            <a:avLst/>
          </a:prstGeom>
        </p:spPr>
        <p:txBody>
          <a:bodyPr lIns="72248" tIns="72248" rIns="72248" bIns="72248" anchor="ctr"/>
          <a:lstStyle/>
          <a:p>
            <a:pPr lvl="0" marL="27228" marR="27228" indent="85090" defTabSz="871321">
              <a:spcBef>
                <a:spcPts val="400"/>
              </a:spcBef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Sorting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7228" marR="27228" indent="85090" algn="l" defTabSz="871321">
              <a:spcBef>
                <a:spcPts val="400"/>
              </a:spcBef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will sort arrays of elements under the assumption that: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array contains only integers (This can be easily extended to any comparable)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entire sort is done in memory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7228" marR="27228" indent="85090" algn="l" defTabSz="871321">
              <a:spcBef>
                <a:spcPts val="400"/>
              </a:spcBef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will examine several algorithms based on their performance: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Several easy algorithms that sort in </a:t>
            </a:r>
            <a:r>
              <a:rPr i="1"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 such as the insertion sort.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Shell sort which simple and perform in </a:t>
            </a:r>
            <a:r>
              <a:rPr i="1"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More complicated sorts that perform in </a:t>
            </a:r>
            <a:r>
              <a:rPr i="1"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(nlogn)</a:t>
            </a:r>
            <a:endParaRPr sz="2858">
              <a:solidFill>
                <a:srgbClr val="FFFFFF"/>
              </a:solidFill>
              <a:effectLst>
                <a:outerShdw sx="100000" sy="100000" kx="0" ky="0" algn="b" rotWithShape="0" blurRad="8509" dist="17018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14861" marR="27228" indent="-302542" algn="l" defTabSz="871321">
              <a:spcBef>
                <a:spcPts val="400"/>
              </a:spcBef>
              <a:buSzPct val="125000"/>
              <a:buChar char="•"/>
              <a:defRPr sz="1800"/>
            </a:pPr>
            <a:r>
              <a:rPr sz="2858">
                <a:solidFill>
                  <a:srgbClr val="FFFFFF"/>
                </a:solidFill>
                <a:effectLst>
                  <a:outerShdw sx="100000" sy="100000" kx="0" ky="0" algn="b" rotWithShape="0" blurRad="8509" dist="17018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will show that any sort will require Ω(nlogn) comparisons</a:t>
            </a:r>
          </a:p>
        </p:txBody>
      </p:sp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11341904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4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52" name="Shape 252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55" name="Shape 255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64" name="Group 264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56" name="Shape 256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62" name="Group 262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63" name="Shape 263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65" name="Shape 265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72" name="Table 272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3" name="Shape 273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Simple Shell sort Example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75" name="ss_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39" y="1194929"/>
            <a:ext cx="8306069" cy="3340101"/>
          </a:xfrm>
          <a:prstGeom prst="rect">
            <a:avLst/>
          </a:prstGeom>
          <a:ln w="12700">
            <a:round/>
          </a:ln>
        </p:spPr>
      </p:pic>
      <p:pic>
        <p:nvPicPr>
          <p:cNvPr id="276" name="ss_0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99" y="5265983"/>
            <a:ext cx="6141157" cy="3413762"/>
          </a:xfrm>
          <a:prstGeom prst="rect">
            <a:avLst/>
          </a:prstGeom>
          <a:ln w="12700">
            <a:round/>
          </a:ln>
        </p:spPr>
      </p:pic>
      <p:pic>
        <p:nvPicPr>
          <p:cNvPr id="277" name="TextMateScreenSnapz004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6850" y="2256348"/>
            <a:ext cx="4876800" cy="664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1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79" name="Shape 279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2" name="Shape 28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91" name="Group 29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83" name="Shape 28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89" name="Group 28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92" name="Shape 29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99" name="Table 299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0" name="Shape 300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Big Shell sort Example</a:t>
            </a:r>
          </a:p>
        </p:txBody>
      </p:sp>
      <p:sp>
        <p:nvSpPr>
          <p:cNvPr id="301" name="Shape 301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02" name="ss_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" y="1029546"/>
            <a:ext cx="11433387" cy="3070579"/>
          </a:xfrm>
          <a:prstGeom prst="rect">
            <a:avLst/>
          </a:prstGeom>
          <a:ln w="12700">
            <a:round/>
          </a:ln>
        </p:spPr>
      </p:pic>
      <p:pic>
        <p:nvPicPr>
          <p:cNvPr id="303" name="ss_0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177" y="4371058"/>
            <a:ext cx="11451450" cy="364857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7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05" name="Shape 30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08" name="Shape 308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17" name="Group 317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09" name="Shape 309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15" name="Group 315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16" name="Shape 316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18" name="Shape 318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25" name="Table 325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Shape 326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Big Shell sort Example (cont.)</a:t>
            </a:r>
          </a:p>
        </p:txBody>
      </p:sp>
      <p:sp>
        <p:nvSpPr>
          <p:cNvPr id="327" name="Shape 327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28" name="ss_0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550" y="1372729"/>
            <a:ext cx="11505637" cy="552704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2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30" name="Shape 330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3" name="Shape 333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42" name="Group 342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34" name="Shape 334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0" name="Group 340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41" name="Shape 341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43" name="Shape 343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50" name="Table 350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1" name="Shape 351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Big Shell sort Example (cont.)</a:t>
            </a:r>
          </a:p>
        </p:txBody>
      </p:sp>
      <p:sp>
        <p:nvSpPr>
          <p:cNvPr id="352" name="Shape 352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53" name="TextMateScreenSnapz00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5239" y="787400"/>
            <a:ext cx="5232401" cy="65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TextMateScreenSnapz00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236" y="781050"/>
            <a:ext cx="5232402" cy="812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8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56" name="Shape 356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59" name="Shape 359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68" name="Group 368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60" name="Shape 360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66" name="Group 366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67" name="Shape 367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69" name="Shape 369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76" name="Table 376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7" name="Shape 377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Big Example Output</a:t>
            </a:r>
          </a:p>
        </p:txBody>
      </p:sp>
      <p:sp>
        <p:nvSpPr>
          <p:cNvPr id="378" name="Shape 378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79" name="ss_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065" y="1228231"/>
            <a:ext cx="8563301" cy="7784819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3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81" name="Shape 381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84" name="Shape 384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3" name="Group 393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85" name="Shape 385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91" name="Group 391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94" name="Shape 394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401" name="Table 401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2" name="Shape 402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The Shell Sort Routine</a:t>
            </a:r>
          </a:p>
        </p:txBody>
      </p:sp>
      <p:sp>
        <p:nvSpPr>
          <p:cNvPr id="403" name="Shape 403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4" name="ss_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368" y="1155982"/>
            <a:ext cx="10819273" cy="7751364"/>
          </a:xfrm>
          <a:prstGeom prst="rect">
            <a:avLst/>
          </a:prstGeom>
          <a:ln w="12700">
            <a:round/>
          </a:ln>
        </p:spPr>
      </p:pic>
      <p:sp>
        <p:nvSpPr>
          <p:cNvPr id="405" name="Shape 405"/>
          <p:cNvSpPr/>
          <p:nvPr/>
        </p:nvSpPr>
        <p:spPr>
          <a:xfrm>
            <a:off x="7062328" y="1318542"/>
            <a:ext cx="3142828" cy="1806223"/>
          </a:xfrm>
          <a:prstGeom prst="wedgeEllipseCallout">
            <a:avLst>
              <a:gd name="adj1" fmla="val -58082"/>
              <a:gd name="adj2" fmla="val 20312"/>
            </a:avLst>
          </a:prstGeom>
          <a:solidFill>
            <a:srgbClr val="3399FF"/>
          </a:solidFill>
          <a:ln w="18062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/>
          <a:lstStyle>
            <a:lvl1pPr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 n = 13 we have gap = 6,3,1</a:t>
            </a:r>
          </a:p>
        </p:txBody>
      </p:sp>
      <p:sp>
        <p:nvSpPr>
          <p:cNvPr id="406" name="Shape 406"/>
          <p:cNvSpPr/>
          <p:nvPr/>
        </p:nvSpPr>
        <p:spPr>
          <a:xfrm>
            <a:off x="8976924" y="3052515"/>
            <a:ext cx="3504073" cy="1806223"/>
          </a:xfrm>
          <a:prstGeom prst="wedgeEllipseCallout">
            <a:avLst>
              <a:gd name="adj1" fmla="val -103700"/>
              <a:gd name="adj2" fmla="val -12522"/>
            </a:avLst>
          </a:prstGeom>
          <a:solidFill>
            <a:srgbClr val="3399FF"/>
          </a:solidFill>
          <a:ln w="18062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When gap is 6 we move through 6,7,8,9,10,11, and 12</a:t>
            </a:r>
          </a:p>
        </p:txBody>
      </p:sp>
      <p:sp>
        <p:nvSpPr>
          <p:cNvPr id="407" name="Shape 407"/>
          <p:cNvSpPr/>
          <p:nvPr/>
        </p:nvSpPr>
        <p:spPr>
          <a:xfrm>
            <a:off x="7479726" y="5959686"/>
            <a:ext cx="4993482" cy="1498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34" y="0"/>
                </a:moveTo>
                <a:cubicBezTo>
                  <a:pt x="3028" y="0"/>
                  <a:pt x="2536" y="1639"/>
                  <a:pt x="2536" y="3660"/>
                </a:cubicBezTo>
                <a:lnTo>
                  <a:pt x="2536" y="3700"/>
                </a:lnTo>
                <a:lnTo>
                  <a:pt x="0" y="5530"/>
                </a:lnTo>
                <a:lnTo>
                  <a:pt x="2536" y="7354"/>
                </a:lnTo>
                <a:lnTo>
                  <a:pt x="2536" y="17940"/>
                </a:lnTo>
                <a:cubicBezTo>
                  <a:pt x="2536" y="19961"/>
                  <a:pt x="3028" y="21600"/>
                  <a:pt x="3634" y="21600"/>
                </a:cubicBezTo>
                <a:lnTo>
                  <a:pt x="20501" y="21600"/>
                </a:lnTo>
                <a:cubicBezTo>
                  <a:pt x="21108" y="21600"/>
                  <a:pt x="21600" y="19961"/>
                  <a:pt x="21600" y="17940"/>
                </a:cubicBezTo>
                <a:lnTo>
                  <a:pt x="21600" y="3660"/>
                </a:lnTo>
                <a:cubicBezTo>
                  <a:pt x="21600" y="1639"/>
                  <a:pt x="21108" y="0"/>
                  <a:pt x="20501" y="0"/>
                </a:cubicBezTo>
                <a:lnTo>
                  <a:pt x="3634" y="0"/>
                </a:lnTo>
                <a:close/>
              </a:path>
            </a:pathLst>
          </a:custGeom>
          <a:solidFill>
            <a:srgbClr val="3399FF"/>
          </a:solidFill>
          <a:ln w="18062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Here we compare a[6] with a[0], a[7] with a[1] looking backward and doing the switches if necessary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409" name="Shape 409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12" name="Shape 41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21" name="Group 42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413" name="Shape 41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19" name="Group 41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20" name="Shape 42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422" name="Shape 42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429" name="Table 429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" name="Shape 430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Notes about Shell sort</a:t>
            </a:r>
          </a:p>
        </p:txBody>
      </p:sp>
      <p:sp>
        <p:nvSpPr>
          <p:cNvPr id="431" name="Shape 431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Shell sort is sometimes referred to as </a:t>
            </a:r>
            <a:r>
              <a:rPr sz="3128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diminishing increment sort</a:t>
            </a:r>
            <a:endParaRPr sz="3128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gap size is the diminishing increment.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Many research is done establishing sequences of gaps (increments)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...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with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always 1 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After finishing the pass with increment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must have all elements that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apart sorted. 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array is then said to be h</a:t>
            </a:r>
            <a:r>
              <a:rPr baseline="-5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-sorted and we have a[i] &lt;= a[i+h</a:t>
            </a:r>
            <a:r>
              <a:rPr baseline="-5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] whenever the indices are valid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Popular but poor sequence is h</a:t>
            </a:r>
            <a:r>
              <a:rPr baseline="-5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= ⎣n/2⎦and h</a:t>
            </a:r>
            <a:r>
              <a:rPr baseline="-5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= ⎣ h</a:t>
            </a:r>
            <a:r>
              <a:rPr baseline="-5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/2⎦</a:t>
            </a:r>
          </a:p>
        </p:txBody>
      </p:sp>
      <p:sp>
        <p:nvSpPr>
          <p:cNvPr id="432" name="Shape 432"/>
          <p:cNvSpPr/>
          <p:nvPr>
            <p:ph type="sldNum" sz="quarter" idx="4294967295"/>
          </p:nvPr>
        </p:nvSpPr>
        <p:spPr>
          <a:xfrm>
            <a:off x="11982780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49" name="Shape 49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2" name="Shape 5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" name="Group 6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53" name="Shape 5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9" name="Group 5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60" name="Shape 6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62" name="Shape 6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69" name="Table 69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Recall Functions Order </a:t>
            </a:r>
          </a:p>
        </p:txBody>
      </p:sp>
      <p:sp>
        <p:nvSpPr>
          <p:cNvPr id="71" name="Shape 71"/>
          <p:cNvSpPr/>
          <p:nvPr>
            <p:ph type="body" idx="4294967295"/>
          </p:nvPr>
        </p:nvSpPr>
        <p:spPr>
          <a:xfrm>
            <a:off x="650239" y="1318542"/>
            <a:ext cx="6520464" cy="337763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369454" marR="30480" indent="-369454" defTabSz="975360">
              <a:spcBef>
                <a:spcPts val="500"/>
              </a:spcBef>
              <a:defRPr sz="1800"/>
            </a:pPr>
            <a:r>
              <a:rPr i="1" sz="2133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= </a:t>
            </a:r>
            <a:r>
              <a:rPr i="1"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(g(n))</a:t>
            </a:r>
            <a:endParaRPr sz="234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0" marR="30480" indent="0" defTabSz="975360">
              <a:spcBef>
                <a:spcPts val="500"/>
              </a:spcBef>
              <a:buSzTx/>
              <a:buNone/>
              <a:defRPr sz="1800"/>
            </a:pP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grows at a rate faster than or equal to g(n)</a:t>
            </a:r>
            <a:endParaRPr sz="2346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0" marR="30480" indent="-406400" defTabSz="975360">
              <a:spcBef>
                <a:spcPts val="500"/>
              </a:spcBef>
              <a:defRPr sz="1800"/>
            </a:pPr>
            <a:r>
              <a:rPr sz="234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Big </a:t>
            </a:r>
            <a:r>
              <a:rPr i="1" sz="234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: T(n) = </a:t>
            </a:r>
            <a:r>
              <a:rPr i="1"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(f(n))</a:t>
            </a:r>
            <a:endParaRPr sz="234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0" marR="30480" indent="0" defTabSz="975360">
              <a:spcBef>
                <a:spcPts val="500"/>
              </a:spcBef>
              <a:buSzTx/>
              <a:buNone/>
              <a:defRPr sz="1800"/>
            </a:pP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grows at a rate not faster than f(n)</a:t>
            </a:r>
            <a:endParaRPr sz="213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69454" marR="30480" indent="-369454" defTabSz="975360">
              <a:spcBef>
                <a:spcPts val="500"/>
              </a:spcBef>
              <a:defRPr sz="1800"/>
            </a:pPr>
            <a:r>
              <a:rPr i="1" sz="2133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= </a:t>
            </a:r>
            <a:r>
              <a:rPr i="1"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(h(n))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endParaRPr sz="234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0" marR="30480" indent="0" defTabSz="975360">
              <a:spcBef>
                <a:spcPts val="400"/>
              </a:spcBef>
              <a:buSzTx/>
              <a:buNone/>
              <a:defRPr sz="1800"/>
            </a:pP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grows at the same rate ad h(n)</a:t>
            </a:r>
            <a:endParaRPr sz="213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0" marR="30480" indent="-406400" defTabSz="975360">
              <a:spcBef>
                <a:spcPts val="500"/>
              </a:spcBef>
              <a:defRPr sz="1800"/>
            </a:pPr>
            <a:r>
              <a:rPr sz="234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Little </a:t>
            </a:r>
            <a:r>
              <a:rPr i="1" sz="2133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= </a:t>
            </a:r>
            <a:r>
              <a:rPr i="1"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(p(n))</a:t>
            </a:r>
            <a:r>
              <a:rPr sz="23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endParaRPr sz="234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0" marR="30480" indent="0" defTabSz="975360">
              <a:spcBef>
                <a:spcPts val="500"/>
              </a:spcBef>
              <a:buSzTx/>
              <a:buNone/>
              <a:defRPr sz="1800"/>
            </a:pPr>
            <a:r>
              <a:rPr sz="213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T(n) grows at a rate smaller than p(n)</a:t>
            </a:r>
          </a:p>
        </p:txBody>
      </p:sp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3" name="order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8045" y="4876800"/>
            <a:ext cx="5551253" cy="3504072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7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75" name="Shape 7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8" name="Shape 78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7" name="Group 87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79" name="Shape 79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5" name="Group 85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86" name="Shape 86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88" name="Shape 88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95" name="Table 95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Shape 96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Preliminaries</a:t>
            </a:r>
          </a:p>
        </p:txBody>
      </p:sp>
      <p:sp>
        <p:nvSpPr>
          <p:cNvPr id="97" name="Shape 97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0" marR="40640" indent="0" defTabSz="1300480">
              <a:spcBef>
                <a:spcPts val="700"/>
              </a:spcBef>
              <a:buSzTx/>
              <a:buNone/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Textbook assumptions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4186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have an array (or vector) of n sortable elements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4186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There exits a  comparator such as &lt; or &gt;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4186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&lt;, &gt; , and  = are the only operations allowed on the elements of the array (at least during the sort function). This is called </a:t>
            </a:r>
            <a:r>
              <a:rPr sz="3128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comparison-based sort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4186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STL functions: STL has sort functions based on the quick sort algorithm. They have different signatures as follows: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void sort(Iterator begin, Iterator end);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void sort(Iterator begin, Iterator end, comparator cmp);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4186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STL style functions require more coding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09" name="Group 109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01" name="Shape 101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08" name="Shape 108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10" name="Shape 110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17" name="Table 117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Shape 118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Insertion Sort</a:t>
            </a:r>
          </a:p>
        </p:txBody>
      </p:sp>
      <p:sp>
        <p:nvSpPr>
          <p:cNvPr id="119" name="Shape 119"/>
          <p:cNvSpPr/>
          <p:nvPr>
            <p:ph type="body" idx="4294967295"/>
          </p:nvPr>
        </p:nvSpPr>
        <p:spPr>
          <a:xfrm>
            <a:off x="647700" y="812799"/>
            <a:ext cx="11709400" cy="2565401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522799" marR="34950" indent="-466005" defTabSz="1118412">
              <a:spcBef>
                <a:spcPts val="600"/>
              </a:spcBef>
              <a:defRPr sz="1800"/>
            </a:pPr>
            <a:r>
              <a:rPr sz="26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insertion sort starts at position 1 and continues to position n-1. (It has n-1 passes). The pass index is p.</a:t>
            </a:r>
            <a:endParaRPr sz="269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22799" marR="34950" indent="-466005" defTabSz="1118412">
              <a:spcBef>
                <a:spcPts val="600"/>
              </a:spcBef>
              <a:defRPr sz="1800"/>
            </a:pPr>
            <a:r>
              <a:rPr sz="26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For each p, we compare a[p] with all elements to it’s left (use j as index)</a:t>
            </a:r>
            <a:endParaRPr sz="269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80559" marR="34950" indent="-396104" defTabSz="1118412">
              <a:spcBef>
                <a:spcPts val="500"/>
              </a:spcBef>
              <a:buChar char="–"/>
              <a:defRPr sz="1800"/>
            </a:pPr>
            <a:r>
              <a:rPr sz="244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as long as j &gt; 0 </a:t>
            </a:r>
            <a:endParaRPr sz="244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22784" marR="34950" indent="-310670" defTabSz="1118412">
              <a:spcBef>
                <a:spcPts val="400"/>
              </a:spcBef>
              <a:buChar char="✴"/>
              <a:defRPr sz="1800"/>
            </a:pPr>
            <a:r>
              <a:rPr sz="220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If we find a bigger element a[j-1] we replace a[j] with the bigger element a[j-1] and we start comparing from where the big element was and to the left.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1373575" y="3518746"/>
            <a:ext cx="5130801" cy="5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normAutofit fontScale="100000" lnSpcReduction="0"/>
          </a:bodyPr>
          <a:lstStyle/>
          <a:p>
            <a:pPr lvl="0" marL="40640" marR="40640" algn="l" defTabSz="1300480">
              <a:defRPr sz="1800"/>
            </a:pPr>
            <a:r>
              <a:rPr sz="170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Pass 1:</a:t>
            </a:r>
            <a:endParaRPr sz="1706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Start at 8.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8 with 34.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34 is bigger we switch 8 and 34.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there is nothing to the left,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Pass 1 ends.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Pass 2:</a:t>
            </a:r>
            <a:endParaRPr sz="1706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64 is bigger than 34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Pass 2 ends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Pass 3:</a:t>
            </a:r>
            <a:endParaRPr sz="1706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51 with 64, 64 is bigger.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64 where 51 was.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51 with left neighbor 34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they are in the right order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Pass 3 ends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  <a:latin typeface="Arial"/>
                <a:ea typeface="Arial"/>
                <a:cs typeface="Arial"/>
                <a:sym typeface="Arial"/>
              </a:rPr>
              <a:t>Pass 4:</a:t>
            </a:r>
            <a:endParaRPr sz="1706">
              <a:solidFill>
                <a:srgbClr val="FF8000"/>
              </a:solidFill>
              <a:uFill>
                <a:solidFill>
                  <a:srgbClr val="FF80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32 with 64,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64 to where 32 was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32 with 51, then with 34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rPr>
              <a:t>three switches</a:t>
            </a: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needed</a:t>
            </a:r>
            <a:endParaRPr sz="1706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640" marR="40640" algn="l" defTabSz="1300480">
              <a:defRPr sz="1800"/>
            </a:pPr>
            <a:r>
              <a:rPr sz="170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Pass 4 ends</a:t>
            </a:r>
          </a:p>
        </p:txBody>
      </p:sp>
      <p:pic>
        <p:nvPicPr>
          <p:cNvPr id="122" name="TextMateScreenSnapz0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488" y="3405716"/>
            <a:ext cx="4616797" cy="547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6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24" name="Shape 124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27" name="Shape 127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6" name="Group 136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28" name="Shape 128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4" name="Group 134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37" name="Shape 137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44" name="Table 144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Shape 145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Insertion Sort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47" name="sort_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59" y="1842346"/>
            <a:ext cx="10331592" cy="7116938"/>
          </a:xfrm>
          <a:prstGeom prst="rect">
            <a:avLst/>
          </a:prstGeom>
          <a:ln w="12700">
            <a:round/>
          </a:ln>
        </p:spPr>
      </p:pic>
      <p:pic>
        <p:nvPicPr>
          <p:cNvPr id="148" name="sort_0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7831" y="975359"/>
            <a:ext cx="5906348" cy="357662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2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50" name="Shape 150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53" name="Shape 153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2" name="Group 162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54" name="Shape 154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61" name="Shape 161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63" name="Shape 163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70" name="Table 170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1" name="Shape 171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Analysis of insertion sort</a:t>
            </a:r>
          </a:p>
        </p:txBody>
      </p:sp>
      <p:sp>
        <p:nvSpPr>
          <p:cNvPr id="172" name="Shape 172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outer loop runs for p=1, ..., (size-1). Thus for array a[0] to a[n-1] it runs n-1 times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inside loop runs from j = p to j = 1. Also, worst case scenario for p is n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Insertion sort is </a:t>
            </a:r>
            <a:r>
              <a:rPr i="1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Actual count of tests is p comparisons and one test for j &gt; 0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Total Tests = 2+3+4+...+n = (n(n+1)/2) - 1 = (n</a:t>
            </a:r>
            <a:r>
              <a:rPr baseline="31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+ 2n - 1)/2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Total Tests = </a:t>
            </a:r>
            <a:r>
              <a:rPr i="1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If array already sorted we must perform n tests that all will fail immediately. Thus minimum number of tests is </a:t>
            </a:r>
            <a:r>
              <a:rPr i="1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(n)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average case: Total Tests = </a:t>
            </a:r>
            <a:r>
              <a:rPr i="1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75" name="Shape 17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78" name="Shape 178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7" name="Group 187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79" name="Shape 179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85" name="Group 185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86" name="Shape 186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88" name="Shape 188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95" name="Table 195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Shape 196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Lower Bound </a:t>
            </a:r>
          </a:p>
        </p:txBody>
      </p:sp>
      <p:sp>
        <p:nvSpPr>
          <p:cNvPr id="197" name="Shape 197"/>
          <p:cNvSpPr/>
          <p:nvPr>
            <p:ph type="body" idx="4294967295"/>
          </p:nvPr>
        </p:nvSpPr>
        <p:spPr>
          <a:xfrm>
            <a:off x="650239" y="975360"/>
            <a:ext cx="11704322" cy="4064001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1827" marR="40233" indent="-536448" defTabSz="1287475">
              <a:spcBef>
                <a:spcPts val="700"/>
              </a:spcBef>
              <a:defRPr sz="1800"/>
            </a:pPr>
            <a:r>
              <a:rPr sz="30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An inversion in an array is an ordered pair (i, j) such that </a:t>
            </a:r>
            <a:endParaRPr sz="3097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 &lt; j, and</a:t>
            </a:r>
            <a:endParaRPr sz="281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a[i] &gt; a[j]</a:t>
            </a:r>
            <a:endParaRPr sz="281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1827" marR="40233" indent="-536448" defTabSz="1287475">
              <a:spcBef>
                <a:spcPts val="700"/>
              </a:spcBef>
              <a:defRPr sz="1800"/>
            </a:pPr>
            <a:r>
              <a:rPr sz="30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Inversions in the previous example are: </a:t>
            </a:r>
            <a:endParaRPr sz="3097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(34,8), (34,32), (34,21), </a:t>
            </a:r>
            <a:endParaRPr sz="281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(64,51), (64,32), (64,21),</a:t>
            </a:r>
            <a:endParaRPr sz="281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(51,32), (51,21),</a:t>
            </a:r>
            <a:endParaRPr sz="281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98550" marR="40233" indent="-455980" defTabSz="1287475">
              <a:spcBef>
                <a:spcPts val="600"/>
              </a:spcBef>
              <a:buChar char="–"/>
              <a:defRPr sz="1800"/>
            </a:pPr>
            <a:r>
              <a:rPr sz="28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(32,21)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9" name="Shape 199"/>
          <p:cNvSpPr/>
          <p:nvPr/>
        </p:nvSpPr>
        <p:spPr>
          <a:xfrm>
            <a:off x="650239" y="5671537"/>
            <a:ext cx="4858739" cy="288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normAutofit fontScale="100000" lnSpcReduction="0"/>
          </a:bodyPr>
          <a:lstStyle/>
          <a:p>
            <a:pPr lvl="0" marL="2847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Total number of inversions is 9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847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Total number of switches is 9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847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Number of inversions is always equal number of needed switches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847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Every time you make a switch you remove an inversion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847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sorted array has no inversions</a:t>
            </a:r>
          </a:p>
        </p:txBody>
      </p:sp>
      <p:pic>
        <p:nvPicPr>
          <p:cNvPr id="200" name="TextMateScreenSnapz0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4061" y="3352800"/>
            <a:ext cx="4509678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4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02" name="Shape 202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05" name="Shape 205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4" name="Group 214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06" name="Shape 206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12" name="Group 212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13" name="Shape 213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15" name="Shape 215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22" name="Table 222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Shape 223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More on Inversions</a:t>
            </a:r>
          </a:p>
        </p:txBody>
      </p:sp>
      <p:sp>
        <p:nvSpPr>
          <p:cNvPr id="224" name="Shape 224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Theorem 7.1: The average number of inversion in an array of n distinct elements is n(n-1)/4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Theorem 7.2: Any algorithm that sorts by exchanging adjacent elements requires </a:t>
            </a:r>
            <a:r>
              <a:rPr i="1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aseline="31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 time on average.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9"/>
          <p:cNvGrpSpPr/>
          <p:nvPr/>
        </p:nvGrpSpPr>
        <p:grpSpPr>
          <a:xfrm>
            <a:off x="0" y="12699"/>
            <a:ext cx="13004800" cy="9753601"/>
            <a:chOff x="0" y="0"/>
            <a:chExt cx="13004800" cy="9753599"/>
          </a:xfrm>
        </p:grpSpPr>
        <p:sp>
          <p:nvSpPr>
            <p:cNvPr id="227" name="Shape 227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0" name="Shape 230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39" name="Group 239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31" name="Shape 231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37" name="Group 237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40" name="Shape 240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47" name="Table 247"/>
          <p:cNvGraphicFramePr/>
          <p:nvPr/>
        </p:nvGraphicFramePr>
        <p:xfrm>
          <a:off x="650239" y="9117810"/>
          <a:ext cx="11704322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901440"/>
                <a:gridCol w="3901440"/>
                <a:gridCol w="3901440"/>
              </a:tblGrid>
              <a:tr h="457200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Apr 12,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849572">
                        <a:defRPr sz="2427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8" name="Shape 248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Shell sort</a:t>
            </a:r>
          </a:p>
        </p:txBody>
      </p:sp>
      <p:sp>
        <p:nvSpPr>
          <p:cNvPr id="249" name="Shape 249"/>
          <p:cNvSpPr/>
          <p:nvPr>
            <p:ph type="body" idx="4294967295"/>
          </p:nvPr>
        </p:nvSpPr>
        <p:spPr>
          <a:xfrm>
            <a:off x="650239" y="1119857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Invented by Donald Shell in 1959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Shell sort begins by comparing elements that are distance d apart.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Each time we reach the end of the array we have completed a pass.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When an element is moved to a new position it is compared to all its predecessors that are d apart and another sort such as insertion sort is used to rearrange this sub-array.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each pass, the value of d is reduced to half.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Elements that are quite away from their place will move quickly to their relative position.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Shell sort is the most efficient of the O(n</a:t>
            </a:r>
            <a:r>
              <a:rPr baseline="31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 class of sorting algorithms. It is also the most complex of the O(n</a:t>
            </a:r>
            <a:r>
              <a:rPr baseline="31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) algorithms. 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12046331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95CC4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95CC4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