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lvl1pPr marL="40640" marR="4064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1pPr>
    <a:lvl2pPr marL="40640" marR="40640" indent="2667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2pPr>
    <a:lvl3pPr marL="40640" marR="40640" indent="5334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3pPr>
    <a:lvl4pPr marL="40640" marR="40640" indent="800099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4pPr>
    <a:lvl5pPr marL="40640" marR="40640" indent="10668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5pPr>
    <a:lvl6pPr marL="40640" marR="40640" indent="13335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6pPr>
    <a:lvl7pPr marL="40640" marR="40640" indent="16129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7pPr>
    <a:lvl8pPr marL="40640" marR="40640" indent="18796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8pPr>
    <a:lvl9pPr marL="40640" marR="40640" indent="2146300">
      <a:defRPr sz="16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EF0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EF0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 b="def" i="def"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 b="def" i="def"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9"/>
          <p:cNvGrpSpPr/>
          <p:nvPr/>
        </p:nvGrpSpPr>
        <p:grpSpPr>
          <a:xfrm>
            <a:off x="-12700" y="-4763"/>
            <a:ext cx="9144000" cy="6858001"/>
            <a:chOff x="0" y="0"/>
            <a:chExt cx="9144000" cy="6858000"/>
          </a:xfrm>
        </p:grpSpPr>
        <p:sp>
          <p:nvSpPr>
            <p:cNvPr id="27" name="Shape 27"/>
            <p:cNvSpPr/>
            <p:nvPr/>
          </p:nvSpPr>
          <p:spPr>
            <a:xfrm>
              <a:off x="0" y="4876800"/>
              <a:ext cx="9144000" cy="19812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0" y="0"/>
              <a:ext cx="9144000" cy="48768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2382" y="6300787"/>
            <a:ext cx="7848601" cy="584201"/>
            <a:chOff x="0" y="0"/>
            <a:chExt cx="7848599" cy="584200"/>
          </a:xfrm>
        </p:grpSpPr>
        <p:sp>
          <p:nvSpPr>
            <p:cNvPr id="30" name="Shape 30"/>
            <p:cNvSpPr/>
            <p:nvPr/>
          </p:nvSpPr>
          <p:spPr>
            <a:xfrm>
              <a:off x="2362045" y="0"/>
              <a:ext cx="5146624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36" name="Group 36"/>
            <p:cNvGrpSpPr/>
            <p:nvPr/>
          </p:nvGrpSpPr>
          <p:grpSpPr>
            <a:xfrm>
              <a:off x="3947332" y="0"/>
              <a:ext cx="3901268" cy="584201"/>
              <a:chOff x="0" y="0"/>
              <a:chExt cx="3901266" cy="584200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2322333" y="7629"/>
                <a:ext cx="1578934" cy="576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21" y="15230"/>
                    </a:moveTo>
                    <a:lnTo>
                      <a:pt x="10757" y="15108"/>
                    </a:lnTo>
                    <a:lnTo>
                      <a:pt x="6085" y="10167"/>
                    </a:lnTo>
                    <a:lnTo>
                      <a:pt x="2760" y="2695"/>
                    </a:lnTo>
                    <a:lnTo>
                      <a:pt x="0" y="0"/>
                    </a:lnTo>
                    <a:lnTo>
                      <a:pt x="478" y="1062"/>
                    </a:lnTo>
                    <a:lnTo>
                      <a:pt x="0" y="2654"/>
                    </a:lnTo>
                    <a:lnTo>
                      <a:pt x="652" y="4859"/>
                    </a:lnTo>
                    <a:lnTo>
                      <a:pt x="1630" y="9922"/>
                    </a:lnTo>
                    <a:lnTo>
                      <a:pt x="978" y="17231"/>
                    </a:lnTo>
                    <a:lnTo>
                      <a:pt x="4346" y="13434"/>
                    </a:lnTo>
                    <a:lnTo>
                      <a:pt x="12864" y="21518"/>
                    </a:lnTo>
                    <a:lnTo>
                      <a:pt x="21600" y="21600"/>
                    </a:lnTo>
                    <a:lnTo>
                      <a:pt x="17993" y="19313"/>
                    </a:lnTo>
                    <a:lnTo>
                      <a:pt x="13821" y="1523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303396" y="0"/>
                <a:ext cx="295455" cy="430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864123" y="110082"/>
                <a:ext cx="600441" cy="295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1814025" y="80654"/>
                <a:ext cx="246213" cy="8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0" y="73025"/>
                <a:ext cx="66716" cy="88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37" name="Shape 37"/>
            <p:cNvSpPr/>
            <p:nvPr/>
          </p:nvSpPr>
          <p:spPr>
            <a:xfrm>
              <a:off x="0" y="0"/>
              <a:ext cx="6315733" cy="58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24681" y="6286500"/>
            <a:ext cx="5689601" cy="584201"/>
            <a:chOff x="0" y="0"/>
            <a:chExt cx="5689599" cy="584200"/>
          </a:xfrm>
        </p:grpSpPr>
        <p:sp>
          <p:nvSpPr>
            <p:cNvPr id="39" name="Shape 39"/>
            <p:cNvSpPr/>
            <p:nvPr/>
          </p:nvSpPr>
          <p:spPr>
            <a:xfrm>
              <a:off x="1272652" y="0"/>
              <a:ext cx="579924" cy="31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2459508" y="39310"/>
              <a:ext cx="3230092" cy="54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2279970" y="32758"/>
              <a:ext cx="112808" cy="6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50" y="53505"/>
              <a:ext cx="255803" cy="179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494125" y="66609"/>
              <a:ext cx="93742" cy="6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19655"/>
              <a:ext cx="389264" cy="22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aphicFrame>
        <p:nvGraphicFramePr>
          <p:cNvPr id="46" name="Table 46"/>
          <p:cNvGraphicFramePr/>
          <p:nvPr/>
        </p:nvGraphicFramePr>
        <p:xfrm>
          <a:off x="876299" y="6423660"/>
          <a:ext cx="7366001" cy="304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55333"/>
                <a:gridCol w="2455333"/>
                <a:gridCol w="2455333"/>
              </a:tblGrid>
              <a:tr h="304800">
                <a:tc>
                  <a:txBody>
                    <a:bodyPr/>
                    <a:lstStyle/>
                    <a:p>
                      <a:pPr lvl="0" marR="40640" algn="l" defTabSz="914400">
                        <a:spcBef>
                          <a:spcPts val="600"/>
                        </a:spcBef>
                        <a:defRPr sz="1800">
                          <a:effectLst/>
                          <a:uFillTx/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5/18/15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914400">
                        <a:defRPr sz="1800">
                          <a:effectLst/>
                          <a:uFillTx/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Shape 47"/>
          <p:cNvSpPr/>
          <p:nvPr>
            <p:ph type="title"/>
          </p:nvPr>
        </p:nvSpPr>
        <p:spPr>
          <a:xfrm>
            <a:off x="444500" y="320873"/>
            <a:ext cx="8229600" cy="1066801"/>
          </a:xfrm>
          <a:prstGeom prst="rect">
            <a:avLst/>
          </a:prstGeom>
        </p:spPr>
        <p:txBody>
          <a:bodyPr/>
          <a:lstStyle>
            <a:lvl1pPr algn="l">
              <a:defRPr sz="4800"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4800">
                <a:solidFill>
                  <a:srgbClr val="FFFF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14400" y="1930400"/>
            <a:ext cx="7315200" cy="4241800"/>
          </a:xfrm>
          <a:prstGeom prst="rect">
            <a:avLst/>
          </a:prstGeom>
        </p:spPr>
        <p:txBody>
          <a:bodyPr/>
          <a:lstStyle>
            <a:lvl1pPr marL="40640" indent="0">
              <a:buSzTx/>
              <a:buFont typeface="Arial"/>
              <a:buNone/>
              <a:defRPr sz="3000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defRPr>
            </a:lvl1pPr>
            <a:lvl2pPr marL="497840" indent="0">
              <a:spcBef>
                <a:spcPts val="600"/>
              </a:spcBef>
              <a:buClrTx/>
              <a:buSzTx/>
              <a:buNone/>
              <a:defRPr sz="2600"/>
            </a:lvl2pPr>
            <a:lvl3pPr marL="955039" indent="0">
              <a:spcBef>
                <a:spcPts val="0"/>
              </a:spcBef>
              <a:buSzTx/>
              <a:buFont typeface="Arial"/>
              <a:buNone/>
            </a:lvl3pPr>
            <a:lvl4pPr marL="1412239" indent="0">
              <a:spcBef>
                <a:spcPts val="400"/>
              </a:spcBef>
              <a:buClrTx/>
              <a:buSzTx/>
              <a:buNone/>
              <a:defRPr sz="1800"/>
            </a:lvl4pPr>
            <a:lvl5pPr marL="1869439" indent="0">
              <a:spcBef>
                <a:spcPts val="400"/>
              </a:spcBef>
              <a:buSzTx/>
              <a:buFont typeface="Arial"/>
              <a:buNone/>
              <a:defRPr sz="1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Body Level One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Two</a:t>
            </a:r>
            <a:endParaRPr sz="26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Three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3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Four</a:t>
            </a:r>
            <a:endParaRPr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7789955" y="6202170"/>
            <a:ext cx="269690" cy="24943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ountai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Title Text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70890" indent="-323850">
              <a:spcBef>
                <a:spcPts val="600"/>
              </a:spcBef>
              <a:buClrTx/>
              <a:buChar char="–"/>
              <a:defRPr sz="2000"/>
            </a:lvl2pPr>
            <a:lvl3pPr marL="1082039" indent="-254000">
              <a:spcBef>
                <a:spcPts val="500"/>
              </a:spcBef>
              <a:buFont typeface="Zapf Dingbats"/>
              <a:buChar char="✴"/>
              <a:defRPr sz="1800"/>
            </a:lvl3pPr>
            <a:lvl4pPr marL="1399539" indent="-190500">
              <a:spcBef>
                <a:spcPts val="400"/>
              </a:spcBef>
              <a:buClrTx/>
              <a:buFont typeface="Lucida Grande"/>
              <a:buChar char="‣"/>
              <a:defRPr sz="1600"/>
            </a:lvl4pPr>
            <a:lvl5pPr marL="1717039" indent="-127000">
              <a:spcBef>
                <a:spcPts val="400"/>
              </a:spcBef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One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Two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Three</a:t>
            </a:r>
            <a:endParaRPr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Four</a:t>
            </a:r>
            <a:endParaRPr sz="16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99"/>
            </a:gs>
            <a:gs pos="100000">
              <a:srgbClr val="00174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Shape 2"/>
            <p:cNvSpPr/>
            <p:nvPr/>
          </p:nvSpPr>
          <p:spPr>
            <a:xfrm>
              <a:off x="0" y="4876800"/>
              <a:ext cx="9144000" cy="19812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9144000" cy="4876800"/>
            </a:xfrm>
            <a:prstGeom prst="rect">
              <a:avLst/>
            </a:prstGeom>
            <a:gradFill flip="none" rotWithShape="1">
              <a:gsLst>
                <a:gs pos="0">
                  <a:srgbClr val="003399"/>
                </a:gs>
                <a:gs pos="100000">
                  <a:srgbClr val="001746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5" name="Shape 5"/>
          <p:cNvSpPr/>
          <p:nvPr/>
        </p:nvSpPr>
        <p:spPr>
          <a:xfrm>
            <a:off x="6248400" y="6262687"/>
            <a:ext cx="2895600" cy="609601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12700"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4" name="Group 14"/>
          <p:cNvGrpSpPr/>
          <p:nvPr/>
        </p:nvGrpSpPr>
        <p:grpSpPr>
          <a:xfrm>
            <a:off x="0" y="6019800"/>
            <a:ext cx="7848601" cy="857251"/>
            <a:chOff x="0" y="0"/>
            <a:chExt cx="7848600" cy="857250"/>
          </a:xfrm>
        </p:grpSpPr>
        <p:sp>
          <p:nvSpPr>
            <p:cNvPr id="6" name="Shape 6"/>
            <p:cNvSpPr/>
            <p:nvPr/>
          </p:nvSpPr>
          <p:spPr>
            <a:xfrm>
              <a:off x="2362200" y="0"/>
              <a:ext cx="5143500" cy="85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847864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3946525" y="0"/>
              <a:ext cx="3902076" cy="857251"/>
              <a:chOff x="0" y="0"/>
              <a:chExt cx="3902075" cy="857250"/>
            </a:xfrm>
          </p:grpSpPr>
          <p:sp>
            <p:nvSpPr>
              <p:cNvPr id="7" name="Shape 7"/>
              <p:cNvSpPr/>
              <p:nvPr/>
            </p:nvSpPr>
            <p:spPr>
              <a:xfrm>
                <a:off x="2320925" y="11112"/>
                <a:ext cx="1581151" cy="846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303212" y="0"/>
                <a:ext cx="295276" cy="62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863600" y="160337"/>
                <a:ext cx="600076" cy="430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1812925" y="117475"/>
                <a:ext cx="246063" cy="11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0" y="106362"/>
                <a:ext cx="66675" cy="128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463416"/>
              </a:solidFill>
              <a:ln w="12700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13" name="Shape 13"/>
            <p:cNvSpPr/>
            <p:nvPr/>
          </p:nvSpPr>
          <p:spPr>
            <a:xfrm>
              <a:off x="0" y="0"/>
              <a:ext cx="6311900" cy="84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3416"/>
                </a:gs>
                <a:gs pos="100000">
                  <a:srgbClr val="73664F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7062" y="6021387"/>
            <a:ext cx="5684839" cy="849313"/>
            <a:chOff x="0" y="0"/>
            <a:chExt cx="5684838" cy="849312"/>
          </a:xfrm>
        </p:grpSpPr>
        <p:sp>
          <p:nvSpPr>
            <p:cNvPr id="15" name="Shape 15"/>
            <p:cNvSpPr/>
            <p:nvPr/>
          </p:nvSpPr>
          <p:spPr>
            <a:xfrm>
              <a:off x="1271587" y="0"/>
              <a:ext cx="579439" cy="4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2457450" y="57149"/>
              <a:ext cx="3227389" cy="79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2278062" y="47625"/>
              <a:ext cx="112713" cy="9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731837" y="77787"/>
              <a:ext cx="255588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93712" y="96837"/>
              <a:ext cx="93663" cy="9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28574"/>
              <a:ext cx="388938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46341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aphicFrame>
        <p:nvGraphicFramePr>
          <p:cNvPr id="22" name="Table 22"/>
          <p:cNvGraphicFramePr/>
          <p:nvPr/>
        </p:nvGraphicFramePr>
        <p:xfrm>
          <a:off x="457199" y="6410960"/>
          <a:ext cx="8229601" cy="304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pPr lvl="0" marR="40640" algn="l" defTabSz="914400">
                        <a:spcBef>
                          <a:spcPts val="600"/>
                        </a:spcBef>
                        <a:defRPr sz="1800">
                          <a:effectLst/>
                          <a:uFillTx/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5/18/15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914400">
                        <a:defRPr sz="1800">
                          <a:effectLst/>
                          <a:uFillTx/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Shape 23"/>
          <p:cNvSpPr/>
          <p:nvPr>
            <p:ph type="title"/>
          </p:nvPr>
        </p:nvSpPr>
        <p:spPr>
          <a:xfrm>
            <a:off x="457200" y="165100"/>
            <a:ext cx="822960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889000"/>
            <a:ext cx="8229600" cy="528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2pPr marL="770890" indent="-323850">
              <a:spcBef>
                <a:spcPts val="600"/>
              </a:spcBef>
              <a:buClrTx/>
              <a:buChar char="–"/>
              <a:defRPr sz="2000"/>
            </a:lvl2pPr>
            <a:lvl3pPr marL="1082039" indent="-254000">
              <a:spcBef>
                <a:spcPts val="500"/>
              </a:spcBef>
              <a:buFont typeface="Zapf Dingbats"/>
              <a:buChar char="✴"/>
              <a:defRPr sz="1800"/>
            </a:lvl3pPr>
            <a:lvl4pPr marL="1399539" indent="-190500">
              <a:spcBef>
                <a:spcPts val="400"/>
              </a:spcBef>
              <a:buClrTx/>
              <a:buFont typeface="Lucida Grande"/>
              <a:buChar char="‣"/>
              <a:defRPr sz="1600"/>
            </a:lvl4pPr>
            <a:lvl5pPr marL="1717039" indent="-127000">
              <a:spcBef>
                <a:spcPts val="400"/>
              </a:spcBef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One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Two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Three</a:t>
            </a:r>
            <a:endParaRPr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Four</a:t>
            </a:r>
            <a:endParaRPr sz="16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8285255" y="6202170"/>
            <a:ext cx="269690" cy="24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marL="0" marR="0" algn="ctr" defTabSz="457200">
              <a:defRPr sz="1100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marL="40640" marR="4064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1pPr>
      <a:lvl2pPr marL="40640" marR="40640" indent="3429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2pPr>
      <a:lvl3pPr marL="40640" marR="40640" indent="6858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3pPr>
      <a:lvl4pPr marL="40640" marR="40640" indent="10287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4pPr>
      <a:lvl5pPr marL="40640" marR="40640" indent="13716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5pPr>
      <a:lvl6pPr marL="40640" marR="40640" indent="17145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6pPr>
      <a:lvl7pPr marL="40640" marR="40640" indent="20574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7pPr>
      <a:lvl8pPr marL="40640" marR="40640" indent="24003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8pPr>
      <a:lvl9pPr marL="40640" marR="40640" indent="2743200" algn="ctr">
        <a:defRPr sz="2400">
          <a:solidFill>
            <a:srgbClr val="FFFF00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00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447040" marR="40640" indent="-381000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803275" marR="40640" indent="-356234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1138484" marR="40640" indent="-310444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1470977" marR="40640" indent="-261937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1789611" marR="40640" indent="-199571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2170611" marR="40640" indent="-199571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2551611" marR="40640" indent="-199571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2932611" marR="40640" indent="-199571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3313611" marR="40640" indent="-199571">
        <a:spcBef>
          <a:spcPts val="700"/>
        </a:spcBef>
        <a:buClr>
          <a:srgbClr val="E3E3FF"/>
        </a:buClr>
        <a:buSzPct val="100000"/>
        <a:buChar char="•"/>
        <a:defRPr sz="220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indent="3429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indent="6858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indent="10287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indent="13716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indent="17145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indent="20574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indent="24003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indent="2743200" algn="ctr" defTabSz="457200">
        <a:defRPr sz="1100">
          <a:solidFill>
            <a:schemeClr val="tx1"/>
          </a:solidFill>
          <a:effectLst>
            <a:outerShdw sx="100000" sy="100000" kx="0" ky="0" algn="b" rotWithShape="0" blurRad="12700" dist="25400" dir="2700000">
              <a:srgbClr val="000000"/>
            </a:outerShdw>
          </a:effectLst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4800">
                <a:solidFill>
                  <a:srgbClr val="FFFF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Chapter 7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14400" y="1930400"/>
            <a:ext cx="7315200" cy="4279900"/>
          </a:xfrm>
          <a:prstGeom prst="rect">
            <a:avLst/>
          </a:prstGeom>
        </p:spPr>
        <p:txBody>
          <a:bodyPr/>
          <a:lstStyle/>
          <a:p>
            <a:pPr lvl="0" marL="26822" marR="26822" indent="83820" algn="ctr" defTabSz="603504">
              <a:spcBef>
                <a:spcPts val="400"/>
              </a:spcBef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Sorting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26822" marR="26822" indent="83820" defTabSz="603504">
              <a:spcBef>
                <a:spcPts val="400"/>
              </a:spcBef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We will sort arrays of elements under the assumption that: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The array contains only integers (This can be easily extended to any comparable)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The entire sort is done in memory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26822" marR="26822" indent="83820" defTabSz="603504">
              <a:spcBef>
                <a:spcPts val="400"/>
              </a:spcBef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We will examine several algorithms based on their performance: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Several easy algorithms that sort in </a:t>
            </a:r>
            <a:r>
              <a:rPr i="1"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O</a:t>
            </a: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(N</a:t>
            </a:r>
            <a:r>
              <a:rPr baseline="31999"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2</a:t>
            </a: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) such as the insertion sort.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The Shell sort which simple and perform in </a:t>
            </a:r>
            <a:r>
              <a:rPr i="1"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o</a:t>
            </a: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(N</a:t>
            </a:r>
            <a:r>
              <a:rPr baseline="31999"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2</a:t>
            </a: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)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More complicated sorts that perform in </a:t>
            </a:r>
            <a:r>
              <a:rPr i="1"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O</a:t>
            </a: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(nlogn)</a:t>
            </a:r>
            <a:endParaRPr sz="1980">
              <a:solidFill>
                <a:srgbClr val="FFFFFF"/>
              </a:solidFill>
              <a:effectLst>
                <a:outerShdw sx="100000" sy="100000" kx="0" ky="0" algn="b" rotWithShape="0" blurRad="8382" dist="16764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</a:endParaRPr>
          </a:p>
          <a:p>
            <a:pPr lvl="0" marL="320192" marR="26822" indent="-209550" defTabSz="603504">
              <a:spcBef>
                <a:spcPts val="400"/>
              </a:spcBef>
              <a:buSzPct val="125000"/>
              <a:buChar char="•"/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1980">
                <a:solidFill>
                  <a:srgbClr val="FFFFFF"/>
                </a:solidFill>
                <a:effectLst>
                  <a:outerShdw sx="100000" sy="100000" kx="0" ky="0" algn="b" rotWithShape="0" blurRad="8382" dist="16764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  <a:t>We will show that any sort will require Ω(nlogn) comparisons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Condensed View of Merge Sort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104" name="MS_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0" y="1384300"/>
            <a:ext cx="4927600" cy="40767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Quick Sort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It uses the divide and conquer policy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It is recursive in nature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n = number of elements of S is 0 or 1 then we are done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n &gt; 1 pick and element v of S , we call the pivot and divide S into S</a:t>
            </a:r>
            <a:r>
              <a:rPr baseline="-5999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{x∈ S - {v} | x ≤ v} and S</a:t>
            </a:r>
            <a:r>
              <a:rPr baseline="-5999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{x∈ S - {v} | x ≥ v}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Return quicksort(S</a:t>
            </a:r>
            <a:r>
              <a:rPr baseline="-5999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followed by v followed by quicksort(S</a:t>
            </a:r>
            <a:r>
              <a:rPr baseline="-5999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Quick Sort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112" name="fig07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613" y="1117600"/>
            <a:ext cx="6184901" cy="49530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Picking the Pivot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Pick s</a:t>
            </a:r>
            <a:r>
              <a:rPr baseline="-5999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This is a bad idea,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Generate a random index i and pick s</a:t>
            </a:r>
            <a:r>
              <a:rPr baseline="-5999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better but not to great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Pick the median of S, The ⎡n/2⎤</a:t>
            </a:r>
            <a:r>
              <a:rPr baseline="31999"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largest number, 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n is 7 we pick the 4</a:t>
            </a:r>
            <a:r>
              <a:rPr baseline="31999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largest number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Pick three numbers at random and pick the median of these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Pick the median of {left most, center, right most}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consider S = {8, 1, 4, 9, 6, 3, 5, 2, 7, 0}, we pick the second largest of {8, 6, 0} which is 6</a:t>
            </a:r>
            <a:endParaRPr sz="20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Partitioning Strategy: Move all smaller elements to the left and larger elements to the right.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Swapping Strategy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graphicFrame>
        <p:nvGraphicFramePr>
          <p:cNvPr id="120" name="Table 120"/>
          <p:cNvGraphicFramePr/>
          <p:nvPr/>
        </p:nvGraphicFramePr>
        <p:xfrm>
          <a:off x="914400" y="927100"/>
          <a:ext cx="4356100" cy="524827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435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Swap Pivot with last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Move th pivot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 i and 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-&gt; skip small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 &lt;- skip large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swap until they cross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does not move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  skips 7 moves to 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Swap 8 and 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skips 2,1,4 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 skips 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skips 5, 0, 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 skips 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↑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 swap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Switch ith with pivot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>
            <a:off x="5829300" y="2146300"/>
            <a:ext cx="2235200" cy="283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31140" indent="-127000">
              <a:buSzPct val="125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 moves to the right as long it is at or skipping over a smaller element than the pivot (stops at larger)</a:t>
            </a:r>
            <a:endParaRPr sz="16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31140" indent="-127000">
              <a:buSzPct val="125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 moves to the left as long as it is at or skipping over a larger element than the pivot (Stops at smaller)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Recall Functions Order 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927100"/>
            <a:ext cx="4584700" cy="2374900"/>
          </a:xfrm>
          <a:prstGeom prst="rect">
            <a:avLst/>
          </a:prstGeom>
        </p:spPr>
        <p:txBody>
          <a:bodyPr/>
          <a:lstStyle/>
          <a:p>
            <a:pPr lvl="0" marL="249381" marR="29260" indent="-249381" defTabSz="6583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i="1" sz="1440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Ω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= </a:t>
            </a:r>
            <a:r>
              <a:rPr i="1"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Ω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(g(n))</a:t>
            </a:r>
            <a:endParaRPr sz="1584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0" marR="29260" indent="0" defTabSz="658368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grows at a rate faster than or equal to g(n)</a:t>
            </a:r>
            <a:endParaRPr sz="1584">
              <a:solidFill>
                <a:srgbClr val="FF8000"/>
              </a:solidFill>
              <a:uFill>
                <a:solidFill>
                  <a:srgbClr val="FF8000"/>
                </a:solidFill>
              </a:uFill>
            </a:endParaRPr>
          </a:p>
          <a:p>
            <a:pPr lvl="0" marL="274320" marR="29260" indent="-274320" defTabSz="6583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Big </a:t>
            </a:r>
            <a:r>
              <a:rPr i="1" sz="1584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O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T(n) = </a:t>
            </a:r>
            <a:r>
              <a:rPr i="1"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(f(n))</a:t>
            </a:r>
            <a:endParaRPr sz="1584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0" marR="29260" indent="0" defTabSz="658368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grows at a rate not faster than f(n)</a:t>
            </a:r>
            <a:endParaRPr sz="144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49381" marR="29260" indent="-249381" defTabSz="6583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i="1" sz="1440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Θ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= </a:t>
            </a:r>
            <a:r>
              <a:rPr i="1"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Θ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(h(n))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sz="1584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1" marL="0" marR="29260" indent="0" defTabSz="658368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grows at the same rate ad h(n)</a:t>
            </a:r>
            <a:endParaRPr sz="144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274320" marR="29260" indent="-274320" defTabSz="6583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Little </a:t>
            </a:r>
            <a:r>
              <a:rPr i="1" sz="1440">
                <a:solidFill>
                  <a:srgbClr val="FF8000"/>
                </a:solidFill>
                <a:uFill>
                  <a:solidFill>
                    <a:srgbClr val="FF8000"/>
                  </a:solidFill>
                </a:uFill>
              </a:rPr>
              <a:t>o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= </a:t>
            </a:r>
            <a:r>
              <a:rPr i="1"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(p(n))</a:t>
            </a:r>
            <a:r>
              <a:rPr sz="15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sz="1584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 marL="0" marR="29260" indent="0" defTabSz="658368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4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T(n) grows at a rate smaller than p(n)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64" name="order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2687" y="3429000"/>
            <a:ext cx="3903226" cy="24638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Recall The Binary Heap Properties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457200" y="889000"/>
            <a:ext cx="82296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Heap-Order Property: The smallest element is the root and since any subtree needs to be a heap too then any node should be smaller than all of its descendants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heap-order property can be formally stated as for any node X the key in the parent of X is less than or equal to the key in X</a:t>
            </a:r>
            <a:endParaRPr sz="22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tree on the left below is a heap but the one on the right is not (the parent of 6 is 21)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69" name="fig06_05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874" y="4229100"/>
            <a:ext cx="6272452" cy="20193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Binary Heap Using Max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graphicFrame>
        <p:nvGraphicFramePr>
          <p:cNvPr id="73" name="Table 73"/>
          <p:cNvGraphicFramePr/>
          <p:nvPr/>
        </p:nvGraphicFramePr>
        <p:xfrm>
          <a:off x="457200" y="889000"/>
          <a:ext cx="7048848" cy="26860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912164"/>
                <a:gridCol w="236268"/>
                <a:gridCol w="387052"/>
                <a:gridCol w="387052"/>
                <a:gridCol w="387052"/>
                <a:gridCol w="387052"/>
                <a:gridCol w="387052"/>
                <a:gridCol w="387052"/>
                <a:gridCol w="387052"/>
                <a:gridCol w="362247"/>
                <a:gridCol w="914400"/>
                <a:gridCol w="914400"/>
              </a:tblGrid>
              <a:tr h="333375"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 Heap Max (Prog 3)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Calculate Parent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Does it Violate rule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Input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31, 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2/2 -&gt; 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Percolate  Down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 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3/2-&gt;1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Percolate  Down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4/2-&gt;2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5/2-&gt;2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Percolate  Down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6/2-&gt;3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Percolate  Down/Recheck 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3/2-&gt;1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 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7/2-&gt;3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Percolate  Down/Recheck 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3/2-&gt;1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Recheck 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7/2-&gt;3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6CC41D"/>
                    </a:solidFill>
                  </a:tcPr>
                </a:tc>
              </a:tr>
            </a:tbl>
          </a:graphicData>
        </a:graphic>
      </p:graphicFrame>
      <p:pic>
        <p:nvPicPr>
          <p:cNvPr id="74" name="fig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700" y="3746500"/>
            <a:ext cx="2832100" cy="6223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Building The Heap Using “PercDown”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graphicFrame>
        <p:nvGraphicFramePr>
          <p:cNvPr id="78" name="Table 78"/>
          <p:cNvGraphicFramePr/>
          <p:nvPr/>
        </p:nvGraphicFramePr>
        <p:xfrm>
          <a:off x="181235" y="676306"/>
          <a:ext cx="8371186" cy="32575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36128"/>
                <a:gridCol w="414139"/>
                <a:gridCol w="414139"/>
                <a:gridCol w="414139"/>
                <a:gridCol w="414139"/>
                <a:gridCol w="414139"/>
                <a:gridCol w="414139"/>
                <a:gridCol w="414139"/>
                <a:gridCol w="536575"/>
                <a:gridCol w="481459"/>
                <a:gridCol w="427781"/>
                <a:gridCol w="427781"/>
                <a:gridCol w="654298"/>
                <a:gridCol w="1098599"/>
                <a:gridCol w="694828"/>
                <a:gridCol w="614759"/>
              </a:tblGrid>
              <a:tr h="180975"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size = 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i, size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tmp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child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child+1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a[child)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child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Input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7/2 =&gt; 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3,7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2,7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58&lt;97=&gt; child=6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26&lt;53 =&gt;child=4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0000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0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0,7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53&lt;97=&gt;child=2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b="0" sz="1800">
                          <a:solidFill>
                            <a:srgbClr val="000000"/>
                          </a:solidFill>
                          <a:effectLst/>
                          <a:uFillTx/>
                        </a:defRPr>
                      </a:pPr>
                      <a:r>
                        <a:rPr b="1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= 2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F2CC2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58&lt;59 =&gt;child=6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lvl="0" algn="l">
                        <a:defRPr sz="100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97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53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59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defRPr sz="1800">
                          <a:effectLst/>
                          <a:uFillTx/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000">
                          <a:solidFill>
                            <a:srgbClr val="FFFFFF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3175">
                      <a:solidFill>
                        <a:srgbClr val="CDCDCD"/>
                      </a:solidFill>
                      <a:miter lim="400000"/>
                    </a:lnL>
                    <a:lnR w="3175">
                      <a:solidFill>
                        <a:srgbClr val="CDCDCD"/>
                      </a:solidFill>
                      <a:miter lim="400000"/>
                    </a:lnR>
                    <a:lnT w="3175">
                      <a:solidFill>
                        <a:srgbClr val="CDCDCD"/>
                      </a:solidFill>
                      <a:miter lim="400000"/>
                    </a:lnT>
                    <a:lnB w="3175">
                      <a:solidFill>
                        <a:srgbClr val="CDCDC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9" name="fig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3951" y="4212048"/>
            <a:ext cx="3254370" cy="2236378"/>
          </a:xfrm>
          <a:prstGeom prst="rect">
            <a:avLst/>
          </a:prstGeom>
          <a:ln w="12700">
            <a:round/>
          </a:ln>
        </p:spPr>
      </p:pic>
      <p:pic>
        <p:nvPicPr>
          <p:cNvPr id="80" name="fig_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4381500"/>
            <a:ext cx="3251200" cy="14224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Heap Sort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84" name="fig07_08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" y="1104900"/>
            <a:ext cx="3975100" cy="2997511"/>
          </a:xfrm>
          <a:prstGeom prst="rect">
            <a:avLst/>
          </a:prstGeom>
          <a:ln w="12700">
            <a:round/>
          </a:ln>
        </p:spPr>
      </p:pic>
      <p:pic>
        <p:nvPicPr>
          <p:cNvPr id="85" name="fig07_09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0464" y="2819400"/>
            <a:ext cx="4395737" cy="33147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Merge Sort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89" name="MergeSo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965200"/>
            <a:ext cx="8140700" cy="49149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The Merge Sort Methods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93" name="ms_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2981764"/>
            <a:ext cx="6946900" cy="3193172"/>
          </a:xfrm>
          <a:prstGeom prst="rect">
            <a:avLst/>
          </a:prstGeom>
          <a:ln w="12700">
            <a:round/>
          </a:ln>
        </p:spPr>
      </p:pic>
      <p:pic>
        <p:nvPicPr>
          <p:cNvPr id="94" name="ms_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300" y="939800"/>
            <a:ext cx="4127500" cy="19177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2400">
                <a:solidFill>
                  <a:srgbClr val="FFFF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00"/>
                  </a:solidFill>
                </a:uFill>
              </a:rPr>
              <a:t>Merge Sort Recursive Nature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</a:rPr>
            </a:fld>
          </a:p>
        </p:txBody>
      </p:sp>
      <p:pic>
        <p:nvPicPr>
          <p:cNvPr id="98" name="ms_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0" y="1841500"/>
            <a:ext cx="1282700" cy="3149600"/>
          </a:xfrm>
          <a:prstGeom prst="rect">
            <a:avLst/>
          </a:prstGeom>
          <a:ln w="12700">
            <a:round/>
          </a:ln>
        </p:spPr>
      </p:pic>
      <p:pic>
        <p:nvPicPr>
          <p:cNvPr id="99" name="ms_0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3900" y="812800"/>
            <a:ext cx="2222500" cy="5232400"/>
          </a:xfrm>
          <a:prstGeom prst="rect">
            <a:avLst/>
          </a:prstGeom>
          <a:ln w="12700">
            <a:round/>
          </a:ln>
        </p:spPr>
      </p:pic>
      <p:pic>
        <p:nvPicPr>
          <p:cNvPr id="100" name="ms_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" y="1841500"/>
            <a:ext cx="1206500" cy="31623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99FF"/>
        </a:solidFill>
        <a:ln w="12700" cap="flat">
          <a:solidFill>
            <a:srgbClr val="FFFFFF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99FF"/>
        </a:solidFill>
        <a:ln w="12700" cap="flat">
          <a:solidFill>
            <a:srgbClr val="FFFFFF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