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9" r:id="rId2"/>
    <p:sldId id="360" r:id="rId3"/>
    <p:sldId id="365" r:id="rId4"/>
    <p:sldId id="361" r:id="rId5"/>
    <p:sldId id="362" r:id="rId6"/>
    <p:sldId id="363" r:id="rId7"/>
    <p:sldId id="3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122" d="100"/>
          <a:sy n="122" d="100"/>
        </p:scale>
        <p:origin x="232"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1194F-DA3A-40FA-AC77-57AC724642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F75FDD-CBE8-41A2-8F89-2B28471C9D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38FBB8D-9912-4551-A4F2-BCD328E91A2B}"/>
              </a:ext>
            </a:extLst>
          </p:cNvPr>
          <p:cNvSpPr>
            <a:spLocks noGrp="1"/>
          </p:cNvSpPr>
          <p:nvPr>
            <p:ph type="dt" sz="half" idx="10"/>
          </p:nvPr>
        </p:nvSpPr>
        <p:spPr/>
        <p:txBody>
          <a:bodyPr/>
          <a:lstStyle/>
          <a:p>
            <a:fld id="{2359C54E-5F8E-4376-B6C3-8765D20CA279}" type="datetimeFigureOut">
              <a:rPr lang="en-IN" smtClean="0"/>
              <a:t>11/02/22</a:t>
            </a:fld>
            <a:endParaRPr lang="en-IN"/>
          </a:p>
        </p:txBody>
      </p:sp>
      <p:sp>
        <p:nvSpPr>
          <p:cNvPr id="5" name="Footer Placeholder 4">
            <a:extLst>
              <a:ext uri="{FF2B5EF4-FFF2-40B4-BE49-F238E27FC236}">
                <a16:creationId xmlns:a16="http://schemas.microsoft.com/office/drawing/2014/main" id="{C7072CDF-158D-425A-B4C7-805219C2BB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B0C7B3-4826-4169-80B4-09B18B7AF2D6}"/>
              </a:ext>
            </a:extLst>
          </p:cNvPr>
          <p:cNvSpPr>
            <a:spLocks noGrp="1"/>
          </p:cNvSpPr>
          <p:nvPr>
            <p:ph type="sldNum" sz="quarter" idx="12"/>
          </p:nvPr>
        </p:nvSpPr>
        <p:spPr/>
        <p:txBody>
          <a:bodyPr/>
          <a:lstStyle/>
          <a:p>
            <a:fld id="{5B504D1E-2BAB-4663-ACBE-AD466EA8CDD0}" type="slidenum">
              <a:rPr lang="en-IN" smtClean="0"/>
              <a:t>‹#›</a:t>
            </a:fld>
            <a:endParaRPr lang="en-IN"/>
          </a:p>
        </p:txBody>
      </p:sp>
    </p:spTree>
    <p:extLst>
      <p:ext uri="{BB962C8B-B14F-4D97-AF65-F5344CB8AC3E}">
        <p14:creationId xmlns:p14="http://schemas.microsoft.com/office/powerpoint/2010/main" val="4180627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C037B-3D1A-4A97-B859-47EE3051D5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F3E1B0-2A34-4853-99C8-1DEA7DA233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66EC02-40E6-485A-9F12-33932E8BE0B8}"/>
              </a:ext>
            </a:extLst>
          </p:cNvPr>
          <p:cNvSpPr>
            <a:spLocks noGrp="1"/>
          </p:cNvSpPr>
          <p:nvPr>
            <p:ph type="dt" sz="half" idx="10"/>
          </p:nvPr>
        </p:nvSpPr>
        <p:spPr/>
        <p:txBody>
          <a:bodyPr/>
          <a:lstStyle/>
          <a:p>
            <a:fld id="{2359C54E-5F8E-4376-B6C3-8765D20CA279}" type="datetimeFigureOut">
              <a:rPr lang="en-IN" smtClean="0"/>
              <a:t>11/02/22</a:t>
            </a:fld>
            <a:endParaRPr lang="en-IN"/>
          </a:p>
        </p:txBody>
      </p:sp>
      <p:sp>
        <p:nvSpPr>
          <p:cNvPr id="5" name="Footer Placeholder 4">
            <a:extLst>
              <a:ext uri="{FF2B5EF4-FFF2-40B4-BE49-F238E27FC236}">
                <a16:creationId xmlns:a16="http://schemas.microsoft.com/office/drawing/2014/main" id="{AC18BADA-21F6-457D-9E9A-7FB00B4F9D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84D16B-5446-49E8-8E9E-CCD2615B0FD4}"/>
              </a:ext>
            </a:extLst>
          </p:cNvPr>
          <p:cNvSpPr>
            <a:spLocks noGrp="1"/>
          </p:cNvSpPr>
          <p:nvPr>
            <p:ph type="sldNum" sz="quarter" idx="12"/>
          </p:nvPr>
        </p:nvSpPr>
        <p:spPr/>
        <p:txBody>
          <a:bodyPr/>
          <a:lstStyle/>
          <a:p>
            <a:fld id="{5B504D1E-2BAB-4663-ACBE-AD466EA8CDD0}" type="slidenum">
              <a:rPr lang="en-IN" smtClean="0"/>
              <a:t>‹#›</a:t>
            </a:fld>
            <a:endParaRPr lang="en-IN"/>
          </a:p>
        </p:txBody>
      </p:sp>
    </p:spTree>
    <p:extLst>
      <p:ext uri="{BB962C8B-B14F-4D97-AF65-F5344CB8AC3E}">
        <p14:creationId xmlns:p14="http://schemas.microsoft.com/office/powerpoint/2010/main" val="3825260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E4B7D6-E5F6-4931-AFB6-CDC57E7A77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D83241-1096-4DA9-9D03-B93E5FA577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A01212-7C85-41CB-A6D8-D94826154A28}"/>
              </a:ext>
            </a:extLst>
          </p:cNvPr>
          <p:cNvSpPr>
            <a:spLocks noGrp="1"/>
          </p:cNvSpPr>
          <p:nvPr>
            <p:ph type="dt" sz="half" idx="10"/>
          </p:nvPr>
        </p:nvSpPr>
        <p:spPr/>
        <p:txBody>
          <a:bodyPr/>
          <a:lstStyle/>
          <a:p>
            <a:fld id="{2359C54E-5F8E-4376-B6C3-8765D20CA279}" type="datetimeFigureOut">
              <a:rPr lang="en-IN" smtClean="0"/>
              <a:t>11/02/22</a:t>
            </a:fld>
            <a:endParaRPr lang="en-IN"/>
          </a:p>
        </p:txBody>
      </p:sp>
      <p:sp>
        <p:nvSpPr>
          <p:cNvPr id="5" name="Footer Placeholder 4">
            <a:extLst>
              <a:ext uri="{FF2B5EF4-FFF2-40B4-BE49-F238E27FC236}">
                <a16:creationId xmlns:a16="http://schemas.microsoft.com/office/drawing/2014/main" id="{CE4A08B1-551D-4324-880E-2DFC03B505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547CF9-9812-4B73-909B-DFC09E60813F}"/>
              </a:ext>
            </a:extLst>
          </p:cNvPr>
          <p:cNvSpPr>
            <a:spLocks noGrp="1"/>
          </p:cNvSpPr>
          <p:nvPr>
            <p:ph type="sldNum" sz="quarter" idx="12"/>
          </p:nvPr>
        </p:nvSpPr>
        <p:spPr/>
        <p:txBody>
          <a:bodyPr/>
          <a:lstStyle/>
          <a:p>
            <a:fld id="{5B504D1E-2BAB-4663-ACBE-AD466EA8CDD0}" type="slidenum">
              <a:rPr lang="en-IN" smtClean="0"/>
              <a:t>‹#›</a:t>
            </a:fld>
            <a:endParaRPr lang="en-IN"/>
          </a:p>
        </p:txBody>
      </p:sp>
    </p:spTree>
    <p:extLst>
      <p:ext uri="{BB962C8B-B14F-4D97-AF65-F5344CB8AC3E}">
        <p14:creationId xmlns:p14="http://schemas.microsoft.com/office/powerpoint/2010/main" val="1615767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1270D-0DE9-4DE2-8D03-4740AC73B0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72715C-AEB6-4458-98D0-BD08CFAB6E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55D3FC-0AAE-4F63-882B-1AE179D25082}"/>
              </a:ext>
            </a:extLst>
          </p:cNvPr>
          <p:cNvSpPr>
            <a:spLocks noGrp="1"/>
          </p:cNvSpPr>
          <p:nvPr>
            <p:ph type="dt" sz="half" idx="10"/>
          </p:nvPr>
        </p:nvSpPr>
        <p:spPr/>
        <p:txBody>
          <a:bodyPr/>
          <a:lstStyle/>
          <a:p>
            <a:fld id="{2359C54E-5F8E-4376-B6C3-8765D20CA279}" type="datetimeFigureOut">
              <a:rPr lang="en-IN" smtClean="0"/>
              <a:t>11/02/22</a:t>
            </a:fld>
            <a:endParaRPr lang="en-IN"/>
          </a:p>
        </p:txBody>
      </p:sp>
      <p:sp>
        <p:nvSpPr>
          <p:cNvPr id="5" name="Footer Placeholder 4">
            <a:extLst>
              <a:ext uri="{FF2B5EF4-FFF2-40B4-BE49-F238E27FC236}">
                <a16:creationId xmlns:a16="http://schemas.microsoft.com/office/drawing/2014/main" id="{E8AB2306-C72D-466C-B3F7-F81A1F35D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5BC68-612C-4C5D-92A0-48F7B29AA03D}"/>
              </a:ext>
            </a:extLst>
          </p:cNvPr>
          <p:cNvSpPr>
            <a:spLocks noGrp="1"/>
          </p:cNvSpPr>
          <p:nvPr>
            <p:ph type="sldNum" sz="quarter" idx="12"/>
          </p:nvPr>
        </p:nvSpPr>
        <p:spPr/>
        <p:txBody>
          <a:bodyPr/>
          <a:lstStyle/>
          <a:p>
            <a:fld id="{5B504D1E-2BAB-4663-ACBE-AD466EA8CDD0}" type="slidenum">
              <a:rPr lang="en-IN" smtClean="0"/>
              <a:t>‹#›</a:t>
            </a:fld>
            <a:endParaRPr lang="en-IN"/>
          </a:p>
        </p:txBody>
      </p:sp>
    </p:spTree>
    <p:extLst>
      <p:ext uri="{BB962C8B-B14F-4D97-AF65-F5344CB8AC3E}">
        <p14:creationId xmlns:p14="http://schemas.microsoft.com/office/powerpoint/2010/main" val="285890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112AD-D852-48C4-A91D-81C8515E3B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BBF5A7A-8772-41B7-9AE6-C2984FE57C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F29196-7E51-4367-9903-F6A0E4289D3D}"/>
              </a:ext>
            </a:extLst>
          </p:cNvPr>
          <p:cNvSpPr>
            <a:spLocks noGrp="1"/>
          </p:cNvSpPr>
          <p:nvPr>
            <p:ph type="dt" sz="half" idx="10"/>
          </p:nvPr>
        </p:nvSpPr>
        <p:spPr/>
        <p:txBody>
          <a:bodyPr/>
          <a:lstStyle/>
          <a:p>
            <a:fld id="{2359C54E-5F8E-4376-B6C3-8765D20CA279}" type="datetimeFigureOut">
              <a:rPr lang="en-IN" smtClean="0"/>
              <a:t>11/02/22</a:t>
            </a:fld>
            <a:endParaRPr lang="en-IN"/>
          </a:p>
        </p:txBody>
      </p:sp>
      <p:sp>
        <p:nvSpPr>
          <p:cNvPr id="5" name="Footer Placeholder 4">
            <a:extLst>
              <a:ext uri="{FF2B5EF4-FFF2-40B4-BE49-F238E27FC236}">
                <a16:creationId xmlns:a16="http://schemas.microsoft.com/office/drawing/2014/main" id="{0D2A0DD2-5DDB-4D74-9104-AA32A7980D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071A94-BC0F-4B5A-8F08-26822BC7D4B7}"/>
              </a:ext>
            </a:extLst>
          </p:cNvPr>
          <p:cNvSpPr>
            <a:spLocks noGrp="1"/>
          </p:cNvSpPr>
          <p:nvPr>
            <p:ph type="sldNum" sz="quarter" idx="12"/>
          </p:nvPr>
        </p:nvSpPr>
        <p:spPr/>
        <p:txBody>
          <a:bodyPr/>
          <a:lstStyle/>
          <a:p>
            <a:fld id="{5B504D1E-2BAB-4663-ACBE-AD466EA8CDD0}" type="slidenum">
              <a:rPr lang="en-IN" smtClean="0"/>
              <a:t>‹#›</a:t>
            </a:fld>
            <a:endParaRPr lang="en-IN"/>
          </a:p>
        </p:txBody>
      </p:sp>
    </p:spTree>
    <p:extLst>
      <p:ext uri="{BB962C8B-B14F-4D97-AF65-F5344CB8AC3E}">
        <p14:creationId xmlns:p14="http://schemas.microsoft.com/office/powerpoint/2010/main" val="2382724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396F6-D228-45E7-A298-ECCB095656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C90008-A8E7-44FA-81C5-4013CF2E96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F9C221A-2930-4F98-9EFD-A0F0C56CFB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D3CE29-F6EA-4894-837E-4D09542C4684}"/>
              </a:ext>
            </a:extLst>
          </p:cNvPr>
          <p:cNvSpPr>
            <a:spLocks noGrp="1"/>
          </p:cNvSpPr>
          <p:nvPr>
            <p:ph type="dt" sz="half" idx="10"/>
          </p:nvPr>
        </p:nvSpPr>
        <p:spPr/>
        <p:txBody>
          <a:bodyPr/>
          <a:lstStyle/>
          <a:p>
            <a:fld id="{2359C54E-5F8E-4376-B6C3-8765D20CA279}" type="datetimeFigureOut">
              <a:rPr lang="en-IN" smtClean="0"/>
              <a:t>11/02/22</a:t>
            </a:fld>
            <a:endParaRPr lang="en-IN"/>
          </a:p>
        </p:txBody>
      </p:sp>
      <p:sp>
        <p:nvSpPr>
          <p:cNvPr id="6" name="Footer Placeholder 5">
            <a:extLst>
              <a:ext uri="{FF2B5EF4-FFF2-40B4-BE49-F238E27FC236}">
                <a16:creationId xmlns:a16="http://schemas.microsoft.com/office/drawing/2014/main" id="{A4B7E389-7783-402C-8FFD-FD36EB4E1D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F65F40-658F-4B7E-9F98-EF5A9924C258}"/>
              </a:ext>
            </a:extLst>
          </p:cNvPr>
          <p:cNvSpPr>
            <a:spLocks noGrp="1"/>
          </p:cNvSpPr>
          <p:nvPr>
            <p:ph type="sldNum" sz="quarter" idx="12"/>
          </p:nvPr>
        </p:nvSpPr>
        <p:spPr/>
        <p:txBody>
          <a:bodyPr/>
          <a:lstStyle/>
          <a:p>
            <a:fld id="{5B504D1E-2BAB-4663-ACBE-AD466EA8CDD0}" type="slidenum">
              <a:rPr lang="en-IN" smtClean="0"/>
              <a:t>‹#›</a:t>
            </a:fld>
            <a:endParaRPr lang="en-IN"/>
          </a:p>
        </p:txBody>
      </p:sp>
    </p:spTree>
    <p:extLst>
      <p:ext uri="{BB962C8B-B14F-4D97-AF65-F5344CB8AC3E}">
        <p14:creationId xmlns:p14="http://schemas.microsoft.com/office/powerpoint/2010/main" val="993067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A7A86-4D0A-4DAE-85CF-E1FD3ADCD8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03C538-A5AF-40D1-97C6-43083DB961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F67240-1A39-45A5-9288-77E2816CB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9125A94-1649-4829-BE26-92DD5CE278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A824E7-CC69-424C-A39C-48C9A86690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BE975C3-78F7-44DC-9827-03EEB49DF9B2}"/>
              </a:ext>
            </a:extLst>
          </p:cNvPr>
          <p:cNvSpPr>
            <a:spLocks noGrp="1"/>
          </p:cNvSpPr>
          <p:nvPr>
            <p:ph type="dt" sz="half" idx="10"/>
          </p:nvPr>
        </p:nvSpPr>
        <p:spPr/>
        <p:txBody>
          <a:bodyPr/>
          <a:lstStyle/>
          <a:p>
            <a:fld id="{2359C54E-5F8E-4376-B6C3-8765D20CA279}" type="datetimeFigureOut">
              <a:rPr lang="en-IN" smtClean="0"/>
              <a:t>11/02/22</a:t>
            </a:fld>
            <a:endParaRPr lang="en-IN"/>
          </a:p>
        </p:txBody>
      </p:sp>
      <p:sp>
        <p:nvSpPr>
          <p:cNvPr id="8" name="Footer Placeholder 7">
            <a:extLst>
              <a:ext uri="{FF2B5EF4-FFF2-40B4-BE49-F238E27FC236}">
                <a16:creationId xmlns:a16="http://schemas.microsoft.com/office/drawing/2014/main" id="{86FB1F72-A6C4-451D-8782-77A6168EB3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C408A4-EC01-4A76-BD88-6CF09208D228}"/>
              </a:ext>
            </a:extLst>
          </p:cNvPr>
          <p:cNvSpPr>
            <a:spLocks noGrp="1"/>
          </p:cNvSpPr>
          <p:nvPr>
            <p:ph type="sldNum" sz="quarter" idx="12"/>
          </p:nvPr>
        </p:nvSpPr>
        <p:spPr/>
        <p:txBody>
          <a:bodyPr/>
          <a:lstStyle/>
          <a:p>
            <a:fld id="{5B504D1E-2BAB-4663-ACBE-AD466EA8CDD0}" type="slidenum">
              <a:rPr lang="en-IN" smtClean="0"/>
              <a:t>‹#›</a:t>
            </a:fld>
            <a:endParaRPr lang="en-IN"/>
          </a:p>
        </p:txBody>
      </p:sp>
    </p:spTree>
    <p:extLst>
      <p:ext uri="{BB962C8B-B14F-4D97-AF65-F5344CB8AC3E}">
        <p14:creationId xmlns:p14="http://schemas.microsoft.com/office/powerpoint/2010/main" val="534961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F621D-EE82-4BAD-8872-C9D23DE4EE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8A500E9-9CD8-4BA0-9322-62DF1C65ED36}"/>
              </a:ext>
            </a:extLst>
          </p:cNvPr>
          <p:cNvSpPr>
            <a:spLocks noGrp="1"/>
          </p:cNvSpPr>
          <p:nvPr>
            <p:ph type="dt" sz="half" idx="10"/>
          </p:nvPr>
        </p:nvSpPr>
        <p:spPr/>
        <p:txBody>
          <a:bodyPr/>
          <a:lstStyle/>
          <a:p>
            <a:fld id="{2359C54E-5F8E-4376-B6C3-8765D20CA279}" type="datetimeFigureOut">
              <a:rPr lang="en-IN" smtClean="0"/>
              <a:t>11/02/22</a:t>
            </a:fld>
            <a:endParaRPr lang="en-IN"/>
          </a:p>
        </p:txBody>
      </p:sp>
      <p:sp>
        <p:nvSpPr>
          <p:cNvPr id="4" name="Footer Placeholder 3">
            <a:extLst>
              <a:ext uri="{FF2B5EF4-FFF2-40B4-BE49-F238E27FC236}">
                <a16:creationId xmlns:a16="http://schemas.microsoft.com/office/drawing/2014/main" id="{9E03B00F-9E27-4F1B-957B-98490DB944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E6F7714-ED41-4F15-8D52-0CB5BFDB0D28}"/>
              </a:ext>
            </a:extLst>
          </p:cNvPr>
          <p:cNvSpPr>
            <a:spLocks noGrp="1"/>
          </p:cNvSpPr>
          <p:nvPr>
            <p:ph type="sldNum" sz="quarter" idx="12"/>
          </p:nvPr>
        </p:nvSpPr>
        <p:spPr/>
        <p:txBody>
          <a:bodyPr/>
          <a:lstStyle/>
          <a:p>
            <a:fld id="{5B504D1E-2BAB-4663-ACBE-AD466EA8CDD0}" type="slidenum">
              <a:rPr lang="en-IN" smtClean="0"/>
              <a:t>‹#›</a:t>
            </a:fld>
            <a:endParaRPr lang="en-IN"/>
          </a:p>
        </p:txBody>
      </p:sp>
    </p:spTree>
    <p:extLst>
      <p:ext uri="{BB962C8B-B14F-4D97-AF65-F5344CB8AC3E}">
        <p14:creationId xmlns:p14="http://schemas.microsoft.com/office/powerpoint/2010/main" val="1984102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42B7E2-F78B-48A6-95B0-6CDAB3A0784E}"/>
              </a:ext>
            </a:extLst>
          </p:cNvPr>
          <p:cNvSpPr>
            <a:spLocks noGrp="1"/>
          </p:cNvSpPr>
          <p:nvPr>
            <p:ph type="dt" sz="half" idx="10"/>
          </p:nvPr>
        </p:nvSpPr>
        <p:spPr/>
        <p:txBody>
          <a:bodyPr/>
          <a:lstStyle/>
          <a:p>
            <a:fld id="{2359C54E-5F8E-4376-B6C3-8765D20CA279}" type="datetimeFigureOut">
              <a:rPr lang="en-IN" smtClean="0"/>
              <a:t>11/02/22</a:t>
            </a:fld>
            <a:endParaRPr lang="en-IN"/>
          </a:p>
        </p:txBody>
      </p:sp>
      <p:sp>
        <p:nvSpPr>
          <p:cNvPr id="3" name="Footer Placeholder 2">
            <a:extLst>
              <a:ext uri="{FF2B5EF4-FFF2-40B4-BE49-F238E27FC236}">
                <a16:creationId xmlns:a16="http://schemas.microsoft.com/office/drawing/2014/main" id="{780E3F71-3C7D-45CF-A6C3-1C048DBE14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FCB1F13-DF71-4CAC-95F2-A0A2203F185A}"/>
              </a:ext>
            </a:extLst>
          </p:cNvPr>
          <p:cNvSpPr>
            <a:spLocks noGrp="1"/>
          </p:cNvSpPr>
          <p:nvPr>
            <p:ph type="sldNum" sz="quarter" idx="12"/>
          </p:nvPr>
        </p:nvSpPr>
        <p:spPr/>
        <p:txBody>
          <a:bodyPr/>
          <a:lstStyle/>
          <a:p>
            <a:fld id="{5B504D1E-2BAB-4663-ACBE-AD466EA8CDD0}" type="slidenum">
              <a:rPr lang="en-IN" smtClean="0"/>
              <a:t>‹#›</a:t>
            </a:fld>
            <a:endParaRPr lang="en-IN"/>
          </a:p>
        </p:txBody>
      </p:sp>
    </p:spTree>
    <p:extLst>
      <p:ext uri="{BB962C8B-B14F-4D97-AF65-F5344CB8AC3E}">
        <p14:creationId xmlns:p14="http://schemas.microsoft.com/office/powerpoint/2010/main" val="2974064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A6002-212B-4FA9-90C3-5F22E9C5CB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48F0D5-2C3B-41DF-ABF6-2F67915D75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5A48235-BF6A-430E-890F-68B4DFAB63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3F1699-D3E3-400D-B608-89400E1552A4}"/>
              </a:ext>
            </a:extLst>
          </p:cNvPr>
          <p:cNvSpPr>
            <a:spLocks noGrp="1"/>
          </p:cNvSpPr>
          <p:nvPr>
            <p:ph type="dt" sz="half" idx="10"/>
          </p:nvPr>
        </p:nvSpPr>
        <p:spPr/>
        <p:txBody>
          <a:bodyPr/>
          <a:lstStyle/>
          <a:p>
            <a:fld id="{2359C54E-5F8E-4376-B6C3-8765D20CA279}" type="datetimeFigureOut">
              <a:rPr lang="en-IN" smtClean="0"/>
              <a:t>11/02/22</a:t>
            </a:fld>
            <a:endParaRPr lang="en-IN"/>
          </a:p>
        </p:txBody>
      </p:sp>
      <p:sp>
        <p:nvSpPr>
          <p:cNvPr id="6" name="Footer Placeholder 5">
            <a:extLst>
              <a:ext uri="{FF2B5EF4-FFF2-40B4-BE49-F238E27FC236}">
                <a16:creationId xmlns:a16="http://schemas.microsoft.com/office/drawing/2014/main" id="{EFE1ADDB-63E6-4EEF-913B-E70BFABCC7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0690AF-4E4B-4F8F-A33B-EAFB9A3CC555}"/>
              </a:ext>
            </a:extLst>
          </p:cNvPr>
          <p:cNvSpPr>
            <a:spLocks noGrp="1"/>
          </p:cNvSpPr>
          <p:nvPr>
            <p:ph type="sldNum" sz="quarter" idx="12"/>
          </p:nvPr>
        </p:nvSpPr>
        <p:spPr/>
        <p:txBody>
          <a:bodyPr/>
          <a:lstStyle/>
          <a:p>
            <a:fld id="{5B504D1E-2BAB-4663-ACBE-AD466EA8CDD0}" type="slidenum">
              <a:rPr lang="en-IN" smtClean="0"/>
              <a:t>‹#›</a:t>
            </a:fld>
            <a:endParaRPr lang="en-IN"/>
          </a:p>
        </p:txBody>
      </p:sp>
    </p:spTree>
    <p:extLst>
      <p:ext uri="{BB962C8B-B14F-4D97-AF65-F5344CB8AC3E}">
        <p14:creationId xmlns:p14="http://schemas.microsoft.com/office/powerpoint/2010/main" val="1470547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77E2D-D5DD-4249-9508-36EFDE5FD8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7684BA9-7294-44FB-87CC-77A59D92A7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3E10851-BBD9-4D1B-A77E-785D162587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7ED38A-E53B-41CB-8376-5A188F8ED7A3}"/>
              </a:ext>
            </a:extLst>
          </p:cNvPr>
          <p:cNvSpPr>
            <a:spLocks noGrp="1"/>
          </p:cNvSpPr>
          <p:nvPr>
            <p:ph type="dt" sz="half" idx="10"/>
          </p:nvPr>
        </p:nvSpPr>
        <p:spPr/>
        <p:txBody>
          <a:bodyPr/>
          <a:lstStyle/>
          <a:p>
            <a:fld id="{2359C54E-5F8E-4376-B6C3-8765D20CA279}" type="datetimeFigureOut">
              <a:rPr lang="en-IN" smtClean="0"/>
              <a:t>11/02/22</a:t>
            </a:fld>
            <a:endParaRPr lang="en-IN"/>
          </a:p>
        </p:txBody>
      </p:sp>
      <p:sp>
        <p:nvSpPr>
          <p:cNvPr id="6" name="Footer Placeholder 5">
            <a:extLst>
              <a:ext uri="{FF2B5EF4-FFF2-40B4-BE49-F238E27FC236}">
                <a16:creationId xmlns:a16="http://schemas.microsoft.com/office/drawing/2014/main" id="{9DF956F6-5695-404B-9AA1-80E482409F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DD55A8-1B73-453E-B255-A877C59D6898}"/>
              </a:ext>
            </a:extLst>
          </p:cNvPr>
          <p:cNvSpPr>
            <a:spLocks noGrp="1"/>
          </p:cNvSpPr>
          <p:nvPr>
            <p:ph type="sldNum" sz="quarter" idx="12"/>
          </p:nvPr>
        </p:nvSpPr>
        <p:spPr/>
        <p:txBody>
          <a:bodyPr/>
          <a:lstStyle/>
          <a:p>
            <a:fld id="{5B504D1E-2BAB-4663-ACBE-AD466EA8CDD0}" type="slidenum">
              <a:rPr lang="en-IN" smtClean="0"/>
              <a:t>‹#›</a:t>
            </a:fld>
            <a:endParaRPr lang="en-IN"/>
          </a:p>
        </p:txBody>
      </p:sp>
    </p:spTree>
    <p:extLst>
      <p:ext uri="{BB962C8B-B14F-4D97-AF65-F5344CB8AC3E}">
        <p14:creationId xmlns:p14="http://schemas.microsoft.com/office/powerpoint/2010/main" val="2263335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D1B217-E790-4271-B253-62803DC66A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A4362E-8F9E-4CF8-B799-09DF8CB5D8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DEF4F1-D873-489A-BAED-2C755D50C7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59C54E-5F8E-4376-B6C3-8765D20CA279}" type="datetimeFigureOut">
              <a:rPr lang="en-IN" smtClean="0"/>
              <a:t>11/02/22</a:t>
            </a:fld>
            <a:endParaRPr lang="en-IN"/>
          </a:p>
        </p:txBody>
      </p:sp>
      <p:sp>
        <p:nvSpPr>
          <p:cNvPr id="5" name="Footer Placeholder 4">
            <a:extLst>
              <a:ext uri="{FF2B5EF4-FFF2-40B4-BE49-F238E27FC236}">
                <a16:creationId xmlns:a16="http://schemas.microsoft.com/office/drawing/2014/main" id="{240B1D6E-2BD0-4D7C-87FF-D24A070F1B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F5F6F8B-3442-4467-806C-F44353E71D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504D1E-2BAB-4663-ACBE-AD466EA8CDD0}" type="slidenum">
              <a:rPr lang="en-IN" smtClean="0"/>
              <a:t>‹#›</a:t>
            </a:fld>
            <a:endParaRPr lang="en-IN"/>
          </a:p>
        </p:txBody>
      </p:sp>
    </p:spTree>
    <p:extLst>
      <p:ext uri="{BB962C8B-B14F-4D97-AF65-F5344CB8AC3E}">
        <p14:creationId xmlns:p14="http://schemas.microsoft.com/office/powerpoint/2010/main" val="4254717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D560FD-799C-4D88-883E-53585D298D5F}"/>
              </a:ext>
            </a:extLst>
          </p:cNvPr>
          <p:cNvSpPr txBox="1">
            <a:spLocks/>
          </p:cNvSpPr>
          <p:nvPr/>
        </p:nvSpPr>
        <p:spPr>
          <a:xfrm>
            <a:off x="241953" y="439778"/>
            <a:ext cx="4646753" cy="6339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7000"/>
              </a:lnSpc>
              <a:spcAft>
                <a:spcPts val="800"/>
              </a:spcAft>
            </a:pPr>
            <a:r>
              <a:rPr lang="en-US" sz="2000" b="1" dirty="0"/>
              <a:t>SMART INTERFACE FOR CONVENTIONAL ENERGY METER</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14461E46-DAC2-4977-96D1-2E8B7C3412C2}"/>
              </a:ext>
            </a:extLst>
          </p:cNvPr>
          <p:cNvGraphicFramePr>
            <a:graphicFrameLocks noGrp="1"/>
          </p:cNvGraphicFramePr>
          <p:nvPr/>
        </p:nvGraphicFramePr>
        <p:xfrm>
          <a:off x="4613295" y="439778"/>
          <a:ext cx="7380493" cy="1005840"/>
        </p:xfrm>
        <a:graphic>
          <a:graphicData uri="http://schemas.openxmlformats.org/drawingml/2006/table">
            <a:tbl>
              <a:tblPr firstRow="1" bandRow="1">
                <a:tableStyleId>{5940675A-B579-460E-94D1-54222C63F5DA}</a:tableStyleId>
              </a:tblPr>
              <a:tblGrid>
                <a:gridCol w="1610501">
                  <a:extLst>
                    <a:ext uri="{9D8B030D-6E8A-4147-A177-3AD203B41FA5}">
                      <a16:colId xmlns:a16="http://schemas.microsoft.com/office/drawing/2014/main" val="170138974"/>
                    </a:ext>
                  </a:extLst>
                </a:gridCol>
                <a:gridCol w="5769992">
                  <a:extLst>
                    <a:ext uri="{9D8B030D-6E8A-4147-A177-3AD203B41FA5}">
                      <a16:colId xmlns:a16="http://schemas.microsoft.com/office/drawing/2014/main" val="1853790661"/>
                    </a:ext>
                  </a:extLst>
                </a:gridCol>
              </a:tblGrid>
              <a:tr h="275601">
                <a:tc>
                  <a:txBody>
                    <a:bodyPr/>
                    <a:lstStyle/>
                    <a:p>
                      <a:r>
                        <a:rPr lang="en-US" dirty="0"/>
                        <a:t>Dept. ECE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Mentor :</a:t>
                      </a:r>
                      <a:r>
                        <a:rPr lang="en-US" b="0" dirty="0"/>
                        <a:t> </a:t>
                      </a:r>
                      <a:r>
                        <a:rPr lang="en-US" b="0" dirty="0" err="1">
                          <a:solidFill>
                            <a:schemeClr val="tx1"/>
                          </a:solidFill>
                        </a:rPr>
                        <a:t>Dr.S.Praveen</a:t>
                      </a:r>
                      <a:r>
                        <a:rPr lang="en-US" b="0" dirty="0">
                          <a:solidFill>
                            <a:schemeClr val="tx1"/>
                          </a:solidFill>
                        </a:rPr>
                        <a:t> </a:t>
                      </a:r>
                      <a:r>
                        <a:rPr lang="en-US" b="0" dirty="0" err="1">
                          <a:solidFill>
                            <a:schemeClr val="tx1"/>
                          </a:solidFill>
                        </a:rPr>
                        <a:t>Chakkravarthy</a:t>
                      </a:r>
                      <a:r>
                        <a:rPr lang="en-US" b="0" dirty="0">
                          <a:solidFill>
                            <a:schemeClr val="tx1"/>
                          </a:solidFill>
                        </a:rPr>
                        <a:t>, </a:t>
                      </a:r>
                      <a:r>
                        <a:rPr lang="en-IN" sz="1800" dirty="0">
                          <a:effectLst/>
                        </a:rPr>
                        <a:t>,</a:t>
                      </a:r>
                      <a:r>
                        <a:rPr lang="en-IN" sz="1800" dirty="0">
                          <a:solidFill>
                            <a:schemeClr val="tx1"/>
                          </a:solidFill>
                          <a:latin typeface="Times New Roman" pitchFamily="18" charset="0"/>
                          <a:cs typeface="Times New Roman" pitchFamily="18" charset="0"/>
                        </a:rPr>
                        <a:t> Assoc. Prof.</a:t>
                      </a:r>
                      <a:endParaRPr lang="en-IN" dirty="0"/>
                    </a:p>
                  </a:txBody>
                  <a:tcPr/>
                </a:tc>
                <a:extLst>
                  <a:ext uri="{0D108BD9-81ED-4DB2-BD59-A6C34878D82A}">
                    <a16:rowId xmlns:a16="http://schemas.microsoft.com/office/drawing/2014/main" val="3501361707"/>
                  </a:ext>
                </a:extLst>
              </a:tr>
              <a:tr h="4425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Student Team :</a:t>
                      </a:r>
                      <a:r>
                        <a:rPr lang="en-US" dirty="0" err="1"/>
                        <a:t>G.Sohan</a:t>
                      </a:r>
                      <a:r>
                        <a:rPr lang="en-US" dirty="0"/>
                        <a:t> Reddy, </a:t>
                      </a:r>
                      <a:r>
                        <a:rPr lang="en-US" dirty="0" err="1"/>
                        <a:t>Gaddam</a:t>
                      </a:r>
                      <a:r>
                        <a:rPr lang="en-US" dirty="0"/>
                        <a:t> </a:t>
                      </a:r>
                      <a:r>
                        <a:rPr lang="en-US" dirty="0" err="1"/>
                        <a:t>Srilekha</a:t>
                      </a:r>
                      <a:r>
                        <a:rPr lang="en-US" dirty="0"/>
                        <a:t>, Sruthi </a:t>
                      </a:r>
                      <a:r>
                        <a:rPr lang="en-US" dirty="0" err="1"/>
                        <a:t>Chittopalli</a:t>
                      </a:r>
                      <a:r>
                        <a:rPr lang="en-US" dirty="0"/>
                        <a:t>,  </a:t>
                      </a:r>
                      <a:r>
                        <a:rPr lang="en-US" dirty="0" err="1"/>
                        <a:t>B.Tech</a:t>
                      </a:r>
                      <a:r>
                        <a:rPr lang="en-US" dirty="0"/>
                        <a:t>, IV </a:t>
                      </a:r>
                      <a:r>
                        <a:rPr lang="en-US" dirty="0" err="1"/>
                        <a:t>sem</a:t>
                      </a:r>
                      <a:endParaRPr lang="en-IN" sz="1800" kern="1200" dirty="0">
                        <a:solidFill>
                          <a:schemeClr val="tx1"/>
                        </a:solidFill>
                        <a:effectLst/>
                        <a:latin typeface="+mn-lt"/>
                        <a:ea typeface="+mn-ea"/>
                        <a:cs typeface="+mn-cs"/>
                      </a:endParaRPr>
                    </a:p>
                  </a:txBody>
                  <a:tcPr/>
                </a:tc>
                <a:tc hMerge="1">
                  <a:txBody>
                    <a:bodyPr/>
                    <a:lstStyle/>
                    <a:p>
                      <a:endParaRPr lang="en-IN" dirty="0"/>
                    </a:p>
                  </a:txBody>
                  <a:tcPr/>
                </a:tc>
                <a:extLst>
                  <a:ext uri="{0D108BD9-81ED-4DB2-BD59-A6C34878D82A}">
                    <a16:rowId xmlns:a16="http://schemas.microsoft.com/office/drawing/2014/main" val="3179433584"/>
                  </a:ext>
                </a:extLst>
              </a:tr>
            </a:tbl>
          </a:graphicData>
        </a:graphic>
      </p:graphicFrame>
      <p:sp>
        <p:nvSpPr>
          <p:cNvPr id="7" name="Content Placeholder 2">
            <a:extLst>
              <a:ext uri="{FF2B5EF4-FFF2-40B4-BE49-F238E27FC236}">
                <a16:creationId xmlns:a16="http://schemas.microsoft.com/office/drawing/2014/main" id="{DAA017A1-458F-44A6-8A6B-748EB9BB7917}"/>
              </a:ext>
            </a:extLst>
          </p:cNvPr>
          <p:cNvSpPr>
            <a:spLocks noGrp="1"/>
          </p:cNvSpPr>
          <p:nvPr>
            <p:ph idx="1"/>
          </p:nvPr>
        </p:nvSpPr>
        <p:spPr>
          <a:xfrm>
            <a:off x="140677" y="1561152"/>
            <a:ext cx="4361624" cy="2760486"/>
          </a:xfrm>
        </p:spPr>
        <p:txBody>
          <a:bodyPr>
            <a:normAutofit fontScale="85000" lnSpcReduction="20000"/>
          </a:bodyPr>
          <a:lstStyle/>
          <a:p>
            <a:pPr algn="just"/>
            <a:r>
              <a:rPr lang="en-US" sz="2000" dirty="0">
                <a:latin typeface="Times New Roman" panose="02020603050405020304" pitchFamily="18" charset="0"/>
                <a:cs typeface="Times New Roman" panose="02020603050405020304" pitchFamily="18" charset="0"/>
              </a:rPr>
              <a:t>To create a smart communication infrastructure for conventional energy meters using LPWAN (</a:t>
            </a:r>
            <a:r>
              <a:rPr lang="en-US" sz="2000" dirty="0" err="1">
                <a:latin typeface="Times New Roman" panose="02020603050405020304" pitchFamily="18" charset="0"/>
                <a:cs typeface="Times New Roman" panose="02020603050405020304" pitchFamily="18" charset="0"/>
              </a:rPr>
              <a:t>LoRa</a:t>
            </a:r>
            <a:r>
              <a:rPr lang="en-US" sz="2000" dirty="0">
                <a:latin typeface="Times New Roman" panose="02020603050405020304" pitchFamily="18" charset="0"/>
                <a:cs typeface="Times New Roman" panose="02020603050405020304" pitchFamily="18" charset="0"/>
              </a:rPr>
              <a:t> WAN) Technologies</a:t>
            </a:r>
          </a:p>
          <a:p>
            <a:pPr algn="just"/>
            <a:r>
              <a:rPr lang="en-IN" sz="2000" dirty="0">
                <a:latin typeface="Times New Roman" panose="02020603050405020304" pitchFamily="18" charset="0"/>
                <a:cs typeface="Times New Roman" panose="02020603050405020304" pitchFamily="18" charset="0"/>
              </a:rPr>
              <a:t>Target is to develop a communication platform for the meter and subsequently perform indoor testing (includes communication to and from the user to the power gateway). This prototype will demonstrate the complete functioning of the smart meter.</a:t>
            </a:r>
          </a:p>
          <a:p>
            <a:pPr algn="just"/>
            <a:r>
              <a:rPr lang="en-IN" sz="2000" dirty="0">
                <a:latin typeface="Times New Roman" panose="02020603050405020304" pitchFamily="18" charset="0"/>
                <a:cs typeface="Times New Roman" panose="02020603050405020304" pitchFamily="18" charset="0"/>
              </a:rPr>
              <a:t>Deliverable will be a real time working model with full quality testing for single user access.</a:t>
            </a:r>
          </a:p>
        </p:txBody>
      </p:sp>
      <p:sp>
        <p:nvSpPr>
          <p:cNvPr id="14" name="TextBox 13">
            <a:extLst>
              <a:ext uri="{FF2B5EF4-FFF2-40B4-BE49-F238E27FC236}">
                <a16:creationId xmlns:a16="http://schemas.microsoft.com/office/drawing/2014/main" id="{79E96553-376D-40CB-A6CC-A282FAFF5D7F}"/>
              </a:ext>
            </a:extLst>
          </p:cNvPr>
          <p:cNvSpPr txBox="1"/>
          <p:nvPr/>
        </p:nvSpPr>
        <p:spPr>
          <a:xfrm>
            <a:off x="5750380" y="2519085"/>
            <a:ext cx="221759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Lighting Arrangement</a:t>
            </a:r>
          </a:p>
        </p:txBody>
      </p:sp>
      <p:sp>
        <p:nvSpPr>
          <p:cNvPr id="17" name="TextBox 16">
            <a:extLst>
              <a:ext uri="{FF2B5EF4-FFF2-40B4-BE49-F238E27FC236}">
                <a16:creationId xmlns:a16="http://schemas.microsoft.com/office/drawing/2014/main" id="{25084BDB-A122-4880-9D33-7763AAEF9D9E}"/>
              </a:ext>
            </a:extLst>
          </p:cNvPr>
          <p:cNvSpPr txBox="1"/>
          <p:nvPr/>
        </p:nvSpPr>
        <p:spPr>
          <a:xfrm>
            <a:off x="5914339" y="3867256"/>
            <a:ext cx="188967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Sensing of Human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entering/ leaving</a:t>
            </a:r>
          </a:p>
        </p:txBody>
      </p:sp>
      <p:sp>
        <p:nvSpPr>
          <p:cNvPr id="18" name="TextBox 17">
            <a:extLst>
              <a:ext uri="{FF2B5EF4-FFF2-40B4-BE49-F238E27FC236}">
                <a16:creationId xmlns:a16="http://schemas.microsoft.com/office/drawing/2014/main" id="{DED1C3FB-388A-488D-B6D3-1AF11EB54910}"/>
              </a:ext>
            </a:extLst>
          </p:cNvPr>
          <p:cNvSpPr txBox="1"/>
          <p:nvPr/>
        </p:nvSpPr>
        <p:spPr>
          <a:xfrm>
            <a:off x="8054772" y="3311172"/>
            <a:ext cx="141955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Control Units</a:t>
            </a:r>
          </a:p>
        </p:txBody>
      </p:sp>
      <p:sp>
        <p:nvSpPr>
          <p:cNvPr id="23" name="Rectangle 22">
            <a:extLst>
              <a:ext uri="{FF2B5EF4-FFF2-40B4-BE49-F238E27FC236}">
                <a16:creationId xmlns:a16="http://schemas.microsoft.com/office/drawing/2014/main" id="{F971CD6A-3A9D-44AF-BEB4-9BF3C0C5C58B}"/>
              </a:ext>
            </a:extLst>
          </p:cNvPr>
          <p:cNvSpPr/>
          <p:nvPr/>
        </p:nvSpPr>
        <p:spPr>
          <a:xfrm>
            <a:off x="198212" y="1092722"/>
            <a:ext cx="1163460" cy="369332"/>
          </a:xfrm>
          <a:prstGeom prst="rect">
            <a:avLst/>
          </a:prstGeom>
        </p:spPr>
        <p:txBody>
          <a:bodyPr wrap="none">
            <a:spAutoFit/>
          </a:bodyPr>
          <a:lstStyle/>
          <a:p>
            <a:r>
              <a:rPr lang="en-US" dirty="0"/>
              <a:t>Objectives</a:t>
            </a:r>
            <a:endParaRPr lang="en-IN" dirty="0"/>
          </a:p>
        </p:txBody>
      </p:sp>
      <p:graphicFrame>
        <p:nvGraphicFramePr>
          <p:cNvPr id="25" name="Content Placeholder 3">
            <a:extLst>
              <a:ext uri="{FF2B5EF4-FFF2-40B4-BE49-F238E27FC236}">
                <a16:creationId xmlns:a16="http://schemas.microsoft.com/office/drawing/2014/main" id="{A1E17F7F-798E-4FCD-9867-B9070657EE24}"/>
              </a:ext>
            </a:extLst>
          </p:cNvPr>
          <p:cNvGraphicFramePr>
            <a:graphicFrameLocks/>
          </p:cNvGraphicFramePr>
          <p:nvPr/>
        </p:nvGraphicFramePr>
        <p:xfrm>
          <a:off x="298955" y="4754358"/>
          <a:ext cx="4361624" cy="1010920"/>
        </p:xfrm>
        <a:graphic>
          <a:graphicData uri="http://schemas.openxmlformats.org/drawingml/2006/table">
            <a:tbl>
              <a:tblPr firstRow="1" bandRow="1">
                <a:tableStyleId>{5C22544A-7EE6-4342-B048-85BDC9FD1C3A}</a:tableStyleId>
              </a:tblPr>
              <a:tblGrid>
                <a:gridCol w="1165020">
                  <a:extLst>
                    <a:ext uri="{9D8B030D-6E8A-4147-A177-3AD203B41FA5}">
                      <a16:colId xmlns:a16="http://schemas.microsoft.com/office/drawing/2014/main" val="4080388775"/>
                    </a:ext>
                  </a:extLst>
                </a:gridCol>
                <a:gridCol w="1261616">
                  <a:extLst>
                    <a:ext uri="{9D8B030D-6E8A-4147-A177-3AD203B41FA5}">
                      <a16:colId xmlns:a16="http://schemas.microsoft.com/office/drawing/2014/main" val="637146193"/>
                    </a:ext>
                  </a:extLst>
                </a:gridCol>
                <a:gridCol w="966874">
                  <a:extLst>
                    <a:ext uri="{9D8B030D-6E8A-4147-A177-3AD203B41FA5}">
                      <a16:colId xmlns:a16="http://schemas.microsoft.com/office/drawing/2014/main" val="916238300"/>
                    </a:ext>
                  </a:extLst>
                </a:gridCol>
                <a:gridCol w="968114">
                  <a:extLst>
                    <a:ext uri="{9D8B030D-6E8A-4147-A177-3AD203B41FA5}">
                      <a16:colId xmlns:a16="http://schemas.microsoft.com/office/drawing/2014/main" val="2494281219"/>
                    </a:ext>
                  </a:extLst>
                </a:gridCol>
              </a:tblGrid>
              <a:tr h="2120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effectLst/>
                        </a:rPr>
                        <a:t>Amount proposed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effectLst/>
                        </a:rPr>
                        <a:t>Amount Sanctioned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effectLst/>
                        </a:rPr>
                        <a:t>Amount Spent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r>
                        <a:rPr lang="en-IN" dirty="0"/>
                        <a:t>Balance </a:t>
                      </a:r>
                      <a:r>
                        <a:rPr lang="en-US" sz="1800" dirty="0">
                          <a:effectLst/>
                        </a:rPr>
                        <a:t>Amount</a:t>
                      </a:r>
                      <a:endParaRPr lang="en-IN" dirty="0"/>
                    </a:p>
                  </a:txBody>
                  <a:tcPr/>
                </a:tc>
                <a:extLst>
                  <a:ext uri="{0D108BD9-81ED-4DB2-BD59-A6C34878D82A}">
                    <a16:rowId xmlns:a16="http://schemas.microsoft.com/office/drawing/2014/main" val="444616904"/>
                  </a:ext>
                </a:extLst>
              </a:tr>
              <a:tr h="370840">
                <a:tc>
                  <a:txBody>
                    <a:bodyPr/>
                    <a:lstStyle/>
                    <a:p>
                      <a:r>
                        <a:rPr lang="en-IN" sz="1800" kern="1200" dirty="0">
                          <a:solidFill>
                            <a:schemeClr val="dk1"/>
                          </a:solidFill>
                          <a:effectLst/>
                          <a:latin typeface="+mn-lt"/>
                          <a:ea typeface="+mn-ea"/>
                          <a:cs typeface="+mn-cs"/>
                        </a:rPr>
                        <a:t>200,000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a:t>
                      </a:r>
                      <a:r>
                        <a:rPr lang="en-IN" dirty="0"/>
                        <a:t>00,000</a:t>
                      </a:r>
                    </a:p>
                  </a:txBody>
                  <a:tcPr/>
                </a:tc>
                <a:tc>
                  <a:txBody>
                    <a:bodyPr/>
                    <a:lstStyle/>
                    <a:p>
                      <a:r>
                        <a:rPr lang="en-US" sz="1800" b="0" i="0" u="none" strike="noStrike" kern="1200" baseline="0" dirty="0">
                          <a:solidFill>
                            <a:schemeClr val="dk1"/>
                          </a:solidFill>
                          <a:latin typeface="+mn-lt"/>
                          <a:ea typeface="+mn-ea"/>
                          <a:cs typeface="+mn-cs"/>
                        </a:rPr>
                        <a:t>1</a:t>
                      </a:r>
                      <a:r>
                        <a:rPr lang="en-IN" sz="1800" b="0" i="0" u="none" strike="noStrike" kern="1200" baseline="0" dirty="0">
                          <a:solidFill>
                            <a:schemeClr val="dk1"/>
                          </a:solidFill>
                          <a:latin typeface="+mn-lt"/>
                          <a:ea typeface="+mn-ea"/>
                          <a:cs typeface="+mn-cs"/>
                        </a:rPr>
                        <a:t>81000</a:t>
                      </a:r>
                      <a:endParaRPr lang="en-IN" dirty="0"/>
                    </a:p>
                  </a:txBody>
                  <a:tcPr/>
                </a:tc>
                <a:tc>
                  <a:txBody>
                    <a:bodyPr/>
                    <a:lstStyle/>
                    <a:p>
                      <a:r>
                        <a:rPr lang="en-IN" dirty="0"/>
                        <a:t>19000</a:t>
                      </a:r>
                    </a:p>
                  </a:txBody>
                  <a:tcPr/>
                </a:tc>
                <a:extLst>
                  <a:ext uri="{0D108BD9-81ED-4DB2-BD59-A6C34878D82A}">
                    <a16:rowId xmlns:a16="http://schemas.microsoft.com/office/drawing/2014/main" val="3547298551"/>
                  </a:ext>
                </a:extLst>
              </a:tr>
            </a:tbl>
          </a:graphicData>
        </a:graphic>
      </p:graphicFrame>
      <p:pic>
        <p:nvPicPr>
          <p:cNvPr id="11" name="Content Placeholder 4" descr="Graphical user interface, application&#10;&#10;Description automatically generated">
            <a:extLst>
              <a:ext uri="{FF2B5EF4-FFF2-40B4-BE49-F238E27FC236}">
                <a16:creationId xmlns:a16="http://schemas.microsoft.com/office/drawing/2014/main" id="{0A9C2D87-A634-4F55-A642-18D932102CE2}"/>
              </a:ext>
            </a:extLst>
          </p:cNvPr>
          <p:cNvPicPr>
            <a:picLocks noChangeAspect="1"/>
          </p:cNvPicPr>
          <p:nvPr/>
        </p:nvPicPr>
        <p:blipFill>
          <a:blip r:embed="rId2"/>
          <a:stretch>
            <a:fillRect/>
          </a:stretch>
        </p:blipFill>
        <p:spPr>
          <a:xfrm>
            <a:off x="5828563" y="1462054"/>
            <a:ext cx="6224864" cy="2653429"/>
          </a:xfrm>
          <a:prstGeom prst="rect">
            <a:avLst/>
          </a:prstGeom>
        </p:spPr>
      </p:pic>
      <p:pic>
        <p:nvPicPr>
          <p:cNvPr id="12" name="Picture 11">
            <a:extLst>
              <a:ext uri="{FF2B5EF4-FFF2-40B4-BE49-F238E27FC236}">
                <a16:creationId xmlns:a16="http://schemas.microsoft.com/office/drawing/2014/main" id="{18F82F18-3784-4B7D-8896-C3A786F68A0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486452" y="1544716"/>
            <a:ext cx="1303020" cy="2294255"/>
          </a:xfrm>
          <a:prstGeom prst="rect">
            <a:avLst/>
          </a:prstGeom>
          <a:noFill/>
          <a:ln>
            <a:noFill/>
          </a:ln>
        </p:spPr>
      </p:pic>
      <p:graphicFrame>
        <p:nvGraphicFramePr>
          <p:cNvPr id="13" name="Table 9">
            <a:extLst>
              <a:ext uri="{FF2B5EF4-FFF2-40B4-BE49-F238E27FC236}">
                <a16:creationId xmlns:a16="http://schemas.microsoft.com/office/drawing/2014/main" id="{4ACF0905-3035-4AAC-8363-F4039A88510C}"/>
              </a:ext>
            </a:extLst>
          </p:cNvPr>
          <p:cNvGraphicFramePr>
            <a:graphicFrameLocks noGrp="1"/>
          </p:cNvGraphicFramePr>
          <p:nvPr/>
        </p:nvGraphicFramePr>
        <p:xfrm>
          <a:off x="4839941" y="4166156"/>
          <a:ext cx="7213486" cy="2430836"/>
        </p:xfrm>
        <a:graphic>
          <a:graphicData uri="http://schemas.openxmlformats.org/drawingml/2006/table">
            <a:tbl>
              <a:tblPr firstRow="1" bandRow="1">
                <a:tableStyleId>{5940675A-B579-460E-94D1-54222C63F5DA}</a:tableStyleId>
              </a:tblPr>
              <a:tblGrid>
                <a:gridCol w="4141347">
                  <a:extLst>
                    <a:ext uri="{9D8B030D-6E8A-4147-A177-3AD203B41FA5}">
                      <a16:colId xmlns:a16="http://schemas.microsoft.com/office/drawing/2014/main" val="3012409473"/>
                    </a:ext>
                  </a:extLst>
                </a:gridCol>
                <a:gridCol w="3072139">
                  <a:extLst>
                    <a:ext uri="{9D8B030D-6E8A-4147-A177-3AD203B41FA5}">
                      <a16:colId xmlns:a16="http://schemas.microsoft.com/office/drawing/2014/main" val="1088693888"/>
                    </a:ext>
                  </a:extLst>
                </a:gridCol>
              </a:tblGrid>
              <a:tr h="267804">
                <a:tc>
                  <a:txBody>
                    <a:bodyPr/>
                    <a:lstStyle/>
                    <a:p>
                      <a:r>
                        <a:rPr lang="en-US" sz="1600" dirty="0"/>
                        <a:t>Activity </a:t>
                      </a:r>
                      <a:endParaRPr lang="en-IN" sz="1600" dirty="0"/>
                    </a:p>
                  </a:txBody>
                  <a:tcPr/>
                </a:tc>
                <a:tc>
                  <a:txBody>
                    <a:bodyPr/>
                    <a:lstStyle/>
                    <a:p>
                      <a:r>
                        <a:rPr lang="en-US" sz="1600" dirty="0"/>
                        <a:t>Status</a:t>
                      </a:r>
                      <a:endParaRPr lang="en-IN" sz="1600" dirty="0"/>
                    </a:p>
                  </a:txBody>
                  <a:tcPr/>
                </a:tc>
                <a:extLst>
                  <a:ext uri="{0D108BD9-81ED-4DB2-BD59-A6C34878D82A}">
                    <a16:rowId xmlns:a16="http://schemas.microsoft.com/office/drawing/2014/main" val="617646853"/>
                  </a:ext>
                </a:extLst>
              </a:tr>
              <a:tr h="669511">
                <a:tc>
                  <a:txBody>
                    <a:bodyPr/>
                    <a:lstStyle/>
                    <a:p>
                      <a:pPr marL="0" marR="0" lvl="0"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kern="1200" dirty="0">
                          <a:solidFill>
                            <a:prstClr val="black"/>
                          </a:solidFill>
                          <a:latin typeface="Perpetua"/>
                          <a:ea typeface="+mn-ea"/>
                          <a:cs typeface="+mn-cs"/>
                        </a:rPr>
                        <a:t>one node (Energy meter) connected to the </a:t>
                      </a:r>
                      <a:r>
                        <a:rPr lang="en-US" sz="1600" kern="1200" dirty="0" err="1">
                          <a:solidFill>
                            <a:prstClr val="black"/>
                          </a:solidFill>
                          <a:latin typeface="Perpetua"/>
                          <a:ea typeface="+mn-ea"/>
                          <a:cs typeface="+mn-cs"/>
                        </a:rPr>
                        <a:t>LoRa</a:t>
                      </a:r>
                      <a:r>
                        <a:rPr lang="en-US" sz="1600" kern="1200" dirty="0">
                          <a:solidFill>
                            <a:prstClr val="black"/>
                          </a:solidFill>
                          <a:latin typeface="Perpetua"/>
                          <a:ea typeface="+mn-ea"/>
                          <a:cs typeface="+mn-cs"/>
                        </a:rPr>
                        <a:t> WAN Gateway has been successfully tested and the parameters are obtained in the dashboard </a:t>
                      </a:r>
                      <a:endParaRPr lang="en-US" sz="1600" kern="1200" noProof="0" dirty="0">
                        <a:solidFill>
                          <a:prstClr val="black"/>
                        </a:solidFill>
                        <a:latin typeface="Perpetua"/>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prstClr val="black"/>
                          </a:solidFill>
                          <a:latin typeface="Perpetua"/>
                          <a:ea typeface="+mn-ea"/>
                          <a:cs typeface="+mn-cs"/>
                        </a:rPr>
                        <a:t>Completed</a:t>
                      </a:r>
                      <a:endParaRPr lang="en-IN" sz="1600" kern="1200" dirty="0">
                        <a:solidFill>
                          <a:prstClr val="black"/>
                        </a:solidFill>
                        <a:latin typeface="Perpetua"/>
                        <a:ea typeface="+mn-ea"/>
                        <a:cs typeface="+mn-cs"/>
                      </a:endParaRPr>
                    </a:p>
                  </a:txBody>
                  <a:tcPr/>
                </a:tc>
                <a:extLst>
                  <a:ext uri="{0D108BD9-81ED-4DB2-BD59-A6C34878D82A}">
                    <a16:rowId xmlns:a16="http://schemas.microsoft.com/office/drawing/2014/main" val="2886843874"/>
                  </a:ext>
                </a:extLst>
              </a:tr>
              <a:tr h="267804">
                <a:tc>
                  <a:txBody>
                    <a:bodyPr/>
                    <a:lstStyle/>
                    <a:p>
                      <a:r>
                        <a:rPr lang="en-US" sz="1600" kern="1200" dirty="0">
                          <a:solidFill>
                            <a:prstClr val="black"/>
                          </a:solidFill>
                          <a:latin typeface="Perpetua"/>
                          <a:ea typeface="+mn-ea"/>
                          <a:cs typeface="+mn-cs"/>
                        </a:rPr>
                        <a:t>The manual trial has been successful for single node</a:t>
                      </a:r>
                      <a:endParaRPr lang="en-IN" sz="1600" kern="1200" dirty="0">
                        <a:solidFill>
                          <a:prstClr val="black"/>
                        </a:solidFill>
                        <a:latin typeface="Perpetua"/>
                        <a:ea typeface="+mn-ea"/>
                        <a:cs typeface="+mn-cs"/>
                      </a:endParaRPr>
                    </a:p>
                  </a:txBody>
                  <a:tcPr/>
                </a:tc>
                <a:tc>
                  <a:txBody>
                    <a:bodyPr/>
                    <a:lstStyle/>
                    <a:p>
                      <a:r>
                        <a:rPr lang="en-US" sz="1600" kern="1200" dirty="0">
                          <a:solidFill>
                            <a:prstClr val="black"/>
                          </a:solidFill>
                          <a:latin typeface="Perpetua"/>
                          <a:ea typeface="+mn-ea"/>
                          <a:cs typeface="+mn-cs"/>
                        </a:rPr>
                        <a:t>Completed</a:t>
                      </a:r>
                      <a:endParaRPr lang="en-IN" sz="1600" kern="1200" dirty="0">
                        <a:solidFill>
                          <a:prstClr val="black"/>
                        </a:solidFill>
                        <a:latin typeface="Perpetua"/>
                        <a:ea typeface="+mn-ea"/>
                        <a:cs typeface="+mn-cs"/>
                      </a:endParaRPr>
                    </a:p>
                  </a:txBody>
                  <a:tcPr/>
                </a:tc>
                <a:extLst>
                  <a:ext uri="{0D108BD9-81ED-4DB2-BD59-A6C34878D82A}">
                    <a16:rowId xmlns:a16="http://schemas.microsoft.com/office/drawing/2014/main" val="3490366817"/>
                  </a:ext>
                </a:extLst>
              </a:tr>
              <a:tr h="468658">
                <a:tc>
                  <a:txBody>
                    <a:bodyPr/>
                    <a:lstStyle/>
                    <a:p>
                      <a:r>
                        <a:rPr lang="en-US" sz="1600" kern="1200" dirty="0">
                          <a:solidFill>
                            <a:prstClr val="black"/>
                          </a:solidFill>
                          <a:latin typeface="Perpetua"/>
                          <a:ea typeface="+mn-ea"/>
                          <a:cs typeface="+mn-cs"/>
                        </a:rPr>
                        <a:t>To derive the dashboard parameters.</a:t>
                      </a:r>
                    </a:p>
                  </a:txBody>
                  <a:tcPr/>
                </a:tc>
                <a:tc>
                  <a:txBody>
                    <a:bodyPr/>
                    <a:lstStyle/>
                    <a:p>
                      <a:r>
                        <a:rPr lang="en-US" altLang="zh-CN" sz="1600" dirty="0">
                          <a:solidFill>
                            <a:schemeClr val="accent2">
                              <a:lumMod val="75000"/>
                            </a:schemeClr>
                          </a:solidFill>
                        </a:rPr>
                        <a:t>Completion by 15</a:t>
                      </a:r>
                      <a:r>
                        <a:rPr lang="en-US" altLang="zh-CN" sz="1600" baseline="30000" dirty="0">
                          <a:solidFill>
                            <a:schemeClr val="accent2">
                              <a:lumMod val="75000"/>
                            </a:schemeClr>
                          </a:solidFill>
                        </a:rPr>
                        <a:t>th</a:t>
                      </a:r>
                      <a:r>
                        <a:rPr lang="en-US" altLang="zh-CN" sz="1600" dirty="0">
                          <a:solidFill>
                            <a:schemeClr val="accent2">
                              <a:lumMod val="75000"/>
                            </a:schemeClr>
                          </a:solidFill>
                        </a:rPr>
                        <a:t> Aril, 2021.</a:t>
                      </a:r>
                      <a:endParaRPr lang="en-IN" sz="1600" kern="1200" dirty="0">
                        <a:solidFill>
                          <a:prstClr val="black"/>
                        </a:solidFill>
                        <a:latin typeface="Perpetua"/>
                        <a:ea typeface="+mn-ea"/>
                        <a:cs typeface="+mn-cs"/>
                      </a:endParaRPr>
                    </a:p>
                  </a:txBody>
                  <a:tcPr/>
                </a:tc>
                <a:extLst>
                  <a:ext uri="{0D108BD9-81ED-4DB2-BD59-A6C34878D82A}">
                    <a16:rowId xmlns:a16="http://schemas.microsoft.com/office/drawing/2014/main" val="4118328631"/>
                  </a:ext>
                </a:extLst>
              </a:tr>
              <a:tr h="4686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prstClr val="black"/>
                          </a:solidFill>
                          <a:latin typeface="Perpetua"/>
                          <a:ea typeface="+mn-ea"/>
                          <a:cs typeface="+mn-cs"/>
                        </a:rPr>
                        <a:t>Adding another node to the indoor gateway and test.</a:t>
                      </a:r>
                      <a:endParaRPr lang="en-IN" sz="1600" kern="1200" dirty="0">
                        <a:solidFill>
                          <a:prstClr val="black"/>
                        </a:solidFill>
                        <a:latin typeface="Perpetua"/>
                        <a:ea typeface="+mn-ea"/>
                        <a:cs typeface="+mn-cs"/>
                      </a:endParaRPr>
                    </a:p>
                  </a:txBody>
                  <a:tcPr/>
                </a:tc>
                <a:tc>
                  <a:txBody>
                    <a:bodyPr/>
                    <a:lstStyle/>
                    <a:p>
                      <a:r>
                        <a:rPr lang="en-US" altLang="zh-CN" sz="1600" dirty="0">
                          <a:solidFill>
                            <a:schemeClr val="accent2">
                              <a:lumMod val="75000"/>
                            </a:schemeClr>
                          </a:solidFill>
                        </a:rPr>
                        <a:t>Completion by 25</a:t>
                      </a:r>
                      <a:r>
                        <a:rPr lang="en-US" altLang="zh-CN" sz="1600" baseline="30000" dirty="0">
                          <a:solidFill>
                            <a:schemeClr val="accent2">
                              <a:lumMod val="75000"/>
                            </a:schemeClr>
                          </a:solidFill>
                        </a:rPr>
                        <a:t>th</a:t>
                      </a:r>
                      <a:r>
                        <a:rPr lang="en-US" altLang="zh-CN" sz="1600" dirty="0">
                          <a:solidFill>
                            <a:schemeClr val="accent2">
                              <a:lumMod val="75000"/>
                            </a:schemeClr>
                          </a:solidFill>
                        </a:rPr>
                        <a:t> Aril, 2021.</a:t>
                      </a:r>
                      <a:endParaRPr lang="en-IN" sz="1600" kern="1200" dirty="0">
                        <a:solidFill>
                          <a:prstClr val="black"/>
                        </a:solidFill>
                        <a:latin typeface="Perpetua"/>
                        <a:ea typeface="+mn-ea"/>
                        <a:cs typeface="+mn-cs"/>
                      </a:endParaRPr>
                    </a:p>
                  </a:txBody>
                  <a:tcPr/>
                </a:tc>
                <a:extLst>
                  <a:ext uri="{0D108BD9-81ED-4DB2-BD59-A6C34878D82A}">
                    <a16:rowId xmlns:a16="http://schemas.microsoft.com/office/drawing/2014/main" val="1763808172"/>
                  </a:ext>
                </a:extLst>
              </a:tr>
            </a:tbl>
          </a:graphicData>
        </a:graphic>
      </p:graphicFrame>
    </p:spTree>
    <p:extLst>
      <p:ext uri="{BB962C8B-B14F-4D97-AF65-F5344CB8AC3E}">
        <p14:creationId xmlns:p14="http://schemas.microsoft.com/office/powerpoint/2010/main" val="172854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D560FD-799C-4D88-883E-53585D298D5F}"/>
              </a:ext>
            </a:extLst>
          </p:cNvPr>
          <p:cNvSpPr txBox="1">
            <a:spLocks/>
          </p:cNvSpPr>
          <p:nvPr/>
        </p:nvSpPr>
        <p:spPr>
          <a:xfrm>
            <a:off x="241953" y="439778"/>
            <a:ext cx="4646753" cy="6339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7000"/>
              </a:lnSpc>
              <a:spcAft>
                <a:spcPts val="800"/>
              </a:spcAft>
            </a:pPr>
            <a:r>
              <a:rPr lang="en-US" sz="2000" b="1" dirty="0"/>
              <a:t>FLEET MANAGEMENT SYSTEM</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14461E46-DAC2-4977-96D1-2E8B7C3412C2}"/>
              </a:ext>
            </a:extLst>
          </p:cNvPr>
          <p:cNvGraphicFramePr>
            <a:graphicFrameLocks noGrp="1"/>
          </p:cNvGraphicFramePr>
          <p:nvPr>
            <p:extLst>
              <p:ext uri="{D42A27DB-BD31-4B8C-83A1-F6EECF244321}">
                <p14:modId xmlns:p14="http://schemas.microsoft.com/office/powerpoint/2010/main" val="1258346265"/>
              </p:ext>
            </p:extLst>
          </p:nvPr>
        </p:nvGraphicFramePr>
        <p:xfrm>
          <a:off x="4613295" y="439778"/>
          <a:ext cx="7380493" cy="808300"/>
        </p:xfrm>
        <a:graphic>
          <a:graphicData uri="http://schemas.openxmlformats.org/drawingml/2006/table">
            <a:tbl>
              <a:tblPr firstRow="1" bandRow="1">
                <a:tableStyleId>{5940675A-B579-460E-94D1-54222C63F5DA}</a:tableStyleId>
              </a:tblPr>
              <a:tblGrid>
                <a:gridCol w="1610501">
                  <a:extLst>
                    <a:ext uri="{9D8B030D-6E8A-4147-A177-3AD203B41FA5}">
                      <a16:colId xmlns:a16="http://schemas.microsoft.com/office/drawing/2014/main" val="170138974"/>
                    </a:ext>
                  </a:extLst>
                </a:gridCol>
                <a:gridCol w="5769992">
                  <a:extLst>
                    <a:ext uri="{9D8B030D-6E8A-4147-A177-3AD203B41FA5}">
                      <a16:colId xmlns:a16="http://schemas.microsoft.com/office/drawing/2014/main" val="1853790661"/>
                    </a:ext>
                  </a:extLst>
                </a:gridCol>
              </a:tblGrid>
              <a:tr h="275601">
                <a:tc>
                  <a:txBody>
                    <a:bodyPr/>
                    <a:lstStyle/>
                    <a:p>
                      <a:r>
                        <a:rPr lang="en-US" dirty="0"/>
                        <a:t>Dept. ECE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Mentor :</a:t>
                      </a:r>
                      <a:r>
                        <a:rPr lang="en-US" b="0" dirty="0"/>
                        <a:t> </a:t>
                      </a:r>
                      <a:r>
                        <a:rPr lang="en-US" b="0" dirty="0">
                          <a:solidFill>
                            <a:schemeClr val="tx1"/>
                          </a:solidFill>
                        </a:rPr>
                        <a:t>Dr. Gaurav Sharma </a:t>
                      </a:r>
                      <a:r>
                        <a:rPr lang="en-IN" sz="1800" dirty="0">
                          <a:effectLst/>
                        </a:rPr>
                        <a:t>,</a:t>
                      </a:r>
                      <a:r>
                        <a:rPr lang="en-IN" sz="1800" dirty="0">
                          <a:solidFill>
                            <a:schemeClr val="tx1"/>
                          </a:solidFill>
                          <a:latin typeface="Times New Roman" pitchFamily="18" charset="0"/>
                          <a:cs typeface="Times New Roman" pitchFamily="18" charset="0"/>
                        </a:rPr>
                        <a:t> Assoc. Prof.</a:t>
                      </a:r>
                      <a:endParaRPr lang="en-IN" dirty="0"/>
                    </a:p>
                  </a:txBody>
                  <a:tcPr/>
                </a:tc>
                <a:extLst>
                  <a:ext uri="{0D108BD9-81ED-4DB2-BD59-A6C34878D82A}">
                    <a16:rowId xmlns:a16="http://schemas.microsoft.com/office/drawing/2014/main" val="3501361707"/>
                  </a:ext>
                </a:extLst>
              </a:tr>
              <a:tr h="4425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Student Team  :S.Abhinav, D. </a:t>
                      </a:r>
                      <a:r>
                        <a:rPr lang="en-US" dirty="0" err="1"/>
                        <a:t>Yashwanth</a:t>
                      </a:r>
                      <a:r>
                        <a:rPr lang="en-US" dirty="0"/>
                        <a:t>, Imtiyaz Mohammed  </a:t>
                      </a:r>
                      <a:r>
                        <a:rPr lang="en-US" dirty="0" err="1"/>
                        <a:t>B.Tech</a:t>
                      </a:r>
                      <a:r>
                        <a:rPr lang="en-US" dirty="0"/>
                        <a:t>, III Year</a:t>
                      </a:r>
                      <a:endParaRPr lang="en-IN" sz="1800" kern="1200" dirty="0">
                        <a:solidFill>
                          <a:schemeClr val="tx1"/>
                        </a:solidFill>
                        <a:effectLst/>
                        <a:latin typeface="+mn-lt"/>
                        <a:ea typeface="+mn-ea"/>
                        <a:cs typeface="+mn-cs"/>
                      </a:endParaRPr>
                    </a:p>
                  </a:txBody>
                  <a:tcPr/>
                </a:tc>
                <a:tc hMerge="1">
                  <a:txBody>
                    <a:bodyPr/>
                    <a:lstStyle/>
                    <a:p>
                      <a:endParaRPr lang="en-IN" dirty="0"/>
                    </a:p>
                  </a:txBody>
                  <a:tcPr/>
                </a:tc>
                <a:extLst>
                  <a:ext uri="{0D108BD9-81ED-4DB2-BD59-A6C34878D82A}">
                    <a16:rowId xmlns:a16="http://schemas.microsoft.com/office/drawing/2014/main" val="3179433584"/>
                  </a:ext>
                </a:extLst>
              </a:tr>
            </a:tbl>
          </a:graphicData>
        </a:graphic>
      </p:graphicFrame>
      <p:sp>
        <p:nvSpPr>
          <p:cNvPr id="7" name="Content Placeholder 2">
            <a:extLst>
              <a:ext uri="{FF2B5EF4-FFF2-40B4-BE49-F238E27FC236}">
                <a16:creationId xmlns:a16="http://schemas.microsoft.com/office/drawing/2014/main" id="{DAA017A1-458F-44A6-8A6B-748EB9BB7917}"/>
              </a:ext>
            </a:extLst>
          </p:cNvPr>
          <p:cNvSpPr>
            <a:spLocks noGrp="1"/>
          </p:cNvSpPr>
          <p:nvPr>
            <p:ph idx="1"/>
          </p:nvPr>
        </p:nvSpPr>
        <p:spPr>
          <a:xfrm>
            <a:off x="140677" y="1561152"/>
            <a:ext cx="4361624" cy="2760486"/>
          </a:xfrm>
        </p:spPr>
        <p:txBody>
          <a:bodyPr>
            <a:normAutofit fontScale="92500" lnSpcReduction="10000"/>
          </a:bodyPr>
          <a:lstStyle/>
          <a:p>
            <a:pPr algn="just"/>
            <a:r>
              <a:rPr lang="en-US" sz="2000" dirty="0">
                <a:latin typeface="Times New Roman" panose="02020603050405020304" pitchFamily="18" charset="0"/>
                <a:cs typeface="Times New Roman" panose="02020603050405020304" pitchFamily="18" charset="0"/>
              </a:rPr>
              <a:t>To create a smart fleet management system to track live location of the busses using smart IoT devices.</a:t>
            </a:r>
          </a:p>
          <a:p>
            <a:pPr algn="just"/>
            <a:r>
              <a:rPr lang="en-IN" sz="2000" dirty="0">
                <a:latin typeface="Times New Roman" panose="02020603050405020304" pitchFamily="18" charset="0"/>
                <a:cs typeface="Times New Roman" panose="02020603050405020304" pitchFamily="18" charset="0"/>
              </a:rPr>
              <a:t>Developing a mobile application that can be provided to college stakeholders to track or view bus live location, and route.</a:t>
            </a:r>
            <a:endParaRPr lang="en-US"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Deliverable will be a real time working model and mobile application to get updated with live location tracking.</a:t>
            </a:r>
          </a:p>
        </p:txBody>
      </p:sp>
      <p:sp>
        <p:nvSpPr>
          <p:cNvPr id="14" name="TextBox 13">
            <a:extLst>
              <a:ext uri="{FF2B5EF4-FFF2-40B4-BE49-F238E27FC236}">
                <a16:creationId xmlns:a16="http://schemas.microsoft.com/office/drawing/2014/main" id="{79E96553-376D-40CB-A6CC-A282FAFF5D7F}"/>
              </a:ext>
            </a:extLst>
          </p:cNvPr>
          <p:cNvSpPr txBox="1"/>
          <p:nvPr/>
        </p:nvSpPr>
        <p:spPr>
          <a:xfrm>
            <a:off x="5750380" y="2519085"/>
            <a:ext cx="221759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Lighting Arrangement</a:t>
            </a:r>
          </a:p>
        </p:txBody>
      </p:sp>
      <p:sp>
        <p:nvSpPr>
          <p:cNvPr id="17" name="TextBox 16">
            <a:extLst>
              <a:ext uri="{FF2B5EF4-FFF2-40B4-BE49-F238E27FC236}">
                <a16:creationId xmlns:a16="http://schemas.microsoft.com/office/drawing/2014/main" id="{25084BDB-A122-4880-9D33-7763AAEF9D9E}"/>
              </a:ext>
            </a:extLst>
          </p:cNvPr>
          <p:cNvSpPr txBox="1"/>
          <p:nvPr/>
        </p:nvSpPr>
        <p:spPr>
          <a:xfrm>
            <a:off x="5914339" y="3867256"/>
            <a:ext cx="188967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Sensing of Human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entering/ leaving</a:t>
            </a:r>
          </a:p>
        </p:txBody>
      </p:sp>
      <p:sp>
        <p:nvSpPr>
          <p:cNvPr id="18" name="TextBox 17">
            <a:extLst>
              <a:ext uri="{FF2B5EF4-FFF2-40B4-BE49-F238E27FC236}">
                <a16:creationId xmlns:a16="http://schemas.microsoft.com/office/drawing/2014/main" id="{DED1C3FB-388A-488D-B6D3-1AF11EB54910}"/>
              </a:ext>
            </a:extLst>
          </p:cNvPr>
          <p:cNvSpPr txBox="1"/>
          <p:nvPr/>
        </p:nvSpPr>
        <p:spPr>
          <a:xfrm>
            <a:off x="8054772" y="3311172"/>
            <a:ext cx="141955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Control Units</a:t>
            </a:r>
          </a:p>
        </p:txBody>
      </p:sp>
      <p:sp>
        <p:nvSpPr>
          <p:cNvPr id="23" name="Rectangle 22">
            <a:extLst>
              <a:ext uri="{FF2B5EF4-FFF2-40B4-BE49-F238E27FC236}">
                <a16:creationId xmlns:a16="http://schemas.microsoft.com/office/drawing/2014/main" id="{F971CD6A-3A9D-44AF-BEB4-9BF3C0C5C58B}"/>
              </a:ext>
            </a:extLst>
          </p:cNvPr>
          <p:cNvSpPr/>
          <p:nvPr/>
        </p:nvSpPr>
        <p:spPr>
          <a:xfrm>
            <a:off x="198212" y="1092722"/>
            <a:ext cx="1163460" cy="369332"/>
          </a:xfrm>
          <a:prstGeom prst="rect">
            <a:avLst/>
          </a:prstGeom>
        </p:spPr>
        <p:txBody>
          <a:bodyPr wrap="none">
            <a:spAutoFit/>
          </a:bodyPr>
          <a:lstStyle/>
          <a:p>
            <a:r>
              <a:rPr lang="en-US" dirty="0"/>
              <a:t>Objectives</a:t>
            </a:r>
            <a:endParaRPr lang="en-IN" dirty="0"/>
          </a:p>
        </p:txBody>
      </p:sp>
      <p:graphicFrame>
        <p:nvGraphicFramePr>
          <p:cNvPr id="25" name="Content Placeholder 3">
            <a:extLst>
              <a:ext uri="{FF2B5EF4-FFF2-40B4-BE49-F238E27FC236}">
                <a16:creationId xmlns:a16="http://schemas.microsoft.com/office/drawing/2014/main" id="{A1E17F7F-798E-4FCD-9867-B9070657EE24}"/>
              </a:ext>
            </a:extLst>
          </p:cNvPr>
          <p:cNvGraphicFramePr>
            <a:graphicFrameLocks/>
          </p:cNvGraphicFramePr>
          <p:nvPr>
            <p:extLst>
              <p:ext uri="{D42A27DB-BD31-4B8C-83A1-F6EECF244321}">
                <p14:modId xmlns:p14="http://schemas.microsoft.com/office/powerpoint/2010/main" val="2670869454"/>
              </p:ext>
            </p:extLst>
          </p:nvPr>
        </p:nvGraphicFramePr>
        <p:xfrm>
          <a:off x="298955" y="4754358"/>
          <a:ext cx="4361624" cy="1010920"/>
        </p:xfrm>
        <a:graphic>
          <a:graphicData uri="http://schemas.openxmlformats.org/drawingml/2006/table">
            <a:tbl>
              <a:tblPr firstRow="1" bandRow="1">
                <a:tableStyleId>{5C22544A-7EE6-4342-B048-85BDC9FD1C3A}</a:tableStyleId>
              </a:tblPr>
              <a:tblGrid>
                <a:gridCol w="1165020">
                  <a:extLst>
                    <a:ext uri="{9D8B030D-6E8A-4147-A177-3AD203B41FA5}">
                      <a16:colId xmlns:a16="http://schemas.microsoft.com/office/drawing/2014/main" val="4080388775"/>
                    </a:ext>
                  </a:extLst>
                </a:gridCol>
                <a:gridCol w="1261616">
                  <a:extLst>
                    <a:ext uri="{9D8B030D-6E8A-4147-A177-3AD203B41FA5}">
                      <a16:colId xmlns:a16="http://schemas.microsoft.com/office/drawing/2014/main" val="637146193"/>
                    </a:ext>
                  </a:extLst>
                </a:gridCol>
                <a:gridCol w="966874">
                  <a:extLst>
                    <a:ext uri="{9D8B030D-6E8A-4147-A177-3AD203B41FA5}">
                      <a16:colId xmlns:a16="http://schemas.microsoft.com/office/drawing/2014/main" val="916238300"/>
                    </a:ext>
                  </a:extLst>
                </a:gridCol>
                <a:gridCol w="968114">
                  <a:extLst>
                    <a:ext uri="{9D8B030D-6E8A-4147-A177-3AD203B41FA5}">
                      <a16:colId xmlns:a16="http://schemas.microsoft.com/office/drawing/2014/main" val="2494281219"/>
                    </a:ext>
                  </a:extLst>
                </a:gridCol>
              </a:tblGrid>
              <a:tr h="2120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effectLst/>
                        </a:rPr>
                        <a:t>Amount proposed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effectLst/>
                        </a:rPr>
                        <a:t>Amount Sanctioned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effectLst/>
                        </a:rPr>
                        <a:t>Amount Spent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r>
                        <a:rPr lang="en-IN" dirty="0"/>
                        <a:t>Balance </a:t>
                      </a:r>
                      <a:r>
                        <a:rPr lang="en-US" sz="1800" dirty="0">
                          <a:effectLst/>
                        </a:rPr>
                        <a:t>Amount</a:t>
                      </a:r>
                      <a:endParaRPr lang="en-IN" dirty="0"/>
                    </a:p>
                  </a:txBody>
                  <a:tcPr/>
                </a:tc>
                <a:extLst>
                  <a:ext uri="{0D108BD9-81ED-4DB2-BD59-A6C34878D82A}">
                    <a16:rowId xmlns:a16="http://schemas.microsoft.com/office/drawing/2014/main" val="444616904"/>
                  </a:ext>
                </a:extLst>
              </a:tr>
              <a:tr h="370840">
                <a:tc>
                  <a:txBody>
                    <a:bodyPr/>
                    <a:lstStyle/>
                    <a:p>
                      <a:r>
                        <a:rPr lang="en-IN" sz="1800" kern="1200" dirty="0">
                          <a:solidFill>
                            <a:schemeClr val="dk1"/>
                          </a:solidFill>
                          <a:effectLst/>
                          <a:latin typeface="+mn-lt"/>
                          <a:ea typeface="+mn-ea"/>
                          <a:cs typeface="+mn-cs"/>
                        </a:rPr>
                        <a:t>200,000</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a:t>
                      </a:r>
                      <a:endParaRPr lang="en-IN" dirty="0"/>
                    </a:p>
                  </a:txBody>
                  <a:tcPr/>
                </a:tc>
                <a:tc>
                  <a:txBody>
                    <a:bodyPr/>
                    <a:lstStyle/>
                    <a:p>
                      <a:pPr algn="ctr"/>
                      <a:r>
                        <a:rPr lang="en-US" sz="1800" b="0" i="0" u="none" strike="noStrike" kern="1200" baseline="0" dirty="0">
                          <a:solidFill>
                            <a:schemeClr val="dk1"/>
                          </a:solidFill>
                          <a:latin typeface="+mn-lt"/>
                          <a:ea typeface="+mn-ea"/>
                          <a:cs typeface="+mn-cs"/>
                        </a:rPr>
                        <a:t>-</a:t>
                      </a:r>
                      <a:endParaRPr lang="en-IN" dirty="0"/>
                    </a:p>
                  </a:txBody>
                  <a:tcPr/>
                </a:tc>
                <a:tc>
                  <a:txBody>
                    <a:bodyPr/>
                    <a:lstStyle/>
                    <a:p>
                      <a:pPr algn="ctr"/>
                      <a:r>
                        <a:rPr lang="en-IN" dirty="0"/>
                        <a:t>-</a:t>
                      </a:r>
                    </a:p>
                  </a:txBody>
                  <a:tcPr/>
                </a:tc>
                <a:extLst>
                  <a:ext uri="{0D108BD9-81ED-4DB2-BD59-A6C34878D82A}">
                    <a16:rowId xmlns:a16="http://schemas.microsoft.com/office/drawing/2014/main" val="3547298551"/>
                  </a:ext>
                </a:extLst>
              </a:tr>
            </a:tbl>
          </a:graphicData>
        </a:graphic>
      </p:graphicFrame>
      <p:pic>
        <p:nvPicPr>
          <p:cNvPr id="11" name="Content Placeholder 4" descr="Graphical user interface, application&#10;&#10;Description automatically generated">
            <a:extLst>
              <a:ext uri="{FF2B5EF4-FFF2-40B4-BE49-F238E27FC236}">
                <a16:creationId xmlns:a16="http://schemas.microsoft.com/office/drawing/2014/main" id="{0A9C2D87-A634-4F55-A642-18D932102CE2}"/>
              </a:ext>
            </a:extLst>
          </p:cNvPr>
          <p:cNvPicPr>
            <a:picLocks noChangeAspect="1"/>
          </p:cNvPicPr>
          <p:nvPr/>
        </p:nvPicPr>
        <p:blipFill>
          <a:blip r:embed="rId2"/>
          <a:stretch>
            <a:fillRect/>
          </a:stretch>
        </p:blipFill>
        <p:spPr>
          <a:xfrm>
            <a:off x="5828563" y="1462054"/>
            <a:ext cx="6224864" cy="2653429"/>
          </a:xfrm>
          <a:prstGeom prst="rect">
            <a:avLst/>
          </a:prstGeom>
        </p:spPr>
      </p:pic>
      <p:pic>
        <p:nvPicPr>
          <p:cNvPr id="12" name="Picture 11">
            <a:extLst>
              <a:ext uri="{FF2B5EF4-FFF2-40B4-BE49-F238E27FC236}">
                <a16:creationId xmlns:a16="http://schemas.microsoft.com/office/drawing/2014/main" id="{18F82F18-3784-4B7D-8896-C3A786F68A0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486452" y="1544716"/>
            <a:ext cx="1303020" cy="2294255"/>
          </a:xfrm>
          <a:prstGeom prst="rect">
            <a:avLst/>
          </a:prstGeom>
          <a:noFill/>
          <a:ln>
            <a:noFill/>
          </a:ln>
        </p:spPr>
      </p:pic>
      <p:graphicFrame>
        <p:nvGraphicFramePr>
          <p:cNvPr id="13" name="Table 9">
            <a:extLst>
              <a:ext uri="{FF2B5EF4-FFF2-40B4-BE49-F238E27FC236}">
                <a16:creationId xmlns:a16="http://schemas.microsoft.com/office/drawing/2014/main" id="{4ACF0905-3035-4AAC-8363-F4039A88510C}"/>
              </a:ext>
            </a:extLst>
          </p:cNvPr>
          <p:cNvGraphicFramePr>
            <a:graphicFrameLocks noGrp="1"/>
          </p:cNvGraphicFramePr>
          <p:nvPr/>
        </p:nvGraphicFramePr>
        <p:xfrm>
          <a:off x="4839941" y="4166156"/>
          <a:ext cx="7213486" cy="2430836"/>
        </p:xfrm>
        <a:graphic>
          <a:graphicData uri="http://schemas.openxmlformats.org/drawingml/2006/table">
            <a:tbl>
              <a:tblPr firstRow="1" bandRow="1">
                <a:tableStyleId>{5940675A-B579-460E-94D1-54222C63F5DA}</a:tableStyleId>
              </a:tblPr>
              <a:tblGrid>
                <a:gridCol w="4141347">
                  <a:extLst>
                    <a:ext uri="{9D8B030D-6E8A-4147-A177-3AD203B41FA5}">
                      <a16:colId xmlns:a16="http://schemas.microsoft.com/office/drawing/2014/main" val="3012409473"/>
                    </a:ext>
                  </a:extLst>
                </a:gridCol>
                <a:gridCol w="3072139">
                  <a:extLst>
                    <a:ext uri="{9D8B030D-6E8A-4147-A177-3AD203B41FA5}">
                      <a16:colId xmlns:a16="http://schemas.microsoft.com/office/drawing/2014/main" val="1088693888"/>
                    </a:ext>
                  </a:extLst>
                </a:gridCol>
              </a:tblGrid>
              <a:tr h="267804">
                <a:tc>
                  <a:txBody>
                    <a:bodyPr/>
                    <a:lstStyle/>
                    <a:p>
                      <a:r>
                        <a:rPr lang="en-US" sz="1600" dirty="0"/>
                        <a:t>Activity </a:t>
                      </a:r>
                      <a:endParaRPr lang="en-IN" sz="1600" dirty="0"/>
                    </a:p>
                  </a:txBody>
                  <a:tcPr/>
                </a:tc>
                <a:tc>
                  <a:txBody>
                    <a:bodyPr/>
                    <a:lstStyle/>
                    <a:p>
                      <a:r>
                        <a:rPr lang="en-US" sz="1600" dirty="0"/>
                        <a:t>Status</a:t>
                      </a:r>
                      <a:endParaRPr lang="en-IN" sz="1600" dirty="0"/>
                    </a:p>
                  </a:txBody>
                  <a:tcPr/>
                </a:tc>
                <a:extLst>
                  <a:ext uri="{0D108BD9-81ED-4DB2-BD59-A6C34878D82A}">
                    <a16:rowId xmlns:a16="http://schemas.microsoft.com/office/drawing/2014/main" val="617646853"/>
                  </a:ext>
                </a:extLst>
              </a:tr>
              <a:tr h="669511">
                <a:tc>
                  <a:txBody>
                    <a:bodyPr/>
                    <a:lstStyle/>
                    <a:p>
                      <a:pPr marL="0" marR="0" lvl="0"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kern="1200" dirty="0">
                          <a:solidFill>
                            <a:prstClr val="black"/>
                          </a:solidFill>
                          <a:latin typeface="Perpetua"/>
                          <a:ea typeface="+mn-ea"/>
                          <a:cs typeface="+mn-cs"/>
                        </a:rPr>
                        <a:t>one node (Energy meter) connected to the </a:t>
                      </a:r>
                      <a:r>
                        <a:rPr lang="en-US" sz="1600" kern="1200" dirty="0" err="1">
                          <a:solidFill>
                            <a:prstClr val="black"/>
                          </a:solidFill>
                          <a:latin typeface="Perpetua"/>
                          <a:ea typeface="+mn-ea"/>
                          <a:cs typeface="+mn-cs"/>
                        </a:rPr>
                        <a:t>LoRa</a:t>
                      </a:r>
                      <a:r>
                        <a:rPr lang="en-US" sz="1600" kern="1200" dirty="0">
                          <a:solidFill>
                            <a:prstClr val="black"/>
                          </a:solidFill>
                          <a:latin typeface="Perpetua"/>
                          <a:ea typeface="+mn-ea"/>
                          <a:cs typeface="+mn-cs"/>
                        </a:rPr>
                        <a:t> WAN Gateway has been successfully tested and the parameters are obtained in the dashboard </a:t>
                      </a:r>
                      <a:endParaRPr lang="en-US" sz="1600" kern="1200" noProof="0" dirty="0">
                        <a:solidFill>
                          <a:prstClr val="black"/>
                        </a:solidFill>
                        <a:latin typeface="Perpetua"/>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prstClr val="black"/>
                          </a:solidFill>
                          <a:latin typeface="Perpetua"/>
                          <a:ea typeface="+mn-ea"/>
                          <a:cs typeface="+mn-cs"/>
                        </a:rPr>
                        <a:t>Completed</a:t>
                      </a:r>
                      <a:endParaRPr lang="en-IN" sz="1600" kern="1200" dirty="0">
                        <a:solidFill>
                          <a:prstClr val="black"/>
                        </a:solidFill>
                        <a:latin typeface="Perpetua"/>
                        <a:ea typeface="+mn-ea"/>
                        <a:cs typeface="+mn-cs"/>
                      </a:endParaRPr>
                    </a:p>
                  </a:txBody>
                  <a:tcPr/>
                </a:tc>
                <a:extLst>
                  <a:ext uri="{0D108BD9-81ED-4DB2-BD59-A6C34878D82A}">
                    <a16:rowId xmlns:a16="http://schemas.microsoft.com/office/drawing/2014/main" val="2886843874"/>
                  </a:ext>
                </a:extLst>
              </a:tr>
              <a:tr h="267804">
                <a:tc>
                  <a:txBody>
                    <a:bodyPr/>
                    <a:lstStyle/>
                    <a:p>
                      <a:r>
                        <a:rPr lang="en-US" sz="1600" kern="1200" dirty="0">
                          <a:solidFill>
                            <a:prstClr val="black"/>
                          </a:solidFill>
                          <a:latin typeface="Perpetua"/>
                          <a:ea typeface="+mn-ea"/>
                          <a:cs typeface="+mn-cs"/>
                        </a:rPr>
                        <a:t>The manual trial has been successful for single node</a:t>
                      </a:r>
                      <a:endParaRPr lang="en-IN" sz="1600" kern="1200" dirty="0">
                        <a:solidFill>
                          <a:prstClr val="black"/>
                        </a:solidFill>
                        <a:latin typeface="Perpetua"/>
                        <a:ea typeface="+mn-ea"/>
                        <a:cs typeface="+mn-cs"/>
                      </a:endParaRPr>
                    </a:p>
                  </a:txBody>
                  <a:tcPr/>
                </a:tc>
                <a:tc>
                  <a:txBody>
                    <a:bodyPr/>
                    <a:lstStyle/>
                    <a:p>
                      <a:r>
                        <a:rPr lang="en-US" sz="1600" kern="1200" dirty="0">
                          <a:solidFill>
                            <a:prstClr val="black"/>
                          </a:solidFill>
                          <a:latin typeface="Perpetua"/>
                          <a:ea typeface="+mn-ea"/>
                          <a:cs typeface="+mn-cs"/>
                        </a:rPr>
                        <a:t>Completed</a:t>
                      </a:r>
                      <a:endParaRPr lang="en-IN" sz="1600" kern="1200" dirty="0">
                        <a:solidFill>
                          <a:prstClr val="black"/>
                        </a:solidFill>
                        <a:latin typeface="Perpetua"/>
                        <a:ea typeface="+mn-ea"/>
                        <a:cs typeface="+mn-cs"/>
                      </a:endParaRPr>
                    </a:p>
                  </a:txBody>
                  <a:tcPr/>
                </a:tc>
                <a:extLst>
                  <a:ext uri="{0D108BD9-81ED-4DB2-BD59-A6C34878D82A}">
                    <a16:rowId xmlns:a16="http://schemas.microsoft.com/office/drawing/2014/main" val="3490366817"/>
                  </a:ext>
                </a:extLst>
              </a:tr>
              <a:tr h="468658">
                <a:tc>
                  <a:txBody>
                    <a:bodyPr/>
                    <a:lstStyle/>
                    <a:p>
                      <a:r>
                        <a:rPr lang="en-US" sz="1600" kern="1200" dirty="0">
                          <a:solidFill>
                            <a:prstClr val="black"/>
                          </a:solidFill>
                          <a:latin typeface="Perpetua"/>
                          <a:ea typeface="+mn-ea"/>
                          <a:cs typeface="+mn-cs"/>
                        </a:rPr>
                        <a:t>To derive the dashboard parameters.</a:t>
                      </a:r>
                    </a:p>
                  </a:txBody>
                  <a:tcPr/>
                </a:tc>
                <a:tc>
                  <a:txBody>
                    <a:bodyPr/>
                    <a:lstStyle/>
                    <a:p>
                      <a:r>
                        <a:rPr lang="en-US" altLang="zh-CN" sz="1600" dirty="0">
                          <a:solidFill>
                            <a:schemeClr val="accent2">
                              <a:lumMod val="75000"/>
                            </a:schemeClr>
                          </a:solidFill>
                        </a:rPr>
                        <a:t>Completion by 15</a:t>
                      </a:r>
                      <a:r>
                        <a:rPr lang="en-US" altLang="zh-CN" sz="1600" baseline="30000" dirty="0">
                          <a:solidFill>
                            <a:schemeClr val="accent2">
                              <a:lumMod val="75000"/>
                            </a:schemeClr>
                          </a:solidFill>
                        </a:rPr>
                        <a:t>th</a:t>
                      </a:r>
                      <a:r>
                        <a:rPr lang="en-US" altLang="zh-CN" sz="1600" dirty="0">
                          <a:solidFill>
                            <a:schemeClr val="accent2">
                              <a:lumMod val="75000"/>
                            </a:schemeClr>
                          </a:solidFill>
                        </a:rPr>
                        <a:t> Aril, 2021.</a:t>
                      </a:r>
                      <a:endParaRPr lang="en-IN" sz="1600" kern="1200" dirty="0">
                        <a:solidFill>
                          <a:prstClr val="black"/>
                        </a:solidFill>
                        <a:latin typeface="Perpetua"/>
                        <a:ea typeface="+mn-ea"/>
                        <a:cs typeface="+mn-cs"/>
                      </a:endParaRPr>
                    </a:p>
                  </a:txBody>
                  <a:tcPr/>
                </a:tc>
                <a:extLst>
                  <a:ext uri="{0D108BD9-81ED-4DB2-BD59-A6C34878D82A}">
                    <a16:rowId xmlns:a16="http://schemas.microsoft.com/office/drawing/2014/main" val="4118328631"/>
                  </a:ext>
                </a:extLst>
              </a:tr>
              <a:tr h="4686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prstClr val="black"/>
                          </a:solidFill>
                          <a:latin typeface="Perpetua"/>
                          <a:ea typeface="+mn-ea"/>
                          <a:cs typeface="+mn-cs"/>
                        </a:rPr>
                        <a:t>Adding another node to the indoor gateway and test.</a:t>
                      </a:r>
                      <a:endParaRPr lang="en-IN" sz="1600" kern="1200" dirty="0">
                        <a:solidFill>
                          <a:prstClr val="black"/>
                        </a:solidFill>
                        <a:latin typeface="Perpetua"/>
                        <a:ea typeface="+mn-ea"/>
                        <a:cs typeface="+mn-cs"/>
                      </a:endParaRPr>
                    </a:p>
                  </a:txBody>
                  <a:tcPr/>
                </a:tc>
                <a:tc>
                  <a:txBody>
                    <a:bodyPr/>
                    <a:lstStyle/>
                    <a:p>
                      <a:r>
                        <a:rPr lang="en-US" altLang="zh-CN" sz="1600" dirty="0">
                          <a:solidFill>
                            <a:schemeClr val="accent2">
                              <a:lumMod val="75000"/>
                            </a:schemeClr>
                          </a:solidFill>
                        </a:rPr>
                        <a:t>Completion by 25</a:t>
                      </a:r>
                      <a:r>
                        <a:rPr lang="en-US" altLang="zh-CN" sz="1600" baseline="30000" dirty="0">
                          <a:solidFill>
                            <a:schemeClr val="accent2">
                              <a:lumMod val="75000"/>
                            </a:schemeClr>
                          </a:solidFill>
                        </a:rPr>
                        <a:t>th</a:t>
                      </a:r>
                      <a:r>
                        <a:rPr lang="en-US" altLang="zh-CN" sz="1600" dirty="0">
                          <a:solidFill>
                            <a:schemeClr val="accent2">
                              <a:lumMod val="75000"/>
                            </a:schemeClr>
                          </a:solidFill>
                        </a:rPr>
                        <a:t> Aril, 2021.</a:t>
                      </a:r>
                      <a:endParaRPr lang="en-IN" sz="1600" kern="1200" dirty="0">
                        <a:solidFill>
                          <a:prstClr val="black"/>
                        </a:solidFill>
                        <a:latin typeface="Perpetua"/>
                        <a:ea typeface="+mn-ea"/>
                        <a:cs typeface="+mn-cs"/>
                      </a:endParaRPr>
                    </a:p>
                  </a:txBody>
                  <a:tcPr/>
                </a:tc>
                <a:extLst>
                  <a:ext uri="{0D108BD9-81ED-4DB2-BD59-A6C34878D82A}">
                    <a16:rowId xmlns:a16="http://schemas.microsoft.com/office/drawing/2014/main" val="1763808172"/>
                  </a:ext>
                </a:extLst>
              </a:tr>
            </a:tbl>
          </a:graphicData>
        </a:graphic>
      </p:graphicFrame>
    </p:spTree>
    <p:extLst>
      <p:ext uri="{BB962C8B-B14F-4D97-AF65-F5344CB8AC3E}">
        <p14:creationId xmlns:p14="http://schemas.microsoft.com/office/powerpoint/2010/main" val="3132161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D560FD-799C-4D88-883E-53585D298D5F}"/>
              </a:ext>
            </a:extLst>
          </p:cNvPr>
          <p:cNvSpPr txBox="1">
            <a:spLocks/>
          </p:cNvSpPr>
          <p:nvPr/>
        </p:nvSpPr>
        <p:spPr>
          <a:xfrm>
            <a:off x="241953" y="439778"/>
            <a:ext cx="4646753" cy="63390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7000"/>
              </a:lnSpc>
              <a:spcAft>
                <a:spcPts val="800"/>
              </a:spcAft>
            </a:pPr>
            <a:r>
              <a:rPr lang="en-US" sz="2000" b="1" dirty="0"/>
              <a:t>FLEET MANAGEMENT SYSTEM</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14461E46-DAC2-4977-96D1-2E8B7C3412C2}"/>
              </a:ext>
            </a:extLst>
          </p:cNvPr>
          <p:cNvGraphicFramePr>
            <a:graphicFrameLocks noGrp="1"/>
          </p:cNvGraphicFramePr>
          <p:nvPr/>
        </p:nvGraphicFramePr>
        <p:xfrm>
          <a:off x="4613295" y="439778"/>
          <a:ext cx="7380493" cy="808300"/>
        </p:xfrm>
        <a:graphic>
          <a:graphicData uri="http://schemas.openxmlformats.org/drawingml/2006/table">
            <a:tbl>
              <a:tblPr firstRow="1" bandRow="1">
                <a:tableStyleId>{5940675A-B579-460E-94D1-54222C63F5DA}</a:tableStyleId>
              </a:tblPr>
              <a:tblGrid>
                <a:gridCol w="1610501">
                  <a:extLst>
                    <a:ext uri="{9D8B030D-6E8A-4147-A177-3AD203B41FA5}">
                      <a16:colId xmlns:a16="http://schemas.microsoft.com/office/drawing/2014/main" val="170138974"/>
                    </a:ext>
                  </a:extLst>
                </a:gridCol>
                <a:gridCol w="5769992">
                  <a:extLst>
                    <a:ext uri="{9D8B030D-6E8A-4147-A177-3AD203B41FA5}">
                      <a16:colId xmlns:a16="http://schemas.microsoft.com/office/drawing/2014/main" val="1853790661"/>
                    </a:ext>
                  </a:extLst>
                </a:gridCol>
              </a:tblGrid>
              <a:tr h="275601">
                <a:tc>
                  <a:txBody>
                    <a:bodyPr/>
                    <a:lstStyle/>
                    <a:p>
                      <a:r>
                        <a:rPr lang="en-US" dirty="0"/>
                        <a:t>Dept. ECE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Mentor :</a:t>
                      </a:r>
                      <a:r>
                        <a:rPr lang="en-US" b="0" dirty="0"/>
                        <a:t> </a:t>
                      </a:r>
                      <a:r>
                        <a:rPr lang="en-US" b="0" dirty="0">
                          <a:solidFill>
                            <a:schemeClr val="tx1"/>
                          </a:solidFill>
                        </a:rPr>
                        <a:t>Dr. Gaurav Sharma </a:t>
                      </a:r>
                      <a:r>
                        <a:rPr lang="en-IN" sz="1800" dirty="0">
                          <a:effectLst/>
                        </a:rPr>
                        <a:t>,</a:t>
                      </a:r>
                      <a:r>
                        <a:rPr lang="en-IN" sz="1800" dirty="0">
                          <a:solidFill>
                            <a:schemeClr val="tx1"/>
                          </a:solidFill>
                          <a:latin typeface="Times New Roman" pitchFamily="18" charset="0"/>
                          <a:cs typeface="Times New Roman" pitchFamily="18" charset="0"/>
                        </a:rPr>
                        <a:t> Assoc. Prof.</a:t>
                      </a:r>
                      <a:endParaRPr lang="en-IN" dirty="0"/>
                    </a:p>
                  </a:txBody>
                  <a:tcPr/>
                </a:tc>
                <a:extLst>
                  <a:ext uri="{0D108BD9-81ED-4DB2-BD59-A6C34878D82A}">
                    <a16:rowId xmlns:a16="http://schemas.microsoft.com/office/drawing/2014/main" val="3501361707"/>
                  </a:ext>
                </a:extLst>
              </a:tr>
              <a:tr h="4425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Student Team  :S.Abhinav, D. </a:t>
                      </a:r>
                      <a:r>
                        <a:rPr lang="en-US" dirty="0" err="1"/>
                        <a:t>Yashwanth</a:t>
                      </a:r>
                      <a:r>
                        <a:rPr lang="en-US" dirty="0"/>
                        <a:t>, Imtiyaz Mohammed  </a:t>
                      </a:r>
                      <a:r>
                        <a:rPr lang="en-US" dirty="0" err="1"/>
                        <a:t>B.Tech</a:t>
                      </a:r>
                      <a:r>
                        <a:rPr lang="en-US" dirty="0"/>
                        <a:t>, III Year</a:t>
                      </a:r>
                      <a:endParaRPr lang="en-IN" sz="1800" kern="1200" dirty="0">
                        <a:solidFill>
                          <a:schemeClr val="tx1"/>
                        </a:solidFill>
                        <a:effectLst/>
                        <a:latin typeface="+mn-lt"/>
                        <a:ea typeface="+mn-ea"/>
                        <a:cs typeface="+mn-cs"/>
                      </a:endParaRPr>
                    </a:p>
                  </a:txBody>
                  <a:tcPr/>
                </a:tc>
                <a:tc hMerge="1">
                  <a:txBody>
                    <a:bodyPr/>
                    <a:lstStyle/>
                    <a:p>
                      <a:endParaRPr lang="en-IN" dirty="0"/>
                    </a:p>
                  </a:txBody>
                  <a:tcPr/>
                </a:tc>
                <a:extLst>
                  <a:ext uri="{0D108BD9-81ED-4DB2-BD59-A6C34878D82A}">
                    <a16:rowId xmlns:a16="http://schemas.microsoft.com/office/drawing/2014/main" val="3179433584"/>
                  </a:ext>
                </a:extLst>
              </a:tr>
            </a:tbl>
          </a:graphicData>
        </a:graphic>
      </p:graphicFrame>
      <p:sp>
        <p:nvSpPr>
          <p:cNvPr id="7" name="Content Placeholder 2">
            <a:extLst>
              <a:ext uri="{FF2B5EF4-FFF2-40B4-BE49-F238E27FC236}">
                <a16:creationId xmlns:a16="http://schemas.microsoft.com/office/drawing/2014/main" id="{DAA017A1-458F-44A6-8A6B-748EB9BB7917}"/>
              </a:ext>
            </a:extLst>
          </p:cNvPr>
          <p:cNvSpPr>
            <a:spLocks noGrp="1"/>
          </p:cNvSpPr>
          <p:nvPr>
            <p:ph idx="1"/>
          </p:nvPr>
        </p:nvSpPr>
        <p:spPr>
          <a:xfrm>
            <a:off x="140677" y="1561152"/>
            <a:ext cx="4361624" cy="2760486"/>
          </a:xfrm>
        </p:spPr>
        <p:txBody>
          <a:bodyPr>
            <a:normAutofit fontScale="92500" lnSpcReduction="10000"/>
          </a:bodyPr>
          <a:lstStyle/>
          <a:p>
            <a:pPr algn="just"/>
            <a:r>
              <a:rPr lang="en-US" sz="2000" dirty="0">
                <a:latin typeface="Times New Roman" panose="02020603050405020304" pitchFamily="18" charset="0"/>
                <a:cs typeface="Times New Roman" panose="02020603050405020304" pitchFamily="18" charset="0"/>
              </a:rPr>
              <a:t>To create a smart fleet management system to track live location of the busses using smart IoT devices.</a:t>
            </a:r>
          </a:p>
          <a:p>
            <a:pPr algn="just"/>
            <a:r>
              <a:rPr lang="en-IN" sz="2000" dirty="0">
                <a:latin typeface="Times New Roman" panose="02020603050405020304" pitchFamily="18" charset="0"/>
                <a:cs typeface="Times New Roman" panose="02020603050405020304" pitchFamily="18" charset="0"/>
              </a:rPr>
              <a:t>Developing a mobile application that can be provided to college stakeholders to track or view bus live location, and route.</a:t>
            </a:r>
            <a:endParaRPr lang="en-US"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Deliverable will be a real time working model and mobile application to get updated with live location tracking.</a:t>
            </a:r>
          </a:p>
        </p:txBody>
      </p:sp>
      <p:sp>
        <p:nvSpPr>
          <p:cNvPr id="14" name="TextBox 13">
            <a:extLst>
              <a:ext uri="{FF2B5EF4-FFF2-40B4-BE49-F238E27FC236}">
                <a16:creationId xmlns:a16="http://schemas.microsoft.com/office/drawing/2014/main" id="{79E96553-376D-40CB-A6CC-A282FAFF5D7F}"/>
              </a:ext>
            </a:extLst>
          </p:cNvPr>
          <p:cNvSpPr txBox="1"/>
          <p:nvPr/>
        </p:nvSpPr>
        <p:spPr>
          <a:xfrm>
            <a:off x="5750380" y="2519085"/>
            <a:ext cx="221759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Lighting Arrangement</a:t>
            </a:r>
          </a:p>
        </p:txBody>
      </p:sp>
      <p:sp>
        <p:nvSpPr>
          <p:cNvPr id="17" name="TextBox 16">
            <a:extLst>
              <a:ext uri="{FF2B5EF4-FFF2-40B4-BE49-F238E27FC236}">
                <a16:creationId xmlns:a16="http://schemas.microsoft.com/office/drawing/2014/main" id="{25084BDB-A122-4880-9D33-7763AAEF9D9E}"/>
              </a:ext>
            </a:extLst>
          </p:cNvPr>
          <p:cNvSpPr txBox="1"/>
          <p:nvPr/>
        </p:nvSpPr>
        <p:spPr>
          <a:xfrm>
            <a:off x="5914339" y="3867256"/>
            <a:ext cx="188967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Sensing of Human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entering/ leaving</a:t>
            </a:r>
          </a:p>
        </p:txBody>
      </p:sp>
      <p:sp>
        <p:nvSpPr>
          <p:cNvPr id="18" name="TextBox 17">
            <a:extLst>
              <a:ext uri="{FF2B5EF4-FFF2-40B4-BE49-F238E27FC236}">
                <a16:creationId xmlns:a16="http://schemas.microsoft.com/office/drawing/2014/main" id="{DED1C3FB-388A-488D-B6D3-1AF11EB54910}"/>
              </a:ext>
            </a:extLst>
          </p:cNvPr>
          <p:cNvSpPr txBox="1"/>
          <p:nvPr/>
        </p:nvSpPr>
        <p:spPr>
          <a:xfrm>
            <a:off x="8054772" y="3311172"/>
            <a:ext cx="141955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Control Units</a:t>
            </a:r>
          </a:p>
        </p:txBody>
      </p:sp>
      <p:sp>
        <p:nvSpPr>
          <p:cNvPr id="23" name="Rectangle 22">
            <a:extLst>
              <a:ext uri="{FF2B5EF4-FFF2-40B4-BE49-F238E27FC236}">
                <a16:creationId xmlns:a16="http://schemas.microsoft.com/office/drawing/2014/main" id="{F971CD6A-3A9D-44AF-BEB4-9BF3C0C5C58B}"/>
              </a:ext>
            </a:extLst>
          </p:cNvPr>
          <p:cNvSpPr/>
          <p:nvPr/>
        </p:nvSpPr>
        <p:spPr>
          <a:xfrm>
            <a:off x="198212" y="1092722"/>
            <a:ext cx="1163460" cy="369332"/>
          </a:xfrm>
          <a:prstGeom prst="rect">
            <a:avLst/>
          </a:prstGeom>
        </p:spPr>
        <p:txBody>
          <a:bodyPr wrap="none">
            <a:spAutoFit/>
          </a:bodyPr>
          <a:lstStyle/>
          <a:p>
            <a:r>
              <a:rPr lang="en-US" dirty="0"/>
              <a:t>Objectives</a:t>
            </a:r>
            <a:endParaRPr lang="en-IN" dirty="0"/>
          </a:p>
        </p:txBody>
      </p:sp>
      <p:graphicFrame>
        <p:nvGraphicFramePr>
          <p:cNvPr id="25" name="Content Placeholder 3">
            <a:extLst>
              <a:ext uri="{FF2B5EF4-FFF2-40B4-BE49-F238E27FC236}">
                <a16:creationId xmlns:a16="http://schemas.microsoft.com/office/drawing/2014/main" id="{A1E17F7F-798E-4FCD-9867-B9070657EE24}"/>
              </a:ext>
            </a:extLst>
          </p:cNvPr>
          <p:cNvGraphicFramePr>
            <a:graphicFrameLocks/>
          </p:cNvGraphicFramePr>
          <p:nvPr/>
        </p:nvGraphicFramePr>
        <p:xfrm>
          <a:off x="298955" y="4754358"/>
          <a:ext cx="4361624" cy="1010920"/>
        </p:xfrm>
        <a:graphic>
          <a:graphicData uri="http://schemas.openxmlformats.org/drawingml/2006/table">
            <a:tbl>
              <a:tblPr firstRow="1" bandRow="1">
                <a:tableStyleId>{5C22544A-7EE6-4342-B048-85BDC9FD1C3A}</a:tableStyleId>
              </a:tblPr>
              <a:tblGrid>
                <a:gridCol w="1165020">
                  <a:extLst>
                    <a:ext uri="{9D8B030D-6E8A-4147-A177-3AD203B41FA5}">
                      <a16:colId xmlns:a16="http://schemas.microsoft.com/office/drawing/2014/main" val="4080388775"/>
                    </a:ext>
                  </a:extLst>
                </a:gridCol>
                <a:gridCol w="1261616">
                  <a:extLst>
                    <a:ext uri="{9D8B030D-6E8A-4147-A177-3AD203B41FA5}">
                      <a16:colId xmlns:a16="http://schemas.microsoft.com/office/drawing/2014/main" val="637146193"/>
                    </a:ext>
                  </a:extLst>
                </a:gridCol>
                <a:gridCol w="966874">
                  <a:extLst>
                    <a:ext uri="{9D8B030D-6E8A-4147-A177-3AD203B41FA5}">
                      <a16:colId xmlns:a16="http://schemas.microsoft.com/office/drawing/2014/main" val="916238300"/>
                    </a:ext>
                  </a:extLst>
                </a:gridCol>
                <a:gridCol w="968114">
                  <a:extLst>
                    <a:ext uri="{9D8B030D-6E8A-4147-A177-3AD203B41FA5}">
                      <a16:colId xmlns:a16="http://schemas.microsoft.com/office/drawing/2014/main" val="2494281219"/>
                    </a:ext>
                  </a:extLst>
                </a:gridCol>
              </a:tblGrid>
              <a:tr h="2120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effectLst/>
                        </a:rPr>
                        <a:t>Amount proposed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effectLst/>
                        </a:rPr>
                        <a:t>Amount Sanctioned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effectLst/>
                        </a:rPr>
                        <a:t>Amount Spent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r>
                        <a:rPr lang="en-IN" dirty="0"/>
                        <a:t>Balance </a:t>
                      </a:r>
                      <a:r>
                        <a:rPr lang="en-US" sz="1800" dirty="0">
                          <a:effectLst/>
                        </a:rPr>
                        <a:t>Amount</a:t>
                      </a:r>
                      <a:endParaRPr lang="en-IN" dirty="0"/>
                    </a:p>
                  </a:txBody>
                  <a:tcPr/>
                </a:tc>
                <a:extLst>
                  <a:ext uri="{0D108BD9-81ED-4DB2-BD59-A6C34878D82A}">
                    <a16:rowId xmlns:a16="http://schemas.microsoft.com/office/drawing/2014/main" val="444616904"/>
                  </a:ext>
                </a:extLst>
              </a:tr>
              <a:tr h="370840">
                <a:tc>
                  <a:txBody>
                    <a:bodyPr/>
                    <a:lstStyle/>
                    <a:p>
                      <a:r>
                        <a:rPr lang="en-IN" sz="1800" kern="1200" dirty="0">
                          <a:solidFill>
                            <a:schemeClr val="dk1"/>
                          </a:solidFill>
                          <a:effectLst/>
                          <a:latin typeface="+mn-lt"/>
                          <a:ea typeface="+mn-ea"/>
                          <a:cs typeface="+mn-cs"/>
                        </a:rPr>
                        <a:t>200,000</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a:t>
                      </a:r>
                      <a:endParaRPr lang="en-IN" dirty="0"/>
                    </a:p>
                  </a:txBody>
                  <a:tcPr/>
                </a:tc>
                <a:tc>
                  <a:txBody>
                    <a:bodyPr/>
                    <a:lstStyle/>
                    <a:p>
                      <a:pPr algn="ctr"/>
                      <a:r>
                        <a:rPr lang="en-US" sz="1800" b="0" i="0" u="none" strike="noStrike" kern="1200" baseline="0" dirty="0">
                          <a:solidFill>
                            <a:schemeClr val="dk1"/>
                          </a:solidFill>
                          <a:latin typeface="+mn-lt"/>
                          <a:ea typeface="+mn-ea"/>
                          <a:cs typeface="+mn-cs"/>
                        </a:rPr>
                        <a:t>-</a:t>
                      </a:r>
                      <a:endParaRPr lang="en-IN" dirty="0"/>
                    </a:p>
                  </a:txBody>
                  <a:tcPr/>
                </a:tc>
                <a:tc>
                  <a:txBody>
                    <a:bodyPr/>
                    <a:lstStyle/>
                    <a:p>
                      <a:pPr algn="ctr"/>
                      <a:r>
                        <a:rPr lang="en-IN" dirty="0"/>
                        <a:t>-</a:t>
                      </a:r>
                    </a:p>
                  </a:txBody>
                  <a:tcPr/>
                </a:tc>
                <a:extLst>
                  <a:ext uri="{0D108BD9-81ED-4DB2-BD59-A6C34878D82A}">
                    <a16:rowId xmlns:a16="http://schemas.microsoft.com/office/drawing/2014/main" val="3547298551"/>
                  </a:ext>
                </a:extLst>
              </a:tr>
            </a:tbl>
          </a:graphicData>
        </a:graphic>
      </p:graphicFrame>
      <p:pic>
        <p:nvPicPr>
          <p:cNvPr id="15" name="Picture 14">
            <a:extLst>
              <a:ext uri="{FF2B5EF4-FFF2-40B4-BE49-F238E27FC236}">
                <a16:creationId xmlns:a16="http://schemas.microsoft.com/office/drawing/2014/main" id="{8F3997E8-C85C-6B43-9874-E576E83D26F0}"/>
              </a:ext>
            </a:extLst>
          </p:cNvPr>
          <p:cNvPicPr>
            <a:picLocks noChangeAspect="1"/>
          </p:cNvPicPr>
          <p:nvPr/>
        </p:nvPicPr>
        <p:blipFill>
          <a:blip r:embed="rId2"/>
          <a:srcRect/>
          <a:stretch/>
        </p:blipFill>
        <p:spPr>
          <a:xfrm>
            <a:off x="4792037" y="1561152"/>
            <a:ext cx="2122879" cy="4605726"/>
          </a:xfrm>
          <a:prstGeom prst="rect">
            <a:avLst/>
          </a:prstGeom>
        </p:spPr>
      </p:pic>
      <p:pic>
        <p:nvPicPr>
          <p:cNvPr id="16" name="Picture Placeholder 8">
            <a:extLst>
              <a:ext uri="{FF2B5EF4-FFF2-40B4-BE49-F238E27FC236}">
                <a16:creationId xmlns:a16="http://schemas.microsoft.com/office/drawing/2014/main" id="{0ED217C3-8294-3C42-91FB-4CEFAF531499}"/>
              </a:ext>
            </a:extLst>
          </p:cNvPr>
          <p:cNvPicPr>
            <a:picLocks noChangeAspect="1"/>
          </p:cNvPicPr>
          <p:nvPr/>
        </p:nvPicPr>
        <p:blipFill>
          <a:blip r:embed="rId3"/>
          <a:srcRect/>
          <a:stretch/>
        </p:blipFill>
        <p:spPr>
          <a:xfrm>
            <a:off x="7268862" y="1561152"/>
            <a:ext cx="4724926" cy="3526575"/>
          </a:xfrm>
          <a:prstGeom prst="rect">
            <a:avLst/>
          </a:prstGeom>
        </p:spPr>
      </p:pic>
      <p:sp>
        <p:nvSpPr>
          <p:cNvPr id="2" name="TextBox 1">
            <a:extLst>
              <a:ext uri="{FF2B5EF4-FFF2-40B4-BE49-F238E27FC236}">
                <a16:creationId xmlns:a16="http://schemas.microsoft.com/office/drawing/2014/main" id="{13A4FD9A-6233-AF44-AA95-C903BA212469}"/>
              </a:ext>
            </a:extLst>
          </p:cNvPr>
          <p:cNvSpPr txBox="1"/>
          <p:nvPr/>
        </p:nvSpPr>
        <p:spPr>
          <a:xfrm>
            <a:off x="8054772" y="5112182"/>
            <a:ext cx="3295582" cy="369332"/>
          </a:xfrm>
          <a:prstGeom prst="rect">
            <a:avLst/>
          </a:prstGeom>
          <a:noFill/>
        </p:spPr>
        <p:txBody>
          <a:bodyPr wrap="none" rtlCol="0">
            <a:spAutoFit/>
          </a:bodyPr>
          <a:lstStyle/>
          <a:p>
            <a:r>
              <a:rPr lang="en-US" dirty="0"/>
              <a:t>Fleet Manager’s App Dashboard</a:t>
            </a:r>
          </a:p>
        </p:txBody>
      </p:sp>
      <p:sp>
        <p:nvSpPr>
          <p:cNvPr id="3" name="TextBox 2">
            <a:extLst>
              <a:ext uri="{FF2B5EF4-FFF2-40B4-BE49-F238E27FC236}">
                <a16:creationId xmlns:a16="http://schemas.microsoft.com/office/drawing/2014/main" id="{0B322D85-BE79-FE45-8298-C2E35266299D}"/>
              </a:ext>
            </a:extLst>
          </p:cNvPr>
          <p:cNvSpPr txBox="1"/>
          <p:nvPr/>
        </p:nvSpPr>
        <p:spPr>
          <a:xfrm>
            <a:off x="4860800" y="6259615"/>
            <a:ext cx="1985352" cy="646331"/>
          </a:xfrm>
          <a:prstGeom prst="rect">
            <a:avLst/>
          </a:prstGeom>
          <a:noFill/>
        </p:spPr>
        <p:txBody>
          <a:bodyPr wrap="none" rtlCol="0">
            <a:spAutoFit/>
          </a:bodyPr>
          <a:lstStyle/>
          <a:p>
            <a:r>
              <a:rPr lang="en-US" dirty="0"/>
              <a:t>User App interface </a:t>
            </a:r>
          </a:p>
          <a:p>
            <a:endParaRPr lang="en-US" dirty="0"/>
          </a:p>
        </p:txBody>
      </p:sp>
    </p:spTree>
    <p:extLst>
      <p:ext uri="{BB962C8B-B14F-4D97-AF65-F5344CB8AC3E}">
        <p14:creationId xmlns:p14="http://schemas.microsoft.com/office/powerpoint/2010/main" val="1633464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2823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0472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4D6BA3-DAA9-C541-A165-401AA086005E}"/>
              </a:ext>
            </a:extLst>
          </p:cNvPr>
          <p:cNvPicPr>
            <a:picLocks noChangeAspect="1"/>
          </p:cNvPicPr>
          <p:nvPr/>
        </p:nvPicPr>
        <p:blipFill>
          <a:blip r:embed="rId2"/>
          <a:srcRect/>
          <a:stretch/>
        </p:blipFill>
        <p:spPr>
          <a:xfrm>
            <a:off x="3163824" y="731520"/>
            <a:ext cx="2528801" cy="5486400"/>
          </a:xfrm>
          <a:prstGeom prst="rect">
            <a:avLst/>
          </a:prstGeom>
        </p:spPr>
      </p:pic>
    </p:spTree>
    <p:extLst>
      <p:ext uri="{BB962C8B-B14F-4D97-AF65-F5344CB8AC3E}">
        <p14:creationId xmlns:p14="http://schemas.microsoft.com/office/powerpoint/2010/main" val="622578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a:extLst>
              <a:ext uri="{FF2B5EF4-FFF2-40B4-BE49-F238E27FC236}">
                <a16:creationId xmlns:a16="http://schemas.microsoft.com/office/drawing/2014/main" id="{5DE43668-DE0D-934F-9645-EC0CAFFF2CD4}"/>
              </a:ext>
            </a:extLst>
          </p:cNvPr>
          <p:cNvPicPr>
            <a:picLocks noChangeAspect="1"/>
          </p:cNvPicPr>
          <p:nvPr/>
        </p:nvPicPr>
        <p:blipFill>
          <a:blip r:embed="rId2"/>
          <a:srcRect/>
          <a:stretch/>
        </p:blipFill>
        <p:spPr>
          <a:xfrm>
            <a:off x="3450772" y="580778"/>
            <a:ext cx="8035620" cy="5997600"/>
          </a:xfrm>
          <a:prstGeom prst="rect">
            <a:avLst/>
          </a:prstGeom>
        </p:spPr>
      </p:pic>
    </p:spTree>
    <p:extLst>
      <p:ext uri="{BB962C8B-B14F-4D97-AF65-F5344CB8AC3E}">
        <p14:creationId xmlns:p14="http://schemas.microsoft.com/office/powerpoint/2010/main" val="799778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521</Words>
  <Application>Microsoft Macintosh PowerPoint</Application>
  <PresentationFormat>Widescreen</PresentationFormat>
  <Paragraphs>82</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Perpetua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Vanishree Sah</dc:creator>
  <cp:lastModifiedBy>SAMUDRALA ABHINAV</cp:lastModifiedBy>
  <cp:revision>5</cp:revision>
  <dcterms:created xsi:type="dcterms:W3CDTF">2022-02-11T07:06:43Z</dcterms:created>
  <dcterms:modified xsi:type="dcterms:W3CDTF">2022-02-11T15:18:11Z</dcterms:modified>
</cp:coreProperties>
</file>