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98" r:id="rId6"/>
    <p:sldId id="384" r:id="rId7"/>
    <p:sldId id="317" r:id="rId8"/>
    <p:sldId id="393" r:id="rId9"/>
    <p:sldId id="394" r:id="rId10"/>
    <p:sldId id="395" r:id="rId11"/>
    <p:sldId id="321" r:id="rId12"/>
    <p:sldId id="396" r:id="rId13"/>
    <p:sldId id="397"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95003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2195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7117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403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91055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6063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17" name="TextBox 16">
            <a:extLst>
              <a:ext uri="{FF2B5EF4-FFF2-40B4-BE49-F238E27FC236}">
                <a16:creationId xmlns:a16="http://schemas.microsoft.com/office/drawing/2014/main" id="{F1AE5FE9-E0D9-295D-E57E-D0EAA8AB429C}"/>
              </a:ext>
            </a:extLst>
          </p:cNvPr>
          <p:cNvSpPr txBox="1"/>
          <p:nvPr/>
        </p:nvSpPr>
        <p:spPr>
          <a:xfrm>
            <a:off x="188259" y="502025"/>
            <a:ext cx="6508376" cy="2123658"/>
          </a:xfrm>
          <a:prstGeom prst="rect">
            <a:avLst/>
          </a:prstGeom>
          <a:noFill/>
        </p:spPr>
        <p:txBody>
          <a:bodyPr wrap="square">
            <a:spAutoFit/>
          </a:bodyPr>
          <a:lstStyle/>
          <a:p>
            <a:r>
              <a:rPr kumimoji="0" lang="en-US" sz="4400" i="0" strike="noStrike" kern="1200" cap="none" spc="600" normalizeH="0" baseline="0" noProof="0" dirty="0">
                <a:ln>
                  <a:noFill/>
                </a:ln>
                <a:effectLst>
                  <a:outerShdw blurRad="38100" dist="38100" dir="2700000" algn="tl">
                    <a:srgbClr val="000000">
                      <a:alpha val="43137"/>
                    </a:srgbClr>
                  </a:outerShdw>
                </a:effectLst>
                <a:highlight>
                  <a:srgbClr val="000000"/>
                </a:highlight>
                <a:uLnTx/>
                <a:uFillTx/>
                <a:latin typeface="Agency FB" panose="020B0503020202020204" pitchFamily="34" charset="0"/>
                <a:ea typeface="Cascadia Mono ExtraLight" panose="020B0609020000020004" pitchFamily="49" charset="0"/>
                <a:cs typeface="Cascadia Mono ExtraLight" panose="020B0609020000020004" pitchFamily="49" charset="0"/>
              </a:rPr>
              <a:t>An Approach for malware detection using Deep Learning.</a:t>
            </a:r>
            <a:endParaRPr lang="en-IN" spc="600" dirty="0">
              <a:effectLst>
                <a:outerShdw blurRad="38100" dist="38100" dir="2700000" algn="tl">
                  <a:srgbClr val="000000">
                    <a:alpha val="43137"/>
                  </a:srgbClr>
                </a:outerShdw>
              </a:effectLst>
              <a:highlight>
                <a:srgbClr val="000000"/>
              </a:highlight>
              <a:latin typeface="Agency FB" panose="020B0503020202020204" pitchFamily="34" charset="0"/>
              <a:ea typeface="Cascadia Mono ExtraLight" panose="020B0609020000020004" pitchFamily="49" charset="0"/>
              <a:cs typeface="Cascadia Mono ExtraLight" panose="020B0609020000020004" pitchFamily="49" charset="0"/>
            </a:endParaRPr>
          </a:p>
        </p:txBody>
      </p:sp>
      <p:sp>
        <p:nvSpPr>
          <p:cNvPr id="27" name="TextBox 26">
            <a:extLst>
              <a:ext uri="{FF2B5EF4-FFF2-40B4-BE49-F238E27FC236}">
                <a16:creationId xmlns:a16="http://schemas.microsoft.com/office/drawing/2014/main" id="{1B767EEC-77BE-C10D-7824-E6EDFFBCCFA5}"/>
              </a:ext>
            </a:extLst>
          </p:cNvPr>
          <p:cNvSpPr txBox="1"/>
          <p:nvPr/>
        </p:nvSpPr>
        <p:spPr>
          <a:xfrm>
            <a:off x="188259" y="3910234"/>
            <a:ext cx="5253318" cy="180664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sng" strike="noStrike" kern="1200" cap="none" spc="0" normalizeH="0" baseline="0" noProof="0" dirty="0">
                <a:ln>
                  <a:noFill/>
                </a:ln>
                <a:effectLst/>
                <a:uLnTx/>
                <a:uFillTx/>
              </a:rPr>
              <a:t>Team Members: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Patelkhana</a:t>
            </a:r>
            <a:r>
              <a:rPr kumimoji="0" lang="en-US" sz="2400" i="0" strike="noStrike" kern="1200" cap="none" spc="0" normalizeH="0" baseline="0" noProof="0" dirty="0">
                <a:ln>
                  <a:noFill/>
                </a:ln>
                <a:effectLst/>
                <a:uLnTx/>
                <a:uFillTx/>
              </a:rPr>
              <a:t> Nandini </a:t>
            </a:r>
            <a:r>
              <a:rPr kumimoji="0" lang="en-US" sz="2400" i="0" u="none" strike="noStrike" kern="1200" cap="none" spc="0" normalizeH="0" baseline="0" noProof="0" dirty="0">
                <a:ln>
                  <a:noFill/>
                </a:ln>
                <a:effectLst/>
                <a:uLnTx/>
                <a:uFillTx/>
              </a:rPr>
              <a:t>(19B81A05E9)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Nikith</a:t>
            </a:r>
            <a:r>
              <a:rPr kumimoji="0" lang="en-US" sz="2400" i="0" u="none" strike="noStrike" kern="1200" cap="none" spc="0" normalizeH="0" baseline="0" noProof="0" dirty="0">
                <a:ln>
                  <a:noFill/>
                </a:ln>
                <a:effectLst/>
                <a:uLnTx/>
                <a:uFillTx/>
              </a:rPr>
              <a:t> Sai </a:t>
            </a:r>
            <a:r>
              <a:rPr kumimoji="0" lang="en-US" sz="2400" i="0" u="none" strike="noStrike" kern="1200" cap="none" spc="0" normalizeH="0" baseline="0" noProof="0" dirty="0" err="1">
                <a:ln>
                  <a:noFill/>
                </a:ln>
                <a:effectLst/>
                <a:uLnTx/>
                <a:uFillTx/>
              </a:rPr>
              <a:t>Veluvolu</a:t>
            </a:r>
            <a:r>
              <a:rPr kumimoji="0" lang="en-US" sz="2400" i="0" u="none" strike="noStrike" kern="1200" cap="none" spc="0" normalizeH="0" baseline="0" noProof="0" dirty="0">
                <a:ln>
                  <a:noFill/>
                </a:ln>
                <a:effectLst/>
                <a:uLnTx/>
                <a:uFillTx/>
              </a:rPr>
              <a:t> (19B81A05F1)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Gampa</a:t>
            </a:r>
            <a:r>
              <a:rPr kumimoji="0" lang="en-US" sz="2400" i="0" u="none" strike="noStrike" kern="1200" cap="none" spc="0" normalizeH="0" baseline="0" noProof="0" dirty="0">
                <a:ln>
                  <a:noFill/>
                </a:ln>
                <a:effectLst/>
                <a:uLnTx/>
                <a:uFillTx/>
              </a:rPr>
              <a:t> </a:t>
            </a:r>
            <a:r>
              <a:rPr kumimoji="0" lang="en-US" sz="2400" i="0" u="none" strike="noStrike" kern="1200" cap="none" spc="0" normalizeH="0" baseline="0" noProof="0" dirty="0" err="1">
                <a:ln>
                  <a:noFill/>
                </a:ln>
                <a:effectLst/>
                <a:uLnTx/>
                <a:uFillTx/>
              </a:rPr>
              <a:t>Ruthvik</a:t>
            </a:r>
            <a:r>
              <a:rPr kumimoji="0" lang="en-US" sz="2400" i="0" u="none" strike="noStrike" kern="1200" cap="none" spc="0" normalizeH="0" baseline="0" noProof="0" dirty="0">
                <a:ln>
                  <a:noFill/>
                </a:ln>
                <a:effectLst/>
                <a:uLnTx/>
                <a:uFillTx/>
              </a:rPr>
              <a:t> (19B81A05J0)</a:t>
            </a:r>
            <a:endParaRPr lang="en-IN" dirty="0"/>
          </a:p>
        </p:txBody>
      </p:sp>
      <p:sp>
        <p:nvSpPr>
          <p:cNvPr id="31" name="TextBox 30">
            <a:extLst>
              <a:ext uri="{FF2B5EF4-FFF2-40B4-BE49-F238E27FC236}">
                <a16:creationId xmlns:a16="http://schemas.microsoft.com/office/drawing/2014/main" id="{6BAF488D-A22C-32EC-6C17-7EE562EAB970}"/>
              </a:ext>
            </a:extLst>
          </p:cNvPr>
          <p:cNvSpPr txBox="1"/>
          <p:nvPr/>
        </p:nvSpPr>
        <p:spPr>
          <a:xfrm>
            <a:off x="7452360" y="4356847"/>
            <a:ext cx="439270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effectLst/>
                <a:uLnTx/>
                <a:uFillTx/>
                <a:latin typeface="Calibri"/>
                <a:ea typeface="+mn-ea"/>
                <a:cs typeface="+mn-cs"/>
              </a:rPr>
              <a:t>Project Guide: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a:ea typeface="+mn-ea"/>
                <a:cs typeface="+mn-cs"/>
              </a:rPr>
              <a:t>K. Srinivasa Reddy ,</a:t>
            </a:r>
            <a:br>
              <a:rPr kumimoji="0" lang="en-US" sz="2400" b="0" i="0" u="none" strike="noStrike" kern="1200" cap="none" spc="0" normalizeH="0" baseline="0" noProof="0" dirty="0">
                <a:ln>
                  <a:noFill/>
                </a:ln>
                <a:effectLst/>
                <a:uLnTx/>
                <a:uFillTx/>
                <a:latin typeface="Calibri"/>
                <a:ea typeface="+mn-ea"/>
                <a:cs typeface="+mn-cs"/>
              </a:rPr>
            </a:br>
            <a:r>
              <a:rPr kumimoji="0" lang="en-US" sz="2400" b="0" i="0" u="none" strike="noStrike" kern="1200" cap="none" spc="0" normalizeH="0" baseline="0" noProof="0" dirty="0">
                <a:ln>
                  <a:noFill/>
                </a:ln>
                <a:effectLst/>
                <a:uLnTx/>
                <a:uFillTx/>
                <a:latin typeface="Calibri"/>
                <a:ea typeface="+mn-ea"/>
                <a:cs typeface="+mn-cs"/>
              </a:rPr>
              <a:t>Associate Professor CSE</a:t>
            </a:r>
          </a:p>
        </p:txBody>
      </p:sp>
      <p:sp>
        <p:nvSpPr>
          <p:cNvPr id="35" name="TextBox 34">
            <a:extLst>
              <a:ext uri="{FF2B5EF4-FFF2-40B4-BE49-F238E27FC236}">
                <a16:creationId xmlns:a16="http://schemas.microsoft.com/office/drawing/2014/main" id="{6370E53E-48CB-1E3E-B4D1-199C07992C39}"/>
              </a:ext>
            </a:extLst>
          </p:cNvPr>
          <p:cNvSpPr txBox="1"/>
          <p:nvPr/>
        </p:nvSpPr>
        <p:spPr>
          <a:xfrm>
            <a:off x="7452360" y="6415972"/>
            <a:ext cx="601531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Date Of Presentation : 17</a:t>
            </a:r>
            <a:r>
              <a:rPr kumimoji="0" lang="en-US" sz="1800" b="0" i="0" u="none" strike="noStrike" kern="1200" cap="none" spc="0" normalizeH="0" baseline="30000" noProof="0" dirty="0">
                <a:ln>
                  <a:noFill/>
                </a:ln>
                <a:effectLst/>
                <a:uLnTx/>
                <a:uFillTx/>
                <a:latin typeface="Calibri"/>
                <a:ea typeface="+mn-ea"/>
                <a:cs typeface="+mn-cs"/>
              </a:rPr>
              <a:t>th</a:t>
            </a:r>
            <a:r>
              <a:rPr kumimoji="0" lang="en-US" sz="1800" b="0" i="0" u="none" strike="noStrike" kern="1200" cap="none" spc="0" normalizeH="0" baseline="0" noProof="0" dirty="0">
                <a:ln>
                  <a:noFill/>
                </a:ln>
                <a:effectLst/>
                <a:uLnTx/>
                <a:uFillTx/>
                <a:latin typeface="Calibri"/>
                <a:ea typeface="+mn-ea"/>
                <a:cs typeface="+mn-cs"/>
              </a:rPr>
              <a:t> June 2022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Architecture: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2" name="Content Placeholder 1">
            <a:extLst>
              <a:ext uri="{FF2B5EF4-FFF2-40B4-BE49-F238E27FC236}">
                <a16:creationId xmlns:a16="http://schemas.microsoft.com/office/drawing/2014/main" id="{AA330DA3-5301-00D0-FC86-DA3755B7553F}"/>
              </a:ext>
            </a:extLst>
          </p:cNvPr>
          <p:cNvPicPr>
            <a:picLocks noGrp="1" noChangeAspect="1"/>
          </p:cNvPicPr>
          <p:nvPr>
            <p:ph sz="quarter" idx="15"/>
          </p:nvPr>
        </p:nvPicPr>
        <p:blipFill>
          <a:blip r:embed="rId3"/>
          <a:stretch>
            <a:fillRect/>
          </a:stretch>
        </p:blipFill>
        <p:spPr>
          <a:xfrm>
            <a:off x="439272" y="1300361"/>
            <a:ext cx="11201865" cy="5082510"/>
          </a:xfrm>
          <a:prstGeom prst="rect">
            <a:avLst/>
          </a:prstGeom>
        </p:spPr>
      </p:pic>
    </p:spTree>
    <p:extLst>
      <p:ext uri="{BB962C8B-B14F-4D97-AF65-F5344CB8AC3E}">
        <p14:creationId xmlns:p14="http://schemas.microsoft.com/office/powerpoint/2010/main" val="103815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59124" y="62754"/>
            <a:ext cx="5710518" cy="1030941"/>
          </a:xfrm>
        </p:spPr>
        <p:txBody>
          <a:bodyPr/>
          <a:lstStyle/>
          <a:p>
            <a:r>
              <a:rPr lang="en-US" u="sng" dirty="0">
                <a:latin typeface="Agency FB" panose="020B0503020202020204" pitchFamily="34" charset="0"/>
              </a:rPr>
              <a:t>References:</a:t>
            </a: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14" name="TextBox 13">
            <a:extLst>
              <a:ext uri="{FF2B5EF4-FFF2-40B4-BE49-F238E27FC236}">
                <a16:creationId xmlns:a16="http://schemas.microsoft.com/office/drawing/2014/main" id="{24781ADF-0F42-780D-7792-2AB2BE0F627F}"/>
              </a:ext>
            </a:extLst>
          </p:cNvPr>
          <p:cNvSpPr txBox="1"/>
          <p:nvPr/>
        </p:nvSpPr>
        <p:spPr>
          <a:xfrm>
            <a:off x="735106" y="1783977"/>
            <a:ext cx="9556376" cy="954107"/>
          </a:xfrm>
          <a:prstGeom prst="rect">
            <a:avLst/>
          </a:prstGeom>
          <a:noFill/>
        </p:spPr>
        <p:txBody>
          <a:bodyPr wrap="square">
            <a:spAutoFit/>
          </a:bodyPr>
          <a:lstStyle/>
          <a:p>
            <a:pPr marL="457200" indent="-457200">
              <a:buFont typeface="Wingdings" panose="05000000000000000000" pitchFamily="2" charset="2"/>
              <a:buChar char="§"/>
            </a:pPr>
            <a:r>
              <a:rPr lang="en-IN" sz="2800" dirty="0"/>
              <a:t>https://www.kaggle.com/code/paulrohan2020/microsoft-malware-detection-log-loss-of-0-0070/notebook</a:t>
            </a:r>
          </a:p>
        </p:txBody>
      </p:sp>
      <p:pic>
        <p:nvPicPr>
          <p:cNvPr id="12" name="Picture 11">
            <a:extLst>
              <a:ext uri="{FF2B5EF4-FFF2-40B4-BE49-F238E27FC236}">
                <a16:creationId xmlns:a16="http://schemas.microsoft.com/office/drawing/2014/main" id="{44FFA004-7FEE-B2FA-9BD7-0CED98088E21}"/>
              </a:ext>
            </a:extLst>
          </p:cNvPr>
          <p:cNvPicPr>
            <a:picLocks noChangeAspect="1"/>
          </p:cNvPicPr>
          <p:nvPr/>
        </p:nvPicPr>
        <p:blipFill>
          <a:blip r:embed="rId2"/>
          <a:stretch>
            <a:fillRect/>
          </a:stretch>
        </p:blipFill>
        <p:spPr>
          <a:xfrm>
            <a:off x="9423281" y="30185"/>
            <a:ext cx="2743438" cy="6797629"/>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Abstract: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35741"/>
            <a:ext cx="10843278" cy="4974572"/>
          </a:xfrm>
          <a:noFill/>
        </p:spPr>
        <p:txBody>
          <a:bodyPr>
            <a:normAutofit fontScale="77500" lnSpcReduction="20000"/>
          </a:bodyPr>
          <a:lstStyle/>
          <a:p>
            <a:r>
              <a:rPr lang="en-IN" sz="3200" dirty="0">
                <a:solidFill>
                  <a:schemeClr val="tx1"/>
                </a:solidFill>
              </a:rPr>
              <a:t>In recent years, the malware industry has become a well-organized market involving large amounts of money.</a:t>
            </a:r>
          </a:p>
          <a:p>
            <a:r>
              <a:rPr lang="en-IN" sz="3200" dirty="0">
                <a:solidFill>
                  <a:schemeClr val="tx1"/>
                </a:solidFill>
              </a:rPr>
              <a:t>Well-funded, multi-player syndicates invest heavily in technologies and capabilities built to evade traditional protection</a:t>
            </a:r>
          </a:p>
          <a:p>
            <a:r>
              <a:rPr lang="en-IN" sz="3200" dirty="0">
                <a:solidFill>
                  <a:schemeClr val="tx1"/>
                </a:solidFill>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p>
          <a:p>
            <a:r>
              <a:rPr lang="en-IN" sz="3200" dirty="0">
                <a:solidFill>
                  <a:schemeClr val="tx1"/>
                </a:solidFill>
              </a:rPr>
              <a:t>To address this issue, we will use deep learning algorithms to identify typical traits shown in malware binaries such as in PE headers (DOS executable) and patterns in the opcodes.</a:t>
            </a:r>
          </a:p>
          <a:p>
            <a:endParaRPr lang="en-US" sz="3600" dirty="0"/>
          </a:p>
        </p:txBody>
      </p:sp>
    </p:spTree>
    <p:extLst>
      <p:ext uri="{BB962C8B-B14F-4D97-AF65-F5344CB8AC3E}">
        <p14:creationId xmlns:p14="http://schemas.microsoft.com/office/powerpoint/2010/main" val="151045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98741" y="394448"/>
            <a:ext cx="5311775" cy="1659524"/>
          </a:xfrm>
        </p:spPr>
        <p:txBody>
          <a:bodyPr/>
          <a:lstStyle/>
          <a:p>
            <a:r>
              <a:rPr lang="en-US" u="sng" dirty="0">
                <a:latin typeface="Agency FB" panose="020B0503020202020204" pitchFamily="34" charset="0"/>
              </a:rPr>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9542063" y="62752"/>
            <a:ext cx="2614757" cy="332320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530103" y="3447448"/>
            <a:ext cx="2614757" cy="3410551"/>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94540"/>
            <a:ext cx="8942482" cy="5069012"/>
          </a:xfrm>
          <a:noFill/>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Malware, short for malicious software, which can either  create harm  to  data or  access  some important  data illegally.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simple classiﬁcation of malware consists of ﬁle infectors and stand-alone malware.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Another way of classifying malware is based on their particular action: worms, backdoors, trojans, rootkits, spyware, adware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endPar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in order to provide protection, we present a machine-learning based technique for predicting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and byte files as benign or malignant.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our technique relies on a large set of training values in order to build representation for each ﬁle in that set.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set of features like opcodes, segments,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filesize</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is computed for every byte and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ﬁles in the training or test datasets  to detect a malware.</a:t>
            </a:r>
          </a:p>
          <a:p>
            <a:endParaRPr lang="en-US" sz="2400"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49276"/>
            <a:ext cx="6282900" cy="705784"/>
          </a:xfrm>
        </p:spPr>
        <p:txBody>
          <a:bodyPr vert="horz" wrap="square" lIns="0" tIns="0" rIns="0" bIns="0" rtlCol="0" anchor="b" anchorCtr="0">
            <a:normAutofit fontScale="90000"/>
          </a:bodyPr>
          <a:lstStyle/>
          <a:p>
            <a:pPr>
              <a:lnSpc>
                <a:spcPct val="100000"/>
              </a:lnSpc>
            </a:pPr>
            <a:r>
              <a:rPr lang="en-US" sz="5300" u="sng" dirty="0">
                <a:latin typeface="Agency FB" panose="020B0503020202020204" pitchFamily="34" charset="0"/>
              </a:rPr>
              <a:t>Requirements</a:t>
            </a:r>
            <a:r>
              <a:rPr lang="en-US" u="sng" dirty="0">
                <a:latin typeface="Agency FB" panose="020B0503020202020204" pitchFamily="34" charset="0"/>
              </a:rPr>
              <a:t>:</a:t>
            </a:r>
            <a:endParaRPr lang="en-US" sz="6400" u="sng" kern="1200" dirty="0">
              <a:solidFill>
                <a:schemeClr val="tx1"/>
              </a:solidFill>
              <a:latin typeface="Agency FB" panose="020B0503020202020204" pitchFamily="34"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3137647"/>
            <a:ext cx="3510148" cy="428691"/>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Tools(Software):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8929687" cy="4669772"/>
          </a:xfrm>
          <a:noFill/>
        </p:spPr>
        <p:txBody>
          <a:bodyPr>
            <a:normAutofit/>
          </a:bodyPr>
          <a:lstStyle/>
          <a:p>
            <a:r>
              <a:rPr lang="en-US" sz="3200" dirty="0">
                <a:solidFill>
                  <a:schemeClr val="tx1"/>
                </a:solidFill>
              </a:rPr>
              <a:t>Python</a:t>
            </a:r>
          </a:p>
          <a:p>
            <a:r>
              <a:rPr lang="en-US" sz="3200" dirty="0" err="1">
                <a:solidFill>
                  <a:schemeClr val="tx1"/>
                </a:solidFill>
              </a:rPr>
              <a:t>Numpy</a:t>
            </a:r>
            <a:endParaRPr lang="en-US" sz="3200" dirty="0">
              <a:solidFill>
                <a:schemeClr val="tx1"/>
              </a:solidFill>
            </a:endParaRPr>
          </a:p>
          <a:p>
            <a:r>
              <a:rPr lang="en-US" sz="3200" dirty="0">
                <a:solidFill>
                  <a:schemeClr val="tx1"/>
                </a:solidFill>
              </a:rPr>
              <a:t>Pandas</a:t>
            </a:r>
          </a:p>
          <a:p>
            <a:r>
              <a:rPr lang="en-US" sz="3200" dirty="0">
                <a:solidFill>
                  <a:schemeClr val="tx1"/>
                </a:solidFill>
              </a:rPr>
              <a:t>seaborn , </a:t>
            </a:r>
            <a:r>
              <a:rPr lang="en-US" sz="3200" dirty="0" err="1">
                <a:solidFill>
                  <a:schemeClr val="tx1"/>
                </a:solidFill>
              </a:rPr>
              <a:t>matplot.pyplot</a:t>
            </a:r>
            <a:endParaRPr lang="en-US" sz="3200" dirty="0">
              <a:solidFill>
                <a:schemeClr val="tx1"/>
              </a:solidFill>
            </a:endParaRPr>
          </a:p>
          <a:p>
            <a:r>
              <a:rPr lang="en-US" sz="3200" dirty="0">
                <a:solidFill>
                  <a:schemeClr val="tx1"/>
                </a:solidFill>
              </a:rPr>
              <a:t>scikit-learn</a:t>
            </a:r>
          </a:p>
          <a:p>
            <a:endParaRPr lang="en-US" dirty="0"/>
          </a:p>
        </p:txBody>
      </p:sp>
      <p:pic>
        <p:nvPicPr>
          <p:cNvPr id="13" name="Picture Placeholder 26" descr="Data Points Digital background">
            <a:extLst>
              <a:ext uri="{FF2B5EF4-FFF2-40B4-BE49-F238E27FC236}">
                <a16:creationId xmlns:a16="http://schemas.microsoft.com/office/drawing/2014/main" id="{F0FEEBA7-3627-02F1-B906-AD4EFDDD437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774934" y="647252"/>
            <a:ext cx="5084064" cy="2880360"/>
          </a:xfrm>
          <a:prstGeom prst="rect">
            <a:avLst/>
          </a:prstGeom>
          <a:solidFill>
            <a:schemeClr val="accent5"/>
          </a:solidFill>
        </p:spPr>
      </p:pic>
    </p:spTree>
    <p:extLst>
      <p:ext uri="{BB962C8B-B14F-4D97-AF65-F5344CB8AC3E}">
        <p14:creationId xmlns:p14="http://schemas.microsoft.com/office/powerpoint/2010/main" val="365442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Tools(Hardware):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10072313" cy="4669772"/>
          </a:xfrm>
          <a:noFill/>
        </p:spPr>
        <p:txBody>
          <a:bodyPr>
            <a:normAutofit/>
          </a:bodyPr>
          <a:lstStyle/>
          <a:p>
            <a:r>
              <a:rPr lang="en-US" sz="3200" dirty="0">
                <a:solidFill>
                  <a:schemeClr val="tx1"/>
                </a:solidFill>
              </a:rPr>
              <a:t>A Suitable system with good CPU performance.</a:t>
            </a:r>
          </a:p>
          <a:p>
            <a:endParaRPr lang="en-US" sz="3600" dirty="0"/>
          </a:p>
        </p:txBody>
      </p:sp>
    </p:spTree>
    <p:extLst>
      <p:ext uri="{BB962C8B-B14F-4D97-AF65-F5344CB8AC3E}">
        <p14:creationId xmlns:p14="http://schemas.microsoft.com/office/powerpoint/2010/main" val="402294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Plan of Action: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4" y="1299882"/>
            <a:ext cx="8872418" cy="4258236"/>
          </a:xfrm>
          <a:noFill/>
        </p:spPr>
        <p:txBody>
          <a:bodyPr>
            <a:normAutofit fontScale="77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overview: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schemeClr val="tx1"/>
                </a:solidFill>
                <a:effectLst/>
                <a:uLnTx/>
                <a:uFillTx/>
                <a:ea typeface="+mn-ea"/>
                <a:cs typeface="+mn-cs"/>
              </a:rPr>
              <a:t>	</a:t>
            </a:r>
            <a:r>
              <a:rPr kumimoji="0" lang="en-US" sz="3000" b="0" i="0" u="none" strike="noStrike" kern="1200" cap="none" spc="0" normalizeH="0" baseline="0" noProof="0" dirty="0">
                <a:ln>
                  <a:noFill/>
                </a:ln>
                <a:solidFill>
                  <a:schemeClr val="tx1"/>
                </a:solidFill>
                <a:effectLst/>
                <a:uLnTx/>
                <a:uFillTx/>
                <a:ea typeface="+mn-ea"/>
                <a:cs typeface="+mn-cs"/>
              </a:rPr>
              <a:t>Input: Train dataset consisting of .bytes files and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Output: Predicts whether the given file  is malware or not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0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pre processing: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Feature Extraction: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Files sizes of each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Uni-Gram Byte Feature extraction from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Bi-Gram of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500 Uni-gram of Opcodes of ASM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ASM Image Features</a:t>
            </a:r>
          </a:p>
          <a:p>
            <a:endParaRPr lang="en-US" sz="3600" dirty="0"/>
          </a:p>
        </p:txBody>
      </p:sp>
      <p:pic>
        <p:nvPicPr>
          <p:cNvPr id="2" name="Picture 1">
            <a:extLst>
              <a:ext uri="{FF2B5EF4-FFF2-40B4-BE49-F238E27FC236}">
                <a16:creationId xmlns:a16="http://schemas.microsoft.com/office/drawing/2014/main" id="{86402F09-099A-C9E2-AF43-3A045175B2B5}"/>
              </a:ext>
            </a:extLst>
          </p:cNvPr>
          <p:cNvPicPr>
            <a:picLocks noChangeAspect="1"/>
          </p:cNvPicPr>
          <p:nvPr/>
        </p:nvPicPr>
        <p:blipFill>
          <a:blip r:embed="rId3"/>
          <a:stretch>
            <a:fillRect/>
          </a:stretch>
        </p:blipFill>
        <p:spPr>
          <a:xfrm>
            <a:off x="9423281" y="0"/>
            <a:ext cx="2743438" cy="6797629"/>
          </a:xfrm>
          <a:prstGeom prst="rect">
            <a:avLst/>
          </a:prstGeom>
        </p:spPr>
      </p:pic>
    </p:spTree>
    <p:extLst>
      <p:ext uri="{BB962C8B-B14F-4D97-AF65-F5344CB8AC3E}">
        <p14:creationId xmlns:p14="http://schemas.microsoft.com/office/powerpoint/2010/main" val="7943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rot="16200000">
            <a:off x="7395631" y="2027763"/>
            <a:ext cx="6798737" cy="274319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98609" y="196900"/>
            <a:ext cx="9398000" cy="6601831"/>
          </a:xfrm>
        </p:spPr>
        <p:txBody>
          <a:bodyPr>
            <a:normAutofit fontScale="3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Data Analysis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distribution of data using </a:t>
            </a:r>
            <a:r>
              <a:rPr kumimoji="0" lang="en-US" sz="6200" b="0" i="0" u="none" strike="noStrike" kern="1200" cap="none" spc="0" normalizeH="0" baseline="0" noProof="0" dirty="0" err="1">
                <a:ln>
                  <a:noFill/>
                </a:ln>
                <a:solidFill>
                  <a:schemeClr val="tx1"/>
                </a:solidFill>
                <a:effectLst/>
                <a:uLnTx/>
                <a:uFillTx/>
                <a:ea typeface="+mn-ea"/>
                <a:cs typeface="+mn-cs"/>
              </a:rPr>
              <a:t>countplot</a:t>
            </a:r>
            <a:r>
              <a:rPr kumimoji="0" lang="en-US" sz="6200" b="0" i="0" u="none" strike="noStrike" kern="1200" cap="none" spc="0" normalizeH="0" baseline="0" noProof="0" dirty="0">
                <a:ln>
                  <a:noFill/>
                </a:ln>
                <a:solidFill>
                  <a:schemeClr val="tx1"/>
                </a:solidFill>
                <a:effectLst/>
                <a:uLnTx/>
                <a:uFillTx/>
                <a:ea typeface="+mn-ea"/>
                <a:cs typeface="+mn-cs"/>
              </a:rPr>
              <a:t> graph</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a:t>
            </a:r>
            <a:r>
              <a:rPr kumimoji="0" lang="en-US" sz="6200" b="0" i="0" u="none" strike="noStrike" kern="1200" cap="none" spc="0" normalizeH="0" baseline="0" noProof="0" dirty="0" err="1">
                <a:ln>
                  <a:noFill/>
                </a:ln>
                <a:solidFill>
                  <a:schemeClr val="tx1"/>
                </a:solidFill>
                <a:effectLst/>
                <a:uLnTx/>
                <a:uFillTx/>
                <a:ea typeface="+mn-ea"/>
                <a:cs typeface="+mn-cs"/>
              </a:rPr>
              <a:t>univariateanalysis</a:t>
            </a:r>
            <a:r>
              <a:rPr kumimoji="0" lang="en-US" sz="6200" b="0" i="0" u="none" strike="noStrike" kern="1200" cap="none" spc="0" normalizeH="0" baseline="0" noProof="0" dirty="0">
                <a:ln>
                  <a:noFill/>
                </a:ln>
                <a:solidFill>
                  <a:schemeClr val="tx1"/>
                </a:solidFill>
                <a:effectLst/>
                <a:uLnTx/>
                <a:uFillTx/>
                <a:ea typeface="+mn-ea"/>
                <a:cs typeface="+mn-cs"/>
              </a:rPr>
              <a:t> on few important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Dealing with outliers using boxplot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multi-variable analysis using </a:t>
            </a:r>
            <a:r>
              <a:rPr kumimoji="0" lang="en-US" sz="6200" b="0" i="0" u="none" strike="noStrike" kern="1200" cap="none" spc="0" normalizeH="0" baseline="0" noProof="0" dirty="0" err="1">
                <a:ln>
                  <a:noFill/>
                </a:ln>
                <a:solidFill>
                  <a:schemeClr val="tx1"/>
                </a:solidFill>
                <a:effectLst/>
                <a:uLnTx/>
                <a:uFillTx/>
                <a:ea typeface="+mn-ea"/>
                <a:cs typeface="+mn-cs"/>
              </a:rPr>
              <a:t>sklearn.manifold.TSNE</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Train and Test data split: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split the data into test and train in a ratio of 80:20 using </a:t>
            </a:r>
            <a:r>
              <a:rPr kumimoji="0" lang="en-US" sz="6200" b="0" i="0" u="none" strike="noStrike" kern="1200" cap="none" spc="0" normalizeH="0" baseline="0" noProof="0" dirty="0" err="1">
                <a:ln>
                  <a:noFill/>
                </a:ln>
                <a:solidFill>
                  <a:schemeClr val="tx1"/>
                </a:solidFill>
                <a:effectLst/>
                <a:uLnTx/>
                <a:uFillTx/>
                <a:ea typeface="+mn-ea"/>
                <a:cs typeface="+mn-cs"/>
              </a:rPr>
              <a:t>sklearn.model_selection</a:t>
            </a:r>
            <a:r>
              <a:rPr kumimoji="0" lang="en-US" sz="6200" b="0" i="0" u="none" strike="noStrike" kern="1200" cap="none" spc="0" normalizeH="0" baseline="0" noProof="0" dirty="0">
                <a:ln>
                  <a:noFill/>
                </a:ln>
                <a:solidFill>
                  <a:schemeClr val="tx1"/>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200" dirty="0">
                <a:solidFill>
                  <a:schemeClr val="tx1"/>
                </a:solidFill>
              </a:rPr>
              <a:t>                </a:t>
            </a:r>
            <a:r>
              <a:rPr kumimoji="0" lang="en-US" sz="6200" b="0" i="0" u="none" strike="noStrike" kern="1200" cap="none" spc="0" normalizeH="0" baseline="0" noProof="0" dirty="0" err="1">
                <a:ln>
                  <a:noFill/>
                </a:ln>
                <a:solidFill>
                  <a:schemeClr val="tx1"/>
                </a:solidFill>
                <a:effectLst/>
                <a:uLnTx/>
                <a:uFillTx/>
                <a:ea typeface="+mn-ea"/>
                <a:cs typeface="+mn-cs"/>
              </a:rPr>
              <a:t>train_test_split</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Model: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K-Nearest </a:t>
            </a:r>
            <a:r>
              <a:rPr kumimoji="0" lang="en-US" sz="6200" b="0" i="0" u="none" strike="noStrike" kern="1200" cap="none" spc="0" normalizeH="0" baseline="0" noProof="0" dirty="0" err="1">
                <a:ln>
                  <a:noFill/>
                </a:ln>
                <a:solidFill>
                  <a:schemeClr val="tx1"/>
                </a:solidFill>
                <a:effectLst/>
                <a:uLnTx/>
                <a:uFillTx/>
                <a:ea typeface="+mn-ea"/>
                <a:cs typeface="+mn-cs"/>
              </a:rPr>
              <a:t>Neigbors</a:t>
            </a:r>
            <a:r>
              <a:rPr kumimoji="0" lang="en-US" sz="6200" b="0" i="0" u="none" strike="noStrike" kern="1200" cap="none" spc="0" normalizeH="0" baseline="0" noProof="0" dirty="0">
                <a:ln>
                  <a:noFill/>
                </a:ln>
                <a:solidFill>
                  <a:schemeClr val="tx1"/>
                </a:solidFill>
                <a:effectLst/>
                <a:uLnTx/>
                <a:uFillTx/>
                <a:ea typeface="+mn-ea"/>
                <a:cs typeface="+mn-cs"/>
              </a:rPr>
              <a:t> ONLY on .</a:t>
            </a:r>
            <a:r>
              <a:rPr kumimoji="0" lang="en-US" sz="6200" b="0" i="0" u="none" strike="noStrike" kern="1200" cap="none" spc="0" normalizeH="0" baseline="0" noProof="0" dirty="0" err="1">
                <a:ln>
                  <a:noFill/>
                </a:ln>
                <a:solidFill>
                  <a:schemeClr val="tx1"/>
                </a:solidFill>
                <a:effectLst/>
                <a:uLnTx/>
                <a:uFillTx/>
                <a:ea typeface="+mn-ea"/>
                <a:cs typeface="+mn-cs"/>
              </a:rPr>
              <a:t>asm</a:t>
            </a:r>
            <a:r>
              <a:rPr kumimoji="0" lang="en-US" sz="6200" b="0" i="0" u="none" strike="noStrike" kern="1200" cap="none" spc="0" normalizeH="0" baseline="0" noProof="0" dirty="0">
                <a:ln>
                  <a:noFill/>
                </a:ln>
                <a:solidFill>
                  <a:schemeClr val="tx1"/>
                </a:solidFill>
                <a:effectLst/>
                <a:uLnTx/>
                <a:uFillTx/>
                <a:ea typeface="+mn-ea"/>
                <a:cs typeface="+mn-cs"/>
              </a:rPr>
              <a:t> file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Logistic Regression  &amp; Random Forest Classifier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Evaluation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performance matrix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confusion matrix,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precision matrix </a:t>
            </a:r>
          </a:p>
          <a:p>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7" name="Picture 6">
            <a:extLst>
              <a:ext uri="{FF2B5EF4-FFF2-40B4-BE49-F238E27FC236}">
                <a16:creationId xmlns:a16="http://schemas.microsoft.com/office/drawing/2014/main" id="{8CF1898B-1D3A-2F03-C7E5-F63789BC8B52}"/>
              </a:ext>
            </a:extLst>
          </p:cNvPr>
          <p:cNvPicPr>
            <a:picLocks noChangeAspect="1"/>
          </p:cNvPicPr>
          <p:nvPr/>
        </p:nvPicPr>
        <p:blipFill>
          <a:blip r:embed="rId3"/>
          <a:stretch>
            <a:fillRect/>
          </a:stretch>
        </p:blipFill>
        <p:spPr>
          <a:xfrm>
            <a:off x="435286" y="367553"/>
            <a:ext cx="11287328" cy="6015318"/>
          </a:xfrm>
          <a:prstGeom prst="rect">
            <a:avLst/>
          </a:prstGeom>
        </p:spPr>
      </p:pic>
    </p:spTree>
    <p:extLst>
      <p:ext uri="{BB962C8B-B14F-4D97-AF65-F5344CB8AC3E}">
        <p14:creationId xmlns:p14="http://schemas.microsoft.com/office/powerpoint/2010/main" val="253302988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{FFB28992-80C1-49F6-B069-C784A2550E78}tf33713516_win32</Template>
  <TotalTime>163</TotalTime>
  <Words>587</Words>
  <Application>Microsoft Office PowerPoint</Application>
  <PresentationFormat>Widescreen</PresentationFormat>
  <Paragraphs>88</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Calibri</vt:lpstr>
      <vt:lpstr>Gill Sans MT</vt:lpstr>
      <vt:lpstr>Walbaum Display</vt:lpstr>
      <vt:lpstr>Wingdings</vt:lpstr>
      <vt:lpstr>3DFloatVTI</vt:lpstr>
      <vt:lpstr>PowerPoint Presentation</vt:lpstr>
      <vt:lpstr>Abstract:</vt:lpstr>
      <vt:lpstr>Introduction:</vt:lpstr>
      <vt:lpstr>Requirements:</vt:lpstr>
      <vt:lpstr>Tools(Software):</vt:lpstr>
      <vt:lpstr>Tools(Hardware):</vt:lpstr>
      <vt:lpstr>Plan of Action:</vt:lpstr>
      <vt:lpstr>PowerPoint Presentation</vt:lpstr>
      <vt:lpstr>PowerPoint Presentation</vt:lpstr>
      <vt:lpstr>Architecture: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GAMPA RUTHVIK</dc:creator>
  <cp:lastModifiedBy>GAMPA RUTHVIK</cp:lastModifiedBy>
  <cp:revision>3</cp:revision>
  <dcterms:created xsi:type="dcterms:W3CDTF">2022-06-13T06:31:46Z</dcterms:created>
  <dcterms:modified xsi:type="dcterms:W3CDTF">2022-06-13T09:15:19Z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