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8" r:id="rId6"/>
    <p:sldId id="384" r:id="rId7"/>
    <p:sldId id="400" r:id="rId8"/>
    <p:sldId id="317" r:id="rId9"/>
    <p:sldId id="403" r:id="rId10"/>
    <p:sldId id="393" r:id="rId11"/>
    <p:sldId id="394" r:id="rId12"/>
    <p:sldId id="395" r:id="rId13"/>
    <p:sldId id="321" r:id="rId14"/>
    <p:sldId id="396" r:id="rId15"/>
    <p:sldId id="397" r:id="rId16"/>
    <p:sldId id="4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6063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003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2195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66521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117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03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91055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17" name="TextBox 16">
            <a:extLst>
              <a:ext uri="{FF2B5EF4-FFF2-40B4-BE49-F238E27FC236}">
                <a16:creationId xmlns:a16="http://schemas.microsoft.com/office/drawing/2014/main" id="{F1AE5FE9-E0D9-295D-E57E-D0EAA8AB429C}"/>
              </a:ext>
            </a:extLst>
          </p:cNvPr>
          <p:cNvSpPr txBox="1"/>
          <p:nvPr/>
        </p:nvSpPr>
        <p:spPr>
          <a:xfrm>
            <a:off x="188259" y="502025"/>
            <a:ext cx="6508376" cy="2123658"/>
          </a:xfrm>
          <a:prstGeom prst="rect">
            <a:avLst/>
          </a:prstGeom>
          <a:noFill/>
        </p:spPr>
        <p:txBody>
          <a:bodyPr wrap="square">
            <a:spAutoFit/>
          </a:bodyPr>
          <a:lstStyle/>
          <a:p>
            <a:r>
              <a:rPr kumimoji="0" lang="en-US" sz="4400" i="0" strike="noStrike" kern="1200" cap="none" spc="600" normalizeH="0" baseline="0" noProof="0" dirty="0">
                <a:ln>
                  <a:noFill/>
                </a:ln>
                <a:effectLst>
                  <a:outerShdw blurRad="38100" dist="38100" dir="2700000" algn="tl">
                    <a:srgbClr val="000000">
                      <a:alpha val="43137"/>
                    </a:srgbClr>
                  </a:outerShdw>
                </a:effectLst>
                <a:highlight>
                  <a:srgbClr val="000000"/>
                </a:highlight>
                <a:uLnTx/>
                <a:uFillTx/>
                <a:latin typeface="Agency FB" panose="020B0503020202020204" pitchFamily="34" charset="0"/>
                <a:ea typeface="Cascadia Mono ExtraLight" panose="020B0609020000020004" pitchFamily="49" charset="0"/>
                <a:cs typeface="Cascadia Mono ExtraLight" panose="020B0609020000020004" pitchFamily="49" charset="0"/>
              </a:rPr>
              <a:t>An Approach for malware detection using Deep Learning.</a:t>
            </a:r>
            <a:endParaRPr lang="en-IN" spc="600" dirty="0">
              <a:effectLst>
                <a:outerShdw blurRad="38100" dist="38100" dir="2700000" algn="tl">
                  <a:srgbClr val="000000">
                    <a:alpha val="43137"/>
                  </a:srgbClr>
                </a:outerShdw>
              </a:effectLst>
              <a:highlight>
                <a:srgbClr val="000000"/>
              </a:highlight>
              <a:latin typeface="Agency FB" panose="020B0503020202020204" pitchFamily="34" charset="0"/>
              <a:ea typeface="Cascadia Mono ExtraLight" panose="020B0609020000020004" pitchFamily="49" charset="0"/>
              <a:cs typeface="Cascadia Mono ExtraLight" panose="020B0609020000020004" pitchFamily="49" charset="0"/>
            </a:endParaRPr>
          </a:p>
        </p:txBody>
      </p:sp>
      <p:sp>
        <p:nvSpPr>
          <p:cNvPr id="27" name="TextBox 26">
            <a:extLst>
              <a:ext uri="{FF2B5EF4-FFF2-40B4-BE49-F238E27FC236}">
                <a16:creationId xmlns:a16="http://schemas.microsoft.com/office/drawing/2014/main" id="{1B767EEC-77BE-C10D-7824-E6EDFFBCCFA5}"/>
              </a:ext>
            </a:extLst>
          </p:cNvPr>
          <p:cNvSpPr txBox="1"/>
          <p:nvPr/>
        </p:nvSpPr>
        <p:spPr>
          <a:xfrm>
            <a:off x="188259" y="3910234"/>
            <a:ext cx="5253318" cy="180664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sng" strike="noStrike" kern="1200" cap="none" spc="0" normalizeH="0" baseline="0" noProof="0" dirty="0">
                <a:ln>
                  <a:noFill/>
                </a:ln>
                <a:effectLst/>
                <a:uLnTx/>
                <a:uFillTx/>
              </a:rPr>
              <a:t>Team Members: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Patelkhana</a:t>
            </a:r>
            <a:r>
              <a:rPr kumimoji="0" lang="en-US" sz="2400" i="0" strike="noStrike" kern="1200" cap="none" spc="0" normalizeH="0" baseline="0" noProof="0" dirty="0">
                <a:ln>
                  <a:noFill/>
                </a:ln>
                <a:effectLst/>
                <a:uLnTx/>
                <a:uFillTx/>
              </a:rPr>
              <a:t> Nandini </a:t>
            </a:r>
            <a:r>
              <a:rPr kumimoji="0" lang="en-US" sz="2400" i="0" u="none" strike="noStrike" kern="1200" cap="none" spc="0" normalizeH="0" baseline="0" noProof="0" dirty="0">
                <a:ln>
                  <a:noFill/>
                </a:ln>
                <a:effectLst/>
                <a:uLnTx/>
                <a:uFillTx/>
              </a:rPr>
              <a:t>(19B81A05E9)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Nikith</a:t>
            </a:r>
            <a:r>
              <a:rPr kumimoji="0" lang="en-US" sz="2400" i="0" u="none" strike="noStrike" kern="1200" cap="none" spc="0" normalizeH="0" baseline="0" noProof="0" dirty="0">
                <a:ln>
                  <a:noFill/>
                </a:ln>
                <a:effectLst/>
                <a:uLnTx/>
                <a:uFillTx/>
              </a:rPr>
              <a:t> Sai </a:t>
            </a:r>
            <a:r>
              <a:rPr kumimoji="0" lang="en-US" sz="2400" i="0" u="none" strike="noStrike" kern="1200" cap="none" spc="0" normalizeH="0" baseline="0" noProof="0" dirty="0" err="1">
                <a:ln>
                  <a:noFill/>
                </a:ln>
                <a:effectLst/>
                <a:uLnTx/>
                <a:uFillTx/>
              </a:rPr>
              <a:t>Veluvolu</a:t>
            </a:r>
            <a:r>
              <a:rPr kumimoji="0" lang="en-US" sz="2400" i="0" u="none" strike="noStrike" kern="1200" cap="none" spc="0" normalizeH="0" baseline="0" noProof="0" dirty="0">
                <a:ln>
                  <a:noFill/>
                </a:ln>
                <a:effectLst/>
                <a:uLnTx/>
                <a:uFillTx/>
              </a:rPr>
              <a:t> (19B81A05F1)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i="0" u="none" strike="noStrike" kern="1200" cap="none" spc="0" normalizeH="0" baseline="0" noProof="0" dirty="0" err="1">
                <a:ln>
                  <a:noFill/>
                </a:ln>
                <a:effectLst/>
                <a:uLnTx/>
                <a:uFillTx/>
              </a:rPr>
              <a:t>Gampa</a:t>
            </a:r>
            <a:r>
              <a:rPr kumimoji="0" lang="en-US" sz="2400" i="0" u="none" strike="noStrike" kern="1200" cap="none" spc="0" normalizeH="0" baseline="0" noProof="0" dirty="0">
                <a:ln>
                  <a:noFill/>
                </a:ln>
                <a:effectLst/>
                <a:uLnTx/>
                <a:uFillTx/>
              </a:rPr>
              <a:t> </a:t>
            </a:r>
            <a:r>
              <a:rPr kumimoji="0" lang="en-US" sz="2400" i="0" u="none" strike="noStrike" kern="1200" cap="none" spc="0" normalizeH="0" baseline="0" noProof="0" dirty="0" err="1">
                <a:ln>
                  <a:noFill/>
                </a:ln>
                <a:effectLst/>
                <a:uLnTx/>
                <a:uFillTx/>
              </a:rPr>
              <a:t>Ruthvik</a:t>
            </a:r>
            <a:r>
              <a:rPr kumimoji="0" lang="en-US" sz="2400" i="0" u="none" strike="noStrike" kern="1200" cap="none" spc="0" normalizeH="0" baseline="0" noProof="0" dirty="0">
                <a:ln>
                  <a:noFill/>
                </a:ln>
                <a:effectLst/>
                <a:uLnTx/>
                <a:uFillTx/>
              </a:rPr>
              <a:t> (19B81A05J0)</a:t>
            </a:r>
            <a:endParaRPr lang="en-IN" dirty="0"/>
          </a:p>
        </p:txBody>
      </p:sp>
      <p:sp>
        <p:nvSpPr>
          <p:cNvPr id="31" name="TextBox 30">
            <a:extLst>
              <a:ext uri="{FF2B5EF4-FFF2-40B4-BE49-F238E27FC236}">
                <a16:creationId xmlns:a16="http://schemas.microsoft.com/office/drawing/2014/main" id="{6BAF488D-A22C-32EC-6C17-7EE562EAB970}"/>
              </a:ext>
            </a:extLst>
          </p:cNvPr>
          <p:cNvSpPr txBox="1"/>
          <p:nvPr/>
        </p:nvSpPr>
        <p:spPr>
          <a:xfrm>
            <a:off x="7452360" y="4356847"/>
            <a:ext cx="439270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effectLst/>
                <a:uLnTx/>
                <a:uFillTx/>
                <a:latin typeface="Calibri"/>
                <a:ea typeface="+mn-ea"/>
                <a:cs typeface="+mn-cs"/>
              </a:rPr>
              <a:t>Project Guide: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Calibri"/>
                <a:ea typeface="+mn-ea"/>
                <a:cs typeface="+mn-cs"/>
              </a:rPr>
              <a:t>K. Srinivasa Reddy ,</a:t>
            </a:r>
            <a:br>
              <a:rPr kumimoji="0" lang="en-US" sz="2400" b="0" i="0" u="none" strike="noStrike" kern="1200" cap="none" spc="0" normalizeH="0" baseline="0" noProof="0" dirty="0">
                <a:ln>
                  <a:noFill/>
                </a:ln>
                <a:effectLst/>
                <a:uLnTx/>
                <a:uFillTx/>
                <a:latin typeface="Calibri"/>
                <a:ea typeface="+mn-ea"/>
                <a:cs typeface="+mn-cs"/>
              </a:rPr>
            </a:br>
            <a:r>
              <a:rPr kumimoji="0" lang="en-US" sz="2400" b="0" i="0" u="none" strike="noStrike" kern="1200" cap="none" spc="0" normalizeH="0" baseline="0" noProof="0" dirty="0">
                <a:ln>
                  <a:noFill/>
                </a:ln>
                <a:effectLst/>
                <a:uLnTx/>
                <a:uFillTx/>
                <a:latin typeface="Calibri"/>
                <a:ea typeface="+mn-ea"/>
                <a:cs typeface="+mn-cs"/>
              </a:rPr>
              <a:t>Associate Professor CSE</a:t>
            </a:r>
          </a:p>
        </p:txBody>
      </p:sp>
      <p:sp>
        <p:nvSpPr>
          <p:cNvPr id="35" name="TextBox 34">
            <a:extLst>
              <a:ext uri="{FF2B5EF4-FFF2-40B4-BE49-F238E27FC236}">
                <a16:creationId xmlns:a16="http://schemas.microsoft.com/office/drawing/2014/main" id="{6370E53E-48CB-1E3E-B4D1-199C07992C39}"/>
              </a:ext>
            </a:extLst>
          </p:cNvPr>
          <p:cNvSpPr txBox="1"/>
          <p:nvPr/>
        </p:nvSpPr>
        <p:spPr>
          <a:xfrm>
            <a:off x="7452360" y="6415972"/>
            <a:ext cx="601531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Date Of Presentation : 17</a:t>
            </a:r>
            <a:r>
              <a:rPr kumimoji="0" lang="en-US" sz="1800" b="0" i="0" u="none" strike="noStrike" kern="1200" cap="none" spc="0" normalizeH="0" baseline="30000" noProof="0" dirty="0">
                <a:ln>
                  <a:noFill/>
                </a:ln>
                <a:effectLst/>
                <a:uLnTx/>
                <a:uFillTx/>
                <a:latin typeface="Calibri"/>
                <a:ea typeface="+mn-ea"/>
                <a:cs typeface="+mn-cs"/>
              </a:rPr>
              <a:t>th</a:t>
            </a:r>
            <a:r>
              <a:rPr kumimoji="0" lang="en-US" sz="1800" b="0" i="0" u="none" strike="noStrike" kern="1200" cap="none" spc="0" normalizeH="0" baseline="0" noProof="0" dirty="0">
                <a:ln>
                  <a:noFill/>
                </a:ln>
                <a:effectLst/>
                <a:uLnTx/>
                <a:uFillTx/>
                <a:latin typeface="Calibri"/>
                <a:ea typeface="+mn-ea"/>
                <a:cs typeface="+mn-cs"/>
              </a:rPr>
              <a:t> June 2022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rot="16200000">
            <a:off x="7395631" y="2027763"/>
            <a:ext cx="6798737" cy="274319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80348" y="196900"/>
            <a:ext cx="9398000" cy="6601831"/>
          </a:xfrm>
        </p:spPr>
        <p:txBody>
          <a:bodyPr>
            <a:normAutofit fontScale="3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Data Analysis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distribution of data using </a:t>
            </a:r>
            <a:r>
              <a:rPr kumimoji="0" lang="en-US" sz="6200" b="0" i="0" u="none" strike="noStrike" kern="1200" cap="none" spc="0" normalizeH="0" baseline="0" noProof="0" dirty="0" err="1">
                <a:ln>
                  <a:noFill/>
                </a:ln>
                <a:solidFill>
                  <a:schemeClr val="tx1"/>
                </a:solidFill>
                <a:effectLst/>
                <a:uLnTx/>
                <a:uFillTx/>
                <a:ea typeface="+mn-ea"/>
                <a:cs typeface="+mn-cs"/>
              </a:rPr>
              <a:t>countplot</a:t>
            </a:r>
            <a:r>
              <a:rPr kumimoji="0" lang="en-US" sz="6200" b="0" i="0" u="none" strike="noStrike" kern="1200" cap="none" spc="0" normalizeH="0" baseline="0" noProof="0" dirty="0">
                <a:ln>
                  <a:noFill/>
                </a:ln>
                <a:solidFill>
                  <a:schemeClr val="tx1"/>
                </a:solidFill>
                <a:effectLst/>
                <a:uLnTx/>
                <a:uFillTx/>
                <a:ea typeface="+mn-ea"/>
                <a:cs typeface="+mn-cs"/>
              </a:rPr>
              <a:t> graph</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a:t>
            </a:r>
            <a:r>
              <a:rPr kumimoji="0" lang="en-US" sz="6200" b="0" i="0" u="none" strike="noStrike" kern="1200" cap="none" spc="0" normalizeH="0" baseline="0" noProof="0" dirty="0" err="1">
                <a:ln>
                  <a:noFill/>
                </a:ln>
                <a:solidFill>
                  <a:schemeClr val="tx1"/>
                </a:solidFill>
                <a:effectLst/>
                <a:uLnTx/>
                <a:uFillTx/>
                <a:ea typeface="+mn-ea"/>
                <a:cs typeface="+mn-cs"/>
              </a:rPr>
              <a:t>univariateanalysis</a:t>
            </a:r>
            <a:r>
              <a:rPr kumimoji="0" lang="en-US" sz="6200" b="0" i="0" u="none" strike="noStrike" kern="1200" cap="none" spc="0" normalizeH="0" baseline="0" noProof="0" dirty="0">
                <a:ln>
                  <a:noFill/>
                </a:ln>
                <a:solidFill>
                  <a:schemeClr val="tx1"/>
                </a:solidFill>
                <a:effectLst/>
                <a:uLnTx/>
                <a:uFillTx/>
                <a:ea typeface="+mn-ea"/>
                <a:cs typeface="+mn-cs"/>
              </a:rPr>
              <a:t> on few important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Dealing with outliers using boxplot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multi-variable analysis using </a:t>
            </a:r>
            <a:r>
              <a:rPr kumimoji="0" lang="en-US" sz="6200" b="0" i="0" u="none" strike="noStrike" kern="1200" cap="none" spc="0" normalizeH="0" baseline="0" noProof="0" dirty="0" err="1">
                <a:ln>
                  <a:noFill/>
                </a:ln>
                <a:solidFill>
                  <a:schemeClr val="tx1"/>
                </a:solidFill>
                <a:effectLst/>
                <a:uLnTx/>
                <a:uFillTx/>
                <a:ea typeface="+mn-ea"/>
                <a:cs typeface="+mn-cs"/>
              </a:rPr>
              <a:t>sklearn.manifold.TSNE</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Train and Test data split: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split the data into test and train in a ratio of 80:20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using </a:t>
            </a:r>
            <a:r>
              <a:rPr kumimoji="0" lang="en-US" sz="6200" b="0" i="0" u="none" strike="noStrike" kern="1200" cap="none" spc="0" normalizeH="0" baseline="0" noProof="0" dirty="0" err="1">
                <a:ln>
                  <a:noFill/>
                </a:ln>
                <a:solidFill>
                  <a:schemeClr val="tx1"/>
                </a:solidFill>
                <a:effectLst/>
                <a:uLnTx/>
                <a:uFillTx/>
                <a:ea typeface="+mn-ea"/>
                <a:cs typeface="+mn-cs"/>
              </a:rPr>
              <a:t>sklearn.model_selection</a:t>
            </a:r>
            <a:r>
              <a:rPr kumimoji="0" lang="en-US" sz="6200" b="0" i="0" u="none" strike="noStrike" kern="1200" cap="none" spc="0" normalizeH="0" baseline="0" noProof="0" dirty="0">
                <a:ln>
                  <a:noFill/>
                </a:ln>
                <a:solidFill>
                  <a:schemeClr val="tx1"/>
                </a:solidFill>
                <a:effectLst/>
                <a:uLnTx/>
                <a:uFillTx/>
                <a:ea typeface="+mn-ea"/>
                <a:cs typeface="+mn-cs"/>
              </a:rPr>
              <a:t> </a:t>
            </a:r>
            <a:r>
              <a:rPr kumimoji="0" lang="en-US" sz="6200" b="0" i="0" u="none" strike="noStrike" kern="1200" cap="none" spc="0" normalizeH="0" baseline="0" noProof="0" dirty="0" err="1">
                <a:ln>
                  <a:noFill/>
                </a:ln>
                <a:solidFill>
                  <a:schemeClr val="tx1"/>
                </a:solidFill>
                <a:effectLst/>
                <a:uLnTx/>
                <a:uFillTx/>
                <a:ea typeface="+mn-ea"/>
                <a:cs typeface="+mn-cs"/>
              </a:rPr>
              <a:t>train_test_split</a:t>
            </a: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Model: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K-Nearest </a:t>
            </a:r>
            <a:r>
              <a:rPr kumimoji="0" lang="en-US" sz="6200" b="0" i="0" u="none" strike="noStrike" kern="1200" cap="none" spc="0" normalizeH="0" baseline="0" noProof="0" dirty="0" err="1">
                <a:ln>
                  <a:noFill/>
                </a:ln>
                <a:solidFill>
                  <a:schemeClr val="tx1"/>
                </a:solidFill>
                <a:effectLst/>
                <a:uLnTx/>
                <a:uFillTx/>
                <a:ea typeface="+mn-ea"/>
                <a:cs typeface="+mn-cs"/>
              </a:rPr>
              <a:t>Neigbors</a:t>
            </a:r>
            <a:r>
              <a:rPr kumimoji="0" lang="en-US" sz="6200" b="0" i="0" u="none" strike="noStrike" kern="1200" cap="none" spc="0" normalizeH="0" baseline="0" noProof="0" dirty="0">
                <a:ln>
                  <a:noFill/>
                </a:ln>
                <a:solidFill>
                  <a:schemeClr val="tx1"/>
                </a:solidFill>
                <a:effectLst/>
                <a:uLnTx/>
                <a:uFillTx/>
                <a:ea typeface="+mn-ea"/>
                <a:cs typeface="+mn-cs"/>
              </a:rPr>
              <a:t> ONLY on .</a:t>
            </a:r>
            <a:r>
              <a:rPr kumimoji="0" lang="en-US" sz="6200" b="0" i="0" u="none" strike="noStrike" kern="1200" cap="none" spc="0" normalizeH="0" baseline="0" noProof="0" dirty="0" err="1">
                <a:ln>
                  <a:noFill/>
                </a:ln>
                <a:solidFill>
                  <a:schemeClr val="tx1"/>
                </a:solidFill>
                <a:effectLst/>
                <a:uLnTx/>
                <a:uFillTx/>
                <a:ea typeface="+mn-ea"/>
                <a:cs typeface="+mn-cs"/>
              </a:rPr>
              <a:t>asm</a:t>
            </a:r>
            <a:r>
              <a:rPr kumimoji="0" lang="en-US" sz="6200" b="0" i="0" u="none" strike="noStrike" kern="1200" cap="none" spc="0" normalizeH="0" baseline="0" noProof="0" dirty="0">
                <a:ln>
                  <a:noFill/>
                </a:ln>
                <a:solidFill>
                  <a:schemeClr val="tx1"/>
                </a:solidFill>
                <a:effectLst/>
                <a:uLnTx/>
                <a:uFillTx/>
                <a:ea typeface="+mn-ea"/>
                <a:cs typeface="+mn-cs"/>
              </a:rPr>
              <a:t> file features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Logistic Regression  &amp; Random Forest Classifier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2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Evaluation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performance matrix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confusion matrix,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200" b="0" i="0" u="none" strike="noStrike" kern="1200" cap="none" spc="0" normalizeH="0" baseline="0" noProof="0" dirty="0">
                <a:ln>
                  <a:noFill/>
                </a:ln>
                <a:solidFill>
                  <a:schemeClr val="tx1"/>
                </a:solidFill>
                <a:effectLst/>
                <a:uLnTx/>
                <a:uFillTx/>
                <a:ea typeface="+mn-ea"/>
                <a:cs typeface="+mn-cs"/>
              </a:rPr>
              <a:t> 		precision matrix </a:t>
            </a:r>
          </a:p>
          <a:p>
            <a:endParaRPr lang="en-US"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7" name="Picture 6">
            <a:extLst>
              <a:ext uri="{FF2B5EF4-FFF2-40B4-BE49-F238E27FC236}">
                <a16:creationId xmlns:a16="http://schemas.microsoft.com/office/drawing/2014/main" id="{8CF1898B-1D3A-2F03-C7E5-F63789BC8B52}"/>
              </a:ext>
            </a:extLst>
          </p:cNvPr>
          <p:cNvPicPr>
            <a:picLocks noChangeAspect="1"/>
          </p:cNvPicPr>
          <p:nvPr/>
        </p:nvPicPr>
        <p:blipFill>
          <a:blip r:embed="rId3"/>
          <a:stretch>
            <a:fillRect/>
          </a:stretch>
        </p:blipFill>
        <p:spPr>
          <a:xfrm>
            <a:off x="435286" y="314287"/>
            <a:ext cx="11287328" cy="6015318"/>
          </a:xfrm>
          <a:prstGeom prst="rect">
            <a:avLst/>
          </a:prstGeom>
        </p:spPr>
      </p:pic>
    </p:spTree>
    <p:extLst>
      <p:ext uri="{BB962C8B-B14F-4D97-AF65-F5344CB8AC3E}">
        <p14:creationId xmlns:p14="http://schemas.microsoft.com/office/powerpoint/2010/main" val="253302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Architecture: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2" name="Content Placeholder 1">
            <a:extLst>
              <a:ext uri="{FF2B5EF4-FFF2-40B4-BE49-F238E27FC236}">
                <a16:creationId xmlns:a16="http://schemas.microsoft.com/office/drawing/2014/main" id="{AA330DA3-5301-00D0-FC86-DA3755B7553F}"/>
              </a:ext>
            </a:extLst>
          </p:cNvPr>
          <p:cNvPicPr>
            <a:picLocks noGrp="1" noChangeAspect="1"/>
          </p:cNvPicPr>
          <p:nvPr>
            <p:ph sz="quarter" idx="15"/>
          </p:nvPr>
        </p:nvPicPr>
        <p:blipFill>
          <a:blip r:embed="rId3"/>
          <a:stretch>
            <a:fillRect/>
          </a:stretch>
        </p:blipFill>
        <p:spPr>
          <a:xfrm>
            <a:off x="439272" y="1300361"/>
            <a:ext cx="11201865" cy="5082510"/>
          </a:xfrm>
          <a:prstGeom prst="rect">
            <a:avLst/>
          </a:prstGeom>
        </p:spPr>
      </p:pic>
    </p:spTree>
    <p:extLst>
      <p:ext uri="{BB962C8B-B14F-4D97-AF65-F5344CB8AC3E}">
        <p14:creationId xmlns:p14="http://schemas.microsoft.com/office/powerpoint/2010/main" val="103815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18E0-5B55-FA60-C478-F39A538DFCA7}"/>
              </a:ext>
            </a:extLst>
          </p:cNvPr>
          <p:cNvSpPr>
            <a:spLocks noGrp="1"/>
          </p:cNvSpPr>
          <p:nvPr>
            <p:ph type="title"/>
          </p:nvPr>
        </p:nvSpPr>
        <p:spPr>
          <a:xfrm>
            <a:off x="239475" y="2683101"/>
            <a:ext cx="11091600" cy="1332000"/>
          </a:xfrm>
        </p:spPr>
        <p:txBody>
          <a:bodyPr/>
          <a:lstStyle/>
          <a:p>
            <a:pPr algn="ctr"/>
            <a:r>
              <a:rPr lang="en-US" sz="6600" dirty="0">
                <a:latin typeface="Agency FB" panose="020B0503020202020204" pitchFamily="34" charset="0"/>
              </a:rPr>
              <a:t>THANK YOU</a:t>
            </a:r>
            <a:endParaRPr lang="en-IN" sz="6600" dirty="0">
              <a:latin typeface="Agency FB" panose="020B0503020202020204" pitchFamily="34" charset="0"/>
            </a:endParaRPr>
          </a:p>
        </p:txBody>
      </p:sp>
      <p:sp>
        <p:nvSpPr>
          <p:cNvPr id="6" name="Slide Number Placeholder 5">
            <a:extLst>
              <a:ext uri="{FF2B5EF4-FFF2-40B4-BE49-F238E27FC236}">
                <a16:creationId xmlns:a16="http://schemas.microsoft.com/office/drawing/2014/main" id="{280EBEB1-52D5-55F2-89CC-6F1F6991C13B}"/>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97549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Abstract: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35741"/>
            <a:ext cx="10843278" cy="4974572"/>
          </a:xfrm>
          <a:noFill/>
        </p:spPr>
        <p:txBody>
          <a:bodyPr>
            <a:normAutofit fontScale="77500" lnSpcReduction="20000"/>
          </a:bodyPr>
          <a:lstStyle/>
          <a:p>
            <a:r>
              <a:rPr lang="en-IN" sz="3200" dirty="0">
                <a:solidFill>
                  <a:schemeClr val="tx1"/>
                </a:solidFill>
              </a:rPr>
              <a:t>In recent years, the malware industry has become a well-organized market involving large amounts of money.</a:t>
            </a:r>
          </a:p>
          <a:p>
            <a:r>
              <a:rPr lang="en-IN" sz="3200" dirty="0">
                <a:solidFill>
                  <a:schemeClr val="tx1"/>
                </a:solidFill>
              </a:rPr>
              <a:t>Well-funded, multi-player syndicates invest heavily in technologies and capabilities built to evade traditional protection</a:t>
            </a:r>
          </a:p>
          <a:p>
            <a:r>
              <a:rPr lang="en-IN" sz="3200" dirty="0">
                <a:solidFill>
                  <a:schemeClr val="tx1"/>
                </a:solidFill>
              </a:rPr>
              <a:t>The major challenges that anti-malware faces today is the vast amounts of data and files which need to be evaluated for potential malicious intent, but in recent events it has been seen that the viruses are constantly modified and/or obfuscated using various tactics, such that they look like many different files.</a:t>
            </a:r>
          </a:p>
          <a:p>
            <a:r>
              <a:rPr lang="en-IN" sz="3200" dirty="0">
                <a:solidFill>
                  <a:schemeClr val="tx1"/>
                </a:solidFill>
              </a:rPr>
              <a:t>To address this issue, we will use deep learning algorithms to identify typical traits shown in malware binaries such as in PE headers (DOS executable) and patterns in the opcodes.</a:t>
            </a:r>
          </a:p>
          <a:p>
            <a:endParaRPr lang="en-US" sz="3600" dirty="0"/>
          </a:p>
        </p:txBody>
      </p:sp>
    </p:spTree>
    <p:extLst>
      <p:ext uri="{BB962C8B-B14F-4D97-AF65-F5344CB8AC3E}">
        <p14:creationId xmlns:p14="http://schemas.microsoft.com/office/powerpoint/2010/main" val="151045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98741" y="394448"/>
            <a:ext cx="5311775" cy="1659524"/>
          </a:xfrm>
        </p:spPr>
        <p:txBody>
          <a:bodyPr/>
          <a:lstStyle/>
          <a:p>
            <a:r>
              <a:rPr lang="en-US" u="sng" dirty="0">
                <a:latin typeface="Agency FB" panose="020B0503020202020204" pitchFamily="34" charset="0"/>
              </a:rPr>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9542063" y="62752"/>
            <a:ext cx="2614757" cy="332320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530103" y="3447448"/>
            <a:ext cx="2614757" cy="3410551"/>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394540"/>
            <a:ext cx="8942482" cy="5069012"/>
          </a:xfrm>
          <a:noFill/>
        </p:spPr>
        <p:txBody>
          <a:bodyPr>
            <a:noAutofit/>
          </a:bodyPr>
          <a:lstStyle/>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Malware, short for malicious software, which can either  create harm  to  data or  access  some important  data illegally.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simple classiﬁcation of malware consists of ﬁle infectors and stand-alone malware.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Another way of classifying malware is based on their particular action: worms, backdoors, trojans, rootkits, spyware, adware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endPar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endParaRPr>
          </a:p>
          <a:p>
            <a:pPr>
              <a:lnSpc>
                <a:spcPct val="90000"/>
              </a:lnSpc>
              <a:spcAft>
                <a:spcPts val="0"/>
              </a:spcAft>
              <a:defRPr/>
            </a:pPr>
            <a:r>
              <a:rPr lang="en-US" sz="2400" dirty="0">
                <a:solidFill>
                  <a:schemeClr val="tx1"/>
                </a:solidFill>
                <a:latin typeface="Gill Sans MT" panose="020B0502020104020203" pitchFamily="34" charset="0"/>
              </a:rPr>
              <a:t>I</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n order to provide protection, we present a machine-learning based technique for predicting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and byte files as benign or malignant.  </a:t>
            </a:r>
          </a:p>
          <a:p>
            <a:pPr>
              <a:lnSpc>
                <a:spcPct val="90000"/>
              </a:lnSpc>
              <a:spcAft>
                <a:spcPts val="0"/>
              </a:spcAft>
              <a:defRPr/>
            </a:pPr>
            <a:r>
              <a:rPr lang="en-US" sz="2400" dirty="0">
                <a:solidFill>
                  <a:schemeClr val="tx1"/>
                </a:solidFill>
                <a:latin typeface="Gill Sans MT" panose="020B0502020104020203" pitchFamily="34" charset="0"/>
              </a:rPr>
              <a:t>O</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ur</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technique relies on a large set of training values in order to build representation for each ﬁle in that set. </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A set of features like opcodes, segments,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filesize</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etc</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is computed for every byte and </a:t>
            </a:r>
            <a:r>
              <a:rPr kumimoji="0" lang="en-US" sz="2400" b="0" i="0" u="none" strike="noStrike" kern="1200" cap="none" spc="0" normalizeH="0" baseline="0" noProof="0" dirty="0" err="1">
                <a:ln>
                  <a:noFill/>
                </a:ln>
                <a:solidFill>
                  <a:schemeClr val="tx1"/>
                </a:solidFill>
                <a:effectLst/>
                <a:uLnTx/>
                <a:uFillTx/>
                <a:latin typeface="Gill Sans MT" panose="020B0502020104020203" pitchFamily="34" charset="0"/>
              </a:rPr>
              <a:t>asm</a:t>
            </a:r>
            <a:r>
              <a:rPr kumimoji="0" lang="en-US" sz="2400" b="0" i="0" u="none" strike="noStrike" kern="1200" cap="none" spc="0" normalizeH="0" baseline="0" noProof="0" dirty="0">
                <a:ln>
                  <a:noFill/>
                </a:ln>
                <a:solidFill>
                  <a:schemeClr val="tx1"/>
                </a:solidFill>
                <a:effectLst/>
                <a:uLnTx/>
                <a:uFillTx/>
                <a:latin typeface="Gill Sans MT" panose="020B0502020104020203" pitchFamily="34" charset="0"/>
              </a:rPr>
              <a:t> ﬁles in the training or test datasets  to detect a malware.</a:t>
            </a:r>
          </a:p>
          <a:p>
            <a:endParaRPr lang="en-US" sz="2400"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E488-3715-FA1E-3932-B5C110887D03}"/>
              </a:ext>
            </a:extLst>
          </p:cNvPr>
          <p:cNvSpPr>
            <a:spLocks noGrp="1"/>
          </p:cNvSpPr>
          <p:nvPr>
            <p:ph type="title"/>
          </p:nvPr>
        </p:nvSpPr>
        <p:spPr/>
        <p:txBody>
          <a:bodyPr/>
          <a:lstStyle/>
          <a:p>
            <a:r>
              <a:rPr lang="en-US" u="sng" dirty="0">
                <a:latin typeface="Agency FB" panose="020B0503020202020204" pitchFamily="34" charset="0"/>
              </a:rPr>
              <a:t>Literature Survey:</a:t>
            </a:r>
            <a:endParaRPr lang="en-IN"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1F4F69FC-A3C7-0CF5-7649-62FFD71C05D4}"/>
              </a:ext>
            </a:extLst>
          </p:cNvPr>
          <p:cNvSpPr>
            <a:spLocks noGrp="1"/>
          </p:cNvSpPr>
          <p:nvPr>
            <p:ph idx="1"/>
          </p:nvPr>
        </p:nvSpPr>
        <p:spPr>
          <a:xfrm>
            <a:off x="728144" y="1655999"/>
            <a:ext cx="10813823" cy="3606466"/>
          </a:xfrm>
        </p:spPr>
        <p:txBody>
          <a:bodyPr/>
          <a:lstStyle/>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There are several algorithms for detecting malwares.</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We studied through different research papers.</a:t>
            </a:r>
          </a:p>
          <a:p>
            <a:pPr>
              <a:lnSpc>
                <a:spcPct val="90000"/>
              </a:lnSpc>
              <a:spcAft>
                <a:spcPts val="0"/>
              </a:spcAf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Publisher Name : Human-centric Computing and Information Sciences(HCIS).</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Authors : </a:t>
            </a:r>
            <a:r>
              <a:rPr kumimoji="0" lang="en-US" sz="2400" b="0" i="0" u="none" strike="noStrike" kern="1200" cap="none" spc="0" normalizeH="0" baseline="0" noProof="0" dirty="0" err="1">
                <a:ln>
                  <a:noFill/>
                </a:ln>
                <a:solidFill>
                  <a:schemeClr val="tx1"/>
                </a:solidFill>
                <a:effectLst/>
                <a:uLnTx/>
                <a:uFillTx/>
                <a:ea typeface="+mn-ea"/>
                <a:cs typeface="+mn-cs"/>
              </a:rPr>
              <a:t>Seungyeon</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Baek</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Jueun</a:t>
            </a:r>
            <a:r>
              <a:rPr kumimoji="0" lang="en-US" sz="2400" b="0" i="0" u="none" strike="noStrike" kern="1200" cap="none" spc="0" normalizeH="0" baseline="0" noProof="0" dirty="0">
                <a:ln>
                  <a:noFill/>
                </a:ln>
                <a:solidFill>
                  <a:schemeClr val="tx1"/>
                </a:solidFill>
                <a:effectLst/>
                <a:uLnTx/>
                <a:uFillTx/>
                <a:ea typeface="+mn-ea"/>
                <a:cs typeface="+mn-cs"/>
              </a:rPr>
              <a:t> Jeon, </a:t>
            </a:r>
            <a:r>
              <a:rPr kumimoji="0" lang="en-US" sz="2400" b="0" i="0" u="none" strike="noStrike" kern="1200" cap="none" spc="0" normalizeH="0" baseline="0" noProof="0" dirty="0" err="1">
                <a:ln>
                  <a:noFill/>
                </a:ln>
                <a:solidFill>
                  <a:schemeClr val="tx1"/>
                </a:solidFill>
                <a:effectLst/>
                <a:uLnTx/>
                <a:uFillTx/>
                <a:ea typeface="+mn-ea"/>
                <a:cs typeface="+mn-cs"/>
              </a:rPr>
              <a:t>Byeonghui</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Jeong</a:t>
            </a:r>
            <a:r>
              <a:rPr kumimoji="0" lang="en-US" sz="2400" b="0" i="0" u="none" strike="noStrike" kern="1200" cap="none" spc="0" normalizeH="0" baseline="0" noProof="0" dirty="0">
                <a:ln>
                  <a:noFill/>
                </a:ln>
                <a:solidFill>
                  <a:schemeClr val="tx1"/>
                </a:solidFill>
                <a:effectLst/>
                <a:uLnTx/>
                <a:uFillTx/>
                <a:ea typeface="+mn-ea"/>
                <a:cs typeface="+mn-cs"/>
              </a:rPr>
              <a:t>, and Young-</a:t>
            </a:r>
            <a:r>
              <a:rPr kumimoji="0" lang="en-US" sz="2400" b="0" i="0" u="none" strike="noStrike" kern="1200" cap="none" spc="0" normalizeH="0" baseline="0" noProof="0" dirty="0" err="1">
                <a:ln>
                  <a:noFill/>
                </a:ln>
                <a:solidFill>
                  <a:schemeClr val="tx1"/>
                </a:solidFill>
                <a:effectLst/>
                <a:uLnTx/>
                <a:uFillTx/>
                <a:ea typeface="+mn-ea"/>
                <a:cs typeface="+mn-cs"/>
              </a:rPr>
              <a:t>Sik</a:t>
            </a:r>
            <a:r>
              <a:rPr kumimoji="0" lang="en-US" sz="2400" b="0" i="0" u="none" strike="noStrike" kern="1200" cap="none" spc="0" normalizeH="0" baseline="0" noProof="0" dirty="0">
                <a:ln>
                  <a:noFill/>
                </a:ln>
                <a:solidFill>
                  <a:schemeClr val="tx1"/>
                </a:solidFill>
                <a:effectLst/>
                <a:uLnTx/>
                <a:uFillTx/>
                <a:ea typeface="+mn-ea"/>
                <a:cs typeface="+mn-cs"/>
              </a:rPr>
              <a:t> </a:t>
            </a:r>
            <a:r>
              <a:rPr kumimoji="0" lang="en-US" sz="2400" b="0" i="0" u="none" strike="noStrike" kern="1200" cap="none" spc="0" normalizeH="0" baseline="0" noProof="0" dirty="0" err="1">
                <a:ln>
                  <a:noFill/>
                </a:ln>
                <a:solidFill>
                  <a:schemeClr val="tx1"/>
                </a:solidFill>
                <a:effectLst/>
                <a:uLnTx/>
                <a:uFillTx/>
                <a:ea typeface="+mn-ea"/>
                <a:cs typeface="+mn-cs"/>
              </a:rPr>
              <a:t>Jeong</a:t>
            </a: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Publisher Name : Kaggle.com</a:t>
            </a:r>
          </a:p>
          <a:p>
            <a:pPr>
              <a:lnSpc>
                <a:spcPct val="90000"/>
              </a:lnSpc>
              <a:spcAft>
                <a:spcPts val="0"/>
              </a:spcAft>
              <a:defRPr/>
            </a:pPr>
            <a:r>
              <a:rPr kumimoji="0" lang="en-US" sz="2400" b="0" i="0" u="none" strike="noStrike" kern="1200" cap="none" spc="0" normalizeH="0" baseline="0" noProof="0" dirty="0">
                <a:ln>
                  <a:noFill/>
                </a:ln>
                <a:solidFill>
                  <a:schemeClr val="tx1"/>
                </a:solidFill>
                <a:effectLst/>
                <a:uLnTx/>
                <a:uFillTx/>
                <a:ea typeface="+mn-ea"/>
                <a:cs typeface="+mn-cs"/>
              </a:rPr>
              <a:t>Author Name : Rohan Paul</a:t>
            </a:r>
            <a:endParaRPr lang="en-IN" sz="2400" dirty="0">
              <a:solidFill>
                <a:schemeClr val="tx1"/>
              </a:solidFill>
            </a:endParaRPr>
          </a:p>
        </p:txBody>
      </p:sp>
      <p:sp>
        <p:nvSpPr>
          <p:cNvPr id="6" name="Slide Number Placeholder 5">
            <a:extLst>
              <a:ext uri="{FF2B5EF4-FFF2-40B4-BE49-F238E27FC236}">
                <a16:creationId xmlns:a16="http://schemas.microsoft.com/office/drawing/2014/main" id="{6F371B86-DEE9-56A1-17C5-7825783BBE5B}"/>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04876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49276"/>
            <a:ext cx="6282900" cy="705784"/>
          </a:xfrm>
        </p:spPr>
        <p:txBody>
          <a:bodyPr vert="horz" wrap="square" lIns="0" tIns="0" rIns="0" bIns="0" rtlCol="0" anchor="b" anchorCtr="0">
            <a:normAutofit fontScale="90000"/>
          </a:bodyPr>
          <a:lstStyle/>
          <a:p>
            <a:pPr>
              <a:lnSpc>
                <a:spcPct val="100000"/>
              </a:lnSpc>
            </a:pPr>
            <a:r>
              <a:rPr lang="en-US" sz="5300" u="sng" dirty="0">
                <a:latin typeface="Agency FB" panose="020B0503020202020204" pitchFamily="34" charset="0"/>
              </a:rPr>
              <a:t>Functional Requirements</a:t>
            </a:r>
            <a:r>
              <a:rPr lang="en-US" u="sng" dirty="0">
                <a:latin typeface="Agency FB" panose="020B0503020202020204" pitchFamily="34" charset="0"/>
              </a:rPr>
              <a:t>:</a:t>
            </a:r>
            <a:endParaRPr lang="en-US" sz="6400" u="sng" kern="1200" dirty="0">
              <a:solidFill>
                <a:schemeClr val="tx1"/>
              </a:solidFill>
              <a:latin typeface="Agency FB" panose="020B0503020202020204" pitchFamily="34"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519332"/>
            <a:ext cx="10720516" cy="5141768"/>
          </a:xfrm>
        </p:spPr>
        <p:txBody>
          <a:bodyPr vert="horz" wrap="square" lIns="0" tIns="0" rIns="0" bIns="0" rtlCol="0">
            <a:noAutofit/>
          </a:bodyPr>
          <a:lstStyle/>
          <a:p>
            <a:pPr marL="342900" indent="-342900">
              <a:buFont typeface="Arial" panose="020B0604020202020204" pitchFamily="34" charset="0"/>
              <a:buChar char="•"/>
            </a:pPr>
            <a:r>
              <a:rPr lang="en-IN" i="0" dirty="0">
                <a:solidFill>
                  <a:schemeClr val="tx1"/>
                </a:solidFill>
                <a:effectLst/>
              </a:rPr>
              <a:t>Interoperability:</a:t>
            </a:r>
          </a:p>
          <a:p>
            <a:pPr marL="0" indent="0"/>
            <a:r>
              <a:rPr lang="en-IN" sz="2400" dirty="0">
                <a:solidFill>
                  <a:schemeClr val="tx1"/>
                </a:solidFill>
              </a:rPr>
              <a:t>	</a:t>
            </a:r>
            <a:r>
              <a:rPr lang="en-IN" sz="2400" i="0" dirty="0">
                <a:solidFill>
                  <a:schemeClr val="tx1"/>
                </a:solidFill>
                <a:effectLst/>
              </a:rPr>
              <a:t>Check whether the software is interoperable across different systems</a:t>
            </a:r>
            <a:endParaRPr lang="en-IN" dirty="0">
              <a:solidFill>
                <a:schemeClr val="tx1"/>
              </a:solidFill>
            </a:endParaRPr>
          </a:p>
          <a:p>
            <a:pPr marL="342900" indent="-342900">
              <a:buFont typeface="Arial" panose="020B0604020202020204" pitchFamily="34" charset="0"/>
              <a:buChar char="•"/>
            </a:pPr>
            <a:r>
              <a:rPr lang="en-IN" i="0" dirty="0">
                <a:solidFill>
                  <a:schemeClr val="tx1"/>
                </a:solidFill>
                <a:effectLst/>
              </a:rPr>
              <a:t>Accuracy:</a:t>
            </a:r>
            <a:endParaRPr lang="en-IN" dirty="0">
              <a:solidFill>
                <a:schemeClr val="tx1"/>
              </a:solidFill>
            </a:endParaRPr>
          </a:p>
          <a:p>
            <a:pPr marL="0" indent="0"/>
            <a:r>
              <a:rPr lang="en-IN" i="0" dirty="0">
                <a:solidFill>
                  <a:schemeClr val="tx1"/>
                </a:solidFill>
                <a:effectLst/>
              </a:rPr>
              <a:t>	</a:t>
            </a:r>
            <a:r>
              <a:rPr lang="en-US" i="0" dirty="0">
                <a:solidFill>
                  <a:schemeClr val="tx1"/>
                </a:solidFill>
                <a:effectLst/>
              </a:rPr>
              <a:t>defines a data entered into the system is correctly calculated and used by the 	system and that the output is correct.</a:t>
            </a:r>
            <a:endParaRPr lang="en-IN" i="0" dirty="0">
              <a:solidFill>
                <a:schemeClr val="tx1"/>
              </a:solidFill>
              <a:effectLst/>
            </a:endParaRPr>
          </a:p>
          <a:p>
            <a:pPr marL="342900" indent="-342900">
              <a:buFont typeface="Arial" panose="020B0604020202020204" pitchFamily="34" charset="0"/>
              <a:buChar char="•"/>
            </a:pPr>
            <a:r>
              <a:rPr lang="en-IN" i="0" dirty="0">
                <a:solidFill>
                  <a:schemeClr val="tx1"/>
                </a:solidFill>
                <a:effectLst/>
              </a:rPr>
              <a:t>Compliance:</a:t>
            </a:r>
          </a:p>
          <a:p>
            <a:pPr marL="0" indent="0"/>
            <a:r>
              <a:rPr lang="en-US" i="0" dirty="0">
                <a:solidFill>
                  <a:schemeClr val="tx1"/>
                </a:solidFill>
                <a:effectLst/>
              </a:rPr>
              <a:t>	Compliance functional requirements validate that the developed system is 	compliant to Industrial standards.</a:t>
            </a:r>
            <a:endParaRPr lang="en-IN" i="0" dirty="0">
              <a:solidFill>
                <a:schemeClr val="tx1"/>
              </a:solidFill>
              <a:effectLst/>
            </a:endParaRPr>
          </a:p>
          <a:p>
            <a:pPr marL="342900" indent="-342900">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49276"/>
            <a:ext cx="6282900" cy="705784"/>
          </a:xfrm>
        </p:spPr>
        <p:txBody>
          <a:bodyPr vert="horz" wrap="square" lIns="0" tIns="0" rIns="0" bIns="0" rtlCol="0" anchor="b" anchorCtr="0">
            <a:normAutofit fontScale="90000"/>
          </a:bodyPr>
          <a:lstStyle/>
          <a:p>
            <a:pPr>
              <a:lnSpc>
                <a:spcPct val="100000"/>
              </a:lnSpc>
            </a:pPr>
            <a:r>
              <a:rPr lang="en-US" sz="5300" u="sng" dirty="0">
                <a:latin typeface="Agency FB" panose="020B0503020202020204" pitchFamily="34" charset="0"/>
              </a:rPr>
              <a:t>Non-Functional Requirements:</a:t>
            </a:r>
            <a:r>
              <a:rPr lang="en-US" u="sng" dirty="0">
                <a:latin typeface="Agency FB" panose="020B0503020202020204" pitchFamily="34" charset="0"/>
              </a:rPr>
              <a:t>:</a:t>
            </a:r>
            <a:endParaRPr lang="en-US" sz="6400" u="sng" kern="1200" dirty="0">
              <a:solidFill>
                <a:schemeClr val="tx1"/>
              </a:solidFill>
              <a:latin typeface="Agency FB" panose="020B0503020202020204" pitchFamily="34"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519332"/>
            <a:ext cx="10720516" cy="5141768"/>
          </a:xfrm>
        </p:spPr>
        <p:txBody>
          <a:bodyPr vert="horz" wrap="square" lIns="0" tIns="0" rIns="0" bIns="0" rtlCol="0">
            <a:noAutofit/>
          </a:bodyPr>
          <a:lstStyle/>
          <a:p>
            <a:pPr marL="342900" indent="-342900">
              <a:buFont typeface="Arial" panose="020B0604020202020204" pitchFamily="34" charset="0"/>
              <a:buChar char="•"/>
            </a:pPr>
            <a:r>
              <a:rPr lang="en-IN" i="0" dirty="0">
                <a:solidFill>
                  <a:schemeClr val="tx1"/>
                </a:solidFill>
                <a:effectLst/>
              </a:rPr>
              <a:t>Performance:</a:t>
            </a:r>
          </a:p>
          <a:p>
            <a:pPr marL="0" indent="0"/>
            <a:r>
              <a:rPr lang="en-IN" dirty="0">
                <a:solidFill>
                  <a:schemeClr val="tx1"/>
                </a:solidFill>
              </a:rPr>
              <a:t>	</a:t>
            </a:r>
            <a:r>
              <a:rPr lang="en-US" dirty="0">
                <a:solidFill>
                  <a:schemeClr val="tx1"/>
                </a:solidFill>
              </a:rPr>
              <a:t>The system should produce results quickly.</a:t>
            </a:r>
          </a:p>
          <a:p>
            <a:pPr marL="0" indent="0"/>
            <a:r>
              <a:rPr lang="en-US" dirty="0">
                <a:solidFill>
                  <a:schemeClr val="tx1"/>
                </a:solidFill>
              </a:rPr>
              <a:t>     	Feature extraction and Time taken by ML algorithms  should be in milliseconds.</a:t>
            </a:r>
          </a:p>
          <a:p>
            <a:pPr marL="342900" indent="-342900">
              <a:buFont typeface="Arial" panose="020B0604020202020204" pitchFamily="34" charset="0"/>
              <a:buChar char="•"/>
            </a:pPr>
            <a:r>
              <a:rPr lang="en-IN" i="0" dirty="0">
                <a:solidFill>
                  <a:schemeClr val="tx1"/>
                </a:solidFill>
                <a:effectLst/>
              </a:rPr>
              <a:t>Reliability: </a:t>
            </a:r>
          </a:p>
          <a:p>
            <a:pPr marL="0" indent="0"/>
            <a:r>
              <a:rPr lang="en-IN" i="0" dirty="0">
                <a:solidFill>
                  <a:schemeClr val="tx1"/>
                </a:solidFill>
                <a:effectLst/>
              </a:rPr>
              <a:t>	T</a:t>
            </a:r>
            <a:r>
              <a:rPr lang="en-IN" sz="2400" i="0" dirty="0">
                <a:solidFill>
                  <a:schemeClr val="tx1"/>
                </a:solidFill>
                <a:effectLst/>
              </a:rPr>
              <a:t>he system should produce correct outputs </a:t>
            </a:r>
            <a:endParaRPr lang="en-IN" i="0" dirty="0">
              <a:solidFill>
                <a:schemeClr val="tx1"/>
              </a:solidFill>
              <a:effectLst/>
            </a:endParaRPr>
          </a:p>
          <a:p>
            <a:pPr marL="342900" indent="-342900">
              <a:buFont typeface="Arial" panose="020B0604020202020204" pitchFamily="34" charset="0"/>
              <a:buChar char="•"/>
            </a:pPr>
            <a:r>
              <a:rPr lang="en-IN" i="0" dirty="0">
                <a:solidFill>
                  <a:schemeClr val="tx1"/>
                </a:solidFill>
                <a:effectLst/>
              </a:rPr>
              <a:t>Scalability: </a:t>
            </a:r>
            <a:endParaRPr lang="en-IN" sz="1400" dirty="0">
              <a:solidFill>
                <a:schemeClr val="tx1"/>
              </a:solidFill>
            </a:endParaRPr>
          </a:p>
          <a:p>
            <a:pPr marL="0" indent="0"/>
            <a:r>
              <a:rPr lang="en-IN" sz="1400" dirty="0">
                <a:solidFill>
                  <a:schemeClr val="tx1"/>
                </a:solidFill>
              </a:rPr>
              <a:t>	</a:t>
            </a:r>
            <a:r>
              <a:rPr lang="en-IN" sz="2400" dirty="0">
                <a:solidFill>
                  <a:schemeClr val="tx1"/>
                </a:solidFill>
              </a:rPr>
              <a:t>S</a:t>
            </a:r>
            <a:r>
              <a:rPr lang="en-IN" sz="2400" i="0" dirty="0">
                <a:solidFill>
                  <a:schemeClr val="tx1"/>
                </a:solidFill>
                <a:effectLst/>
              </a:rPr>
              <a:t>oftware must be applicable to machine of any size</a:t>
            </a:r>
          </a:p>
          <a:p>
            <a:pPr marL="342900" indent="-342900">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00280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Tools(Software):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8929687" cy="4669772"/>
          </a:xfrm>
          <a:noFill/>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Operating System : Windows 10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Coding Language : Python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Platform : </a:t>
            </a:r>
            <a:r>
              <a:rPr kumimoji="0" lang="en-US" sz="2400" b="0" i="0" u="none" strike="noStrike" kern="1200" cap="none" spc="0" normalizeH="0" baseline="0" noProof="0" dirty="0" err="1">
                <a:ln>
                  <a:noFill/>
                </a:ln>
                <a:solidFill>
                  <a:schemeClr val="tx1"/>
                </a:solidFill>
                <a:effectLst/>
                <a:uLnTx/>
                <a:uFillTx/>
                <a:ea typeface="+mn-ea"/>
                <a:cs typeface="+mn-cs"/>
              </a:rPr>
              <a:t>Jupyter</a:t>
            </a: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ea typeface="+mn-ea"/>
                <a:cs typeface="+mn-cs"/>
              </a:rPr>
              <a:t>Python Libraries : </a:t>
            </a:r>
            <a:r>
              <a:rPr kumimoji="0" lang="en-US" sz="2400" b="0" i="0" u="none" strike="noStrike" kern="1200" cap="none" spc="0" normalizeH="0" baseline="0" noProof="0" dirty="0" err="1">
                <a:ln>
                  <a:noFill/>
                </a:ln>
                <a:solidFill>
                  <a:schemeClr val="tx1"/>
                </a:solidFill>
                <a:effectLst/>
                <a:uLnTx/>
                <a:uFillTx/>
                <a:ea typeface="+mn-ea"/>
                <a:cs typeface="+mn-cs"/>
              </a:rPr>
              <a:t>Numpy</a:t>
            </a:r>
            <a:r>
              <a:rPr kumimoji="0" lang="en-US" sz="2400" b="0" i="0" u="none" strike="noStrike" kern="1200" cap="none" spc="0" normalizeH="0" baseline="0" noProof="0" dirty="0">
                <a:ln>
                  <a:noFill/>
                </a:ln>
                <a:solidFill>
                  <a:schemeClr val="tx1"/>
                </a:solidFill>
                <a:effectLst/>
                <a:uLnTx/>
                <a:uFillTx/>
                <a:ea typeface="+mn-ea"/>
                <a:cs typeface="+mn-cs"/>
              </a:rPr>
              <a:t>, Pandas, seaborn , </a:t>
            </a:r>
            <a:r>
              <a:rPr kumimoji="0" lang="en-US" sz="2400" b="0" i="0" u="none" strike="noStrike" kern="1200" cap="none" spc="0" normalizeH="0" baseline="0" noProof="0" dirty="0" err="1">
                <a:ln>
                  <a:noFill/>
                </a:ln>
                <a:solidFill>
                  <a:schemeClr val="tx1"/>
                </a:solidFill>
                <a:effectLst/>
                <a:uLnTx/>
                <a:uFillTx/>
                <a:ea typeface="+mn-ea"/>
                <a:cs typeface="+mn-cs"/>
              </a:rPr>
              <a:t>matplot.pyplot</a:t>
            </a:r>
            <a:r>
              <a:rPr kumimoji="0" lang="en-US" sz="2400" b="0" i="0" u="none" strike="noStrike" kern="1200" cap="none" spc="0" normalizeH="0" baseline="0" noProof="0" dirty="0">
                <a:ln>
                  <a:noFill/>
                </a:ln>
                <a:solidFill>
                  <a:schemeClr val="tx1"/>
                </a:solidFill>
                <a:effectLst/>
                <a:uLnTx/>
                <a:uFillTx/>
                <a:ea typeface="+mn-ea"/>
                <a:cs typeface="+mn-cs"/>
              </a:rPr>
              <a:t>, scikit- learn.</a:t>
            </a:r>
          </a:p>
          <a:p>
            <a:endParaRPr lang="en-US" sz="2400" dirty="0">
              <a:solidFill>
                <a:schemeClr val="tx1"/>
              </a:solidFill>
            </a:endParaRPr>
          </a:p>
          <a:p>
            <a:endParaRPr lang="en-US" sz="2400" dirty="0"/>
          </a:p>
        </p:txBody>
      </p:sp>
      <p:pic>
        <p:nvPicPr>
          <p:cNvPr id="13" name="Picture Placeholder 26" descr="Data Points Digital background">
            <a:extLst>
              <a:ext uri="{FF2B5EF4-FFF2-40B4-BE49-F238E27FC236}">
                <a16:creationId xmlns:a16="http://schemas.microsoft.com/office/drawing/2014/main" id="{F0FEEBA7-3627-02F1-B906-AD4EFDDD437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858910" y="423318"/>
            <a:ext cx="5084064" cy="2880360"/>
          </a:xfrm>
          <a:prstGeom prst="rect">
            <a:avLst/>
          </a:prstGeom>
          <a:solidFill>
            <a:schemeClr val="accent5"/>
          </a:solidFill>
        </p:spPr>
      </p:pic>
    </p:spTree>
    <p:extLst>
      <p:ext uri="{BB962C8B-B14F-4D97-AF65-F5344CB8AC3E}">
        <p14:creationId xmlns:p14="http://schemas.microsoft.com/office/powerpoint/2010/main" val="36544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Tools(Hardware):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1640541"/>
            <a:ext cx="10072313" cy="4669772"/>
          </a:xfrm>
          <a:noFill/>
        </p:spPr>
        <p:txBody>
          <a:bodyPr>
            <a:normAutofit/>
          </a:bodyPr>
          <a:lstStyle/>
          <a:p>
            <a:r>
              <a:rPr lang="en-IN" sz="2400" dirty="0">
                <a:solidFill>
                  <a:schemeClr val="tx1"/>
                </a:solidFill>
              </a:rPr>
              <a:t> Processor:1 </a:t>
            </a:r>
            <a:r>
              <a:rPr lang="en-IN" sz="2400" dirty="0" err="1">
                <a:solidFill>
                  <a:schemeClr val="tx1"/>
                </a:solidFill>
              </a:rPr>
              <a:t>GigaHertz</a:t>
            </a:r>
            <a:r>
              <a:rPr lang="en-IN" sz="2400" dirty="0">
                <a:solidFill>
                  <a:schemeClr val="tx1"/>
                </a:solidFill>
              </a:rPr>
              <a:t>(GHz)</a:t>
            </a:r>
          </a:p>
          <a:p>
            <a:r>
              <a:rPr lang="en-IN" sz="2400" dirty="0">
                <a:solidFill>
                  <a:schemeClr val="tx1"/>
                </a:solidFill>
              </a:rPr>
              <a:t>  RAM:1 </a:t>
            </a:r>
            <a:r>
              <a:rPr lang="en-IN" sz="2400" dirty="0" err="1">
                <a:solidFill>
                  <a:schemeClr val="tx1"/>
                </a:solidFill>
              </a:rPr>
              <a:t>GigaByte</a:t>
            </a:r>
            <a:r>
              <a:rPr lang="en-IN" sz="2400" dirty="0">
                <a:solidFill>
                  <a:schemeClr val="tx1"/>
                </a:solidFill>
              </a:rPr>
              <a:t>(GB) for 32 bit Hard Disk</a:t>
            </a:r>
          </a:p>
          <a:p>
            <a:r>
              <a:rPr lang="en-IN" sz="2400" dirty="0">
                <a:solidFill>
                  <a:schemeClr val="tx1"/>
                </a:solidFill>
              </a:rPr>
              <a:t>  Space:16GB for 32-bit OS</a:t>
            </a:r>
            <a:endParaRPr lang="en-US" sz="2400" dirty="0"/>
          </a:p>
        </p:txBody>
      </p:sp>
    </p:spTree>
    <p:extLst>
      <p:ext uri="{BB962C8B-B14F-4D97-AF65-F5344CB8AC3E}">
        <p14:creationId xmlns:p14="http://schemas.microsoft.com/office/powerpoint/2010/main" val="402294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12297" y="349625"/>
            <a:ext cx="5422338" cy="878540"/>
          </a:xfrm>
        </p:spPr>
        <p:txBody>
          <a:bodyPr/>
          <a:lstStyle/>
          <a:p>
            <a:r>
              <a:rPr lang="en-US" u="sng" dirty="0">
                <a:latin typeface="Agency FB" panose="020B0503020202020204" pitchFamily="34" charset="0"/>
              </a:rPr>
              <a:t>Plan of Action: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4" y="1299881"/>
            <a:ext cx="8872418" cy="4799077"/>
          </a:xfrm>
          <a:noFill/>
        </p:spPr>
        <p:txBody>
          <a:bodyPr>
            <a:normAutofit fontScale="77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overview: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schemeClr val="tx1"/>
                </a:solidFill>
                <a:effectLst/>
                <a:uLnTx/>
                <a:uFillTx/>
                <a:ea typeface="+mn-ea"/>
                <a:cs typeface="+mn-cs"/>
              </a:rPr>
              <a:t>	</a:t>
            </a:r>
            <a:r>
              <a:rPr kumimoji="0" lang="en-US" sz="3000" b="0" i="0" u="none" strike="noStrike" kern="1200" cap="none" spc="0" normalizeH="0" baseline="0" noProof="0" dirty="0">
                <a:ln>
                  <a:noFill/>
                </a:ln>
                <a:solidFill>
                  <a:schemeClr val="tx1"/>
                </a:solidFill>
                <a:effectLst/>
                <a:uLnTx/>
                <a:uFillTx/>
                <a:ea typeface="+mn-ea"/>
                <a:cs typeface="+mn-cs"/>
              </a:rPr>
              <a:t>Input: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Train dataset consisting of .bytes files and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Output: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Predicts whether the given file  is malware or not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000" b="0" i="0" u="none" strike="noStrike" kern="1200" cap="none" spc="0" normalizeH="0" baseline="0" noProof="0" dirty="0">
              <a:ln>
                <a:noFill/>
              </a:ln>
              <a:solidFill>
                <a:schemeClr val="tx1"/>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Data pre processing: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Feature Extraction: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Files sizes of each .</a:t>
            </a:r>
            <a:r>
              <a:rPr kumimoji="0" lang="en-US" sz="3000" b="0" i="0" u="none" strike="noStrike" kern="1200" cap="none" spc="0" normalizeH="0" baseline="0" noProof="0" dirty="0" err="1">
                <a:ln>
                  <a:noFill/>
                </a:ln>
                <a:solidFill>
                  <a:schemeClr val="tx1"/>
                </a:solidFill>
                <a:effectLst/>
                <a:uLnTx/>
                <a:uFillTx/>
                <a:ea typeface="+mn-ea"/>
                <a:cs typeface="+mn-cs"/>
              </a:rPr>
              <a:t>asm</a:t>
            </a:r>
            <a:r>
              <a:rPr kumimoji="0" lang="en-US" sz="3000" b="0" i="0" u="none" strike="noStrike" kern="1200" cap="none" spc="0" normalizeH="0" baseline="0" noProof="0" dirty="0">
                <a:ln>
                  <a:noFill/>
                </a:ln>
                <a:solidFill>
                  <a:schemeClr val="tx1"/>
                </a:solidFill>
                <a:effectLst/>
                <a:uLnTx/>
                <a:uFillTx/>
                <a:ea typeface="+mn-ea"/>
                <a:cs typeface="+mn-cs"/>
              </a:rPr>
              <a:t> file,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Uni-Gram Byte Feature extraction from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Bi-Gram of Byte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500 Uni-gram of Opcodes of ASM Files,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a:ln>
                  <a:noFill/>
                </a:ln>
                <a:solidFill>
                  <a:schemeClr val="tx1"/>
                </a:solidFill>
                <a:effectLst/>
                <a:uLnTx/>
                <a:uFillTx/>
                <a:ea typeface="+mn-ea"/>
                <a:cs typeface="+mn-cs"/>
              </a:rPr>
              <a:t>		Top 800 ASM Image Features</a:t>
            </a:r>
          </a:p>
          <a:p>
            <a:endParaRPr lang="en-US" sz="3600" dirty="0"/>
          </a:p>
        </p:txBody>
      </p:sp>
      <p:pic>
        <p:nvPicPr>
          <p:cNvPr id="2" name="Picture 1">
            <a:extLst>
              <a:ext uri="{FF2B5EF4-FFF2-40B4-BE49-F238E27FC236}">
                <a16:creationId xmlns:a16="http://schemas.microsoft.com/office/drawing/2014/main" id="{86402F09-099A-C9E2-AF43-3A045175B2B5}"/>
              </a:ext>
            </a:extLst>
          </p:cNvPr>
          <p:cNvPicPr>
            <a:picLocks noChangeAspect="1"/>
          </p:cNvPicPr>
          <p:nvPr/>
        </p:nvPicPr>
        <p:blipFill>
          <a:blip r:embed="rId3"/>
          <a:stretch>
            <a:fillRect/>
          </a:stretch>
        </p:blipFill>
        <p:spPr>
          <a:xfrm>
            <a:off x="9423281" y="0"/>
            <a:ext cx="2743438" cy="6797629"/>
          </a:xfrm>
          <a:prstGeom prst="rect">
            <a:avLst/>
          </a:prstGeom>
        </p:spPr>
      </p:pic>
    </p:spTree>
    <p:extLst>
      <p:ext uri="{BB962C8B-B14F-4D97-AF65-F5344CB8AC3E}">
        <p14:creationId xmlns:p14="http://schemas.microsoft.com/office/powerpoint/2010/main" val="7943657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{FFB28992-80C1-49F6-B069-C784A2550E78}tf33713516_win32</Template>
  <TotalTime>262</TotalTime>
  <Words>750</Words>
  <Application>Microsoft Office PowerPoint</Application>
  <PresentationFormat>Widescreen</PresentationFormat>
  <Paragraphs>113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Agency FB</vt:lpstr>
      <vt:lpstr>Arial</vt:lpstr>
      <vt:lpstr>Calibri</vt:lpstr>
      <vt:lpstr>Gill Sans MT</vt:lpstr>
      <vt:lpstr>Walbaum Display</vt:lpstr>
      <vt:lpstr>3DFloatVTI</vt:lpstr>
      <vt:lpstr>PowerPoint Presentation</vt:lpstr>
      <vt:lpstr>Abstract:</vt:lpstr>
      <vt:lpstr>Introduction:</vt:lpstr>
      <vt:lpstr>Literature Survey:</vt:lpstr>
      <vt:lpstr>Functional Requirements:</vt:lpstr>
      <vt:lpstr>Non-Functional Requirements::</vt:lpstr>
      <vt:lpstr>Tools(Software):</vt:lpstr>
      <vt:lpstr>Tools(Hardware):</vt:lpstr>
      <vt:lpstr>Plan of Action:</vt:lpstr>
      <vt:lpstr>PowerPoint Presentation</vt:lpstr>
      <vt:lpstr>PowerPoint Presentation</vt:lpstr>
      <vt:lpstr>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GAMPA RUTHVIK</dc:creator>
  <cp:lastModifiedBy>Anuradha Patelkhana</cp:lastModifiedBy>
  <cp:revision>9</cp:revision>
  <dcterms:created xsi:type="dcterms:W3CDTF">2022-06-13T06:31:46Z</dcterms:created>
  <dcterms:modified xsi:type="dcterms:W3CDTF">2022-06-15T16:08:46Z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