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98" r:id="rId6"/>
    <p:sldId id="384" r:id="rId7"/>
    <p:sldId id="400" r:id="rId8"/>
    <p:sldId id="317" r:id="rId9"/>
    <p:sldId id="403" r:id="rId10"/>
    <p:sldId id="393" r:id="rId11"/>
    <p:sldId id="394" r:id="rId12"/>
    <p:sldId id="395" r:id="rId13"/>
    <p:sldId id="321" r:id="rId14"/>
    <p:sldId id="396" r:id="rId15"/>
    <p:sldId id="397" r:id="rId16"/>
    <p:sldId id="40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6" d="100"/>
          <a:sy n="86" d="100"/>
        </p:scale>
        <p:origin x="562" y="67"/>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6/15/2022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6/15/2022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60632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1950033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2219594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665212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711738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154037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1910556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13" b="13"/>
          <a:stretch/>
        </p:blipFill>
        <p:spPr/>
      </p:pic>
      <p:sp>
        <p:nvSpPr>
          <p:cNvPr id="17" name="TextBox 16">
            <a:extLst>
              <a:ext uri="{FF2B5EF4-FFF2-40B4-BE49-F238E27FC236}">
                <a16:creationId xmlns:a16="http://schemas.microsoft.com/office/drawing/2014/main" id="{F1AE5FE9-E0D9-295D-E57E-D0EAA8AB429C}"/>
              </a:ext>
            </a:extLst>
          </p:cNvPr>
          <p:cNvSpPr txBox="1"/>
          <p:nvPr/>
        </p:nvSpPr>
        <p:spPr>
          <a:xfrm>
            <a:off x="188259" y="502025"/>
            <a:ext cx="6508376" cy="2123658"/>
          </a:xfrm>
          <a:prstGeom prst="rect">
            <a:avLst/>
          </a:prstGeom>
          <a:noFill/>
        </p:spPr>
        <p:txBody>
          <a:bodyPr wrap="square">
            <a:spAutoFit/>
          </a:bodyPr>
          <a:lstStyle/>
          <a:p>
            <a:r>
              <a:rPr kumimoji="0" lang="en-US" sz="4400" i="0" strike="noStrike" kern="1200" cap="none" spc="600" normalizeH="0" baseline="0" noProof="0" dirty="0">
                <a:ln>
                  <a:noFill/>
                </a:ln>
                <a:effectLst>
                  <a:outerShdw blurRad="38100" dist="38100" dir="2700000" algn="tl">
                    <a:srgbClr val="000000">
                      <a:alpha val="43137"/>
                    </a:srgbClr>
                  </a:outerShdw>
                </a:effectLst>
                <a:highlight>
                  <a:srgbClr val="000000"/>
                </a:highlight>
                <a:uLnTx/>
                <a:uFillTx/>
                <a:latin typeface="Agency FB" panose="020B0503020202020204" pitchFamily="34" charset="0"/>
                <a:ea typeface="Cascadia Mono ExtraLight" panose="020B0609020000020004" pitchFamily="49" charset="0"/>
                <a:cs typeface="Cascadia Mono ExtraLight" panose="020B0609020000020004" pitchFamily="49" charset="0"/>
              </a:rPr>
              <a:t>An Approach for malware detection using Deep Learning.</a:t>
            </a:r>
            <a:endParaRPr lang="en-IN" spc="600" dirty="0">
              <a:effectLst>
                <a:outerShdw blurRad="38100" dist="38100" dir="2700000" algn="tl">
                  <a:srgbClr val="000000">
                    <a:alpha val="43137"/>
                  </a:srgbClr>
                </a:outerShdw>
              </a:effectLst>
              <a:highlight>
                <a:srgbClr val="000000"/>
              </a:highlight>
              <a:latin typeface="Agency FB" panose="020B0503020202020204" pitchFamily="34" charset="0"/>
              <a:ea typeface="Cascadia Mono ExtraLight" panose="020B0609020000020004" pitchFamily="49" charset="0"/>
              <a:cs typeface="Cascadia Mono ExtraLight" panose="020B0609020000020004" pitchFamily="49" charset="0"/>
            </a:endParaRPr>
          </a:p>
        </p:txBody>
      </p:sp>
      <p:sp>
        <p:nvSpPr>
          <p:cNvPr id="27" name="TextBox 26">
            <a:extLst>
              <a:ext uri="{FF2B5EF4-FFF2-40B4-BE49-F238E27FC236}">
                <a16:creationId xmlns:a16="http://schemas.microsoft.com/office/drawing/2014/main" id="{1B767EEC-77BE-C10D-7824-E6EDFFBCCFA5}"/>
              </a:ext>
            </a:extLst>
          </p:cNvPr>
          <p:cNvSpPr txBox="1"/>
          <p:nvPr/>
        </p:nvSpPr>
        <p:spPr>
          <a:xfrm>
            <a:off x="188259" y="3910234"/>
            <a:ext cx="5253318" cy="1806648"/>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i="0" u="sng" strike="noStrike" kern="1200" cap="none" spc="0" normalizeH="0" baseline="0" noProof="0" dirty="0">
                <a:ln>
                  <a:noFill/>
                </a:ln>
                <a:effectLst/>
                <a:uLnTx/>
                <a:uFillTx/>
              </a:rPr>
              <a:t>Team Members: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i="0" u="none" strike="noStrike" kern="1200" cap="none" spc="0" normalizeH="0" baseline="0" noProof="0" dirty="0" err="1">
                <a:ln>
                  <a:noFill/>
                </a:ln>
                <a:effectLst/>
                <a:uLnTx/>
                <a:uFillTx/>
              </a:rPr>
              <a:t>Patelkhana</a:t>
            </a:r>
            <a:r>
              <a:rPr kumimoji="0" lang="en-US" sz="2400" i="0" strike="noStrike" kern="1200" cap="none" spc="0" normalizeH="0" baseline="0" noProof="0" dirty="0">
                <a:ln>
                  <a:noFill/>
                </a:ln>
                <a:effectLst/>
                <a:uLnTx/>
                <a:uFillTx/>
              </a:rPr>
              <a:t> Nandini </a:t>
            </a:r>
            <a:r>
              <a:rPr kumimoji="0" lang="en-US" sz="2400" i="0" u="none" strike="noStrike" kern="1200" cap="none" spc="0" normalizeH="0" baseline="0" noProof="0" dirty="0">
                <a:ln>
                  <a:noFill/>
                </a:ln>
                <a:effectLst/>
                <a:uLnTx/>
                <a:uFillTx/>
              </a:rPr>
              <a:t>(19B81A05E9)</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i="0" u="none" strike="noStrike" kern="1200" cap="none" spc="0" normalizeH="0" baseline="0" noProof="0" dirty="0" err="1">
                <a:ln>
                  <a:noFill/>
                </a:ln>
                <a:effectLst/>
                <a:uLnTx/>
                <a:uFillTx/>
              </a:rPr>
              <a:t>Nikith</a:t>
            </a:r>
            <a:r>
              <a:rPr kumimoji="0" lang="en-US" sz="2400" i="0" u="none" strike="noStrike" kern="1200" cap="none" spc="0" normalizeH="0" baseline="0" noProof="0" dirty="0">
                <a:ln>
                  <a:noFill/>
                </a:ln>
                <a:effectLst/>
                <a:uLnTx/>
                <a:uFillTx/>
              </a:rPr>
              <a:t> Sai </a:t>
            </a:r>
            <a:r>
              <a:rPr kumimoji="0" lang="en-US" sz="2400" i="0" u="none" strike="noStrike" kern="1200" cap="none" spc="0" normalizeH="0" baseline="0" noProof="0" dirty="0" err="1">
                <a:ln>
                  <a:noFill/>
                </a:ln>
                <a:effectLst/>
                <a:uLnTx/>
                <a:uFillTx/>
              </a:rPr>
              <a:t>Veluvolu</a:t>
            </a:r>
            <a:r>
              <a:rPr kumimoji="0" lang="en-US" sz="2400" i="0" u="none" strike="noStrike" kern="1200" cap="none" spc="0" normalizeH="0" baseline="0" noProof="0" dirty="0">
                <a:ln>
                  <a:noFill/>
                </a:ln>
                <a:effectLst/>
                <a:uLnTx/>
                <a:uFillTx/>
              </a:rPr>
              <a:t> (19B81A05F1)</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i="0" u="none" strike="noStrike" kern="1200" cap="none" spc="0" normalizeH="0" baseline="0" noProof="0" dirty="0" err="1">
                <a:ln>
                  <a:noFill/>
                </a:ln>
                <a:effectLst/>
                <a:uLnTx/>
                <a:uFillTx/>
              </a:rPr>
              <a:t>Gampa</a:t>
            </a:r>
            <a:r>
              <a:rPr kumimoji="0" lang="en-US" sz="2400" i="0" u="none" strike="noStrike" kern="1200" cap="none" spc="0" normalizeH="0" baseline="0" noProof="0" dirty="0">
                <a:ln>
                  <a:noFill/>
                </a:ln>
                <a:effectLst/>
                <a:uLnTx/>
                <a:uFillTx/>
              </a:rPr>
              <a:t> </a:t>
            </a:r>
            <a:r>
              <a:rPr kumimoji="0" lang="en-US" sz="2400" i="0" u="none" strike="noStrike" kern="1200" cap="none" spc="0" normalizeH="0" baseline="0" noProof="0" dirty="0" err="1">
                <a:ln>
                  <a:noFill/>
                </a:ln>
                <a:effectLst/>
                <a:uLnTx/>
                <a:uFillTx/>
              </a:rPr>
              <a:t>Ruthvik</a:t>
            </a:r>
            <a:r>
              <a:rPr kumimoji="0" lang="en-US" sz="2400" i="0" u="none" strike="noStrike" kern="1200" cap="none" spc="0" normalizeH="0" baseline="0" noProof="0" dirty="0">
                <a:ln>
                  <a:noFill/>
                </a:ln>
                <a:effectLst/>
                <a:uLnTx/>
                <a:uFillTx/>
              </a:rPr>
              <a:t> (19B81A05J0)</a:t>
            </a:r>
            <a:endParaRPr lang="en-IN" dirty="0"/>
          </a:p>
        </p:txBody>
      </p:sp>
      <p:sp>
        <p:nvSpPr>
          <p:cNvPr id="31" name="TextBox 30">
            <a:extLst>
              <a:ext uri="{FF2B5EF4-FFF2-40B4-BE49-F238E27FC236}">
                <a16:creationId xmlns:a16="http://schemas.microsoft.com/office/drawing/2014/main" id="{6BAF488D-A22C-32EC-6C17-7EE562EAB970}"/>
              </a:ext>
            </a:extLst>
          </p:cNvPr>
          <p:cNvSpPr txBox="1"/>
          <p:nvPr/>
        </p:nvSpPr>
        <p:spPr>
          <a:xfrm>
            <a:off x="7452360" y="4356847"/>
            <a:ext cx="4392706"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sng" strike="noStrike" kern="1200" cap="none" spc="0" normalizeH="0" baseline="0" noProof="0" dirty="0">
                <a:ln>
                  <a:noFill/>
                </a:ln>
                <a:effectLst/>
                <a:uLnTx/>
                <a:uFillTx/>
                <a:latin typeface="Calibri"/>
                <a:ea typeface="+mn-ea"/>
                <a:cs typeface="+mn-cs"/>
              </a:rPr>
              <a:t>Project Guide: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Calibri"/>
                <a:ea typeface="+mn-ea"/>
                <a:cs typeface="+mn-cs"/>
              </a:rPr>
              <a:t>K. Srinivasa Reddy ,</a:t>
            </a:r>
            <a:br>
              <a:rPr kumimoji="0" lang="en-US" sz="2400" b="0" i="0" u="none" strike="noStrike" kern="1200" cap="none" spc="0" normalizeH="0" baseline="0" noProof="0" dirty="0">
                <a:ln>
                  <a:noFill/>
                </a:ln>
                <a:effectLst/>
                <a:uLnTx/>
                <a:uFillTx/>
                <a:latin typeface="Calibri"/>
                <a:ea typeface="+mn-ea"/>
                <a:cs typeface="+mn-cs"/>
              </a:rPr>
            </a:br>
            <a:r>
              <a:rPr kumimoji="0" lang="en-US" sz="2400" b="0" i="0" u="none" strike="noStrike" kern="1200" cap="none" spc="0" normalizeH="0" baseline="0" noProof="0" dirty="0">
                <a:ln>
                  <a:noFill/>
                </a:ln>
                <a:effectLst/>
                <a:uLnTx/>
                <a:uFillTx/>
                <a:latin typeface="Calibri"/>
                <a:ea typeface="+mn-ea"/>
                <a:cs typeface="+mn-cs"/>
              </a:rPr>
              <a:t>Associate Professor CSE</a:t>
            </a:r>
          </a:p>
        </p:txBody>
      </p:sp>
      <p:sp>
        <p:nvSpPr>
          <p:cNvPr id="35" name="TextBox 34">
            <a:extLst>
              <a:ext uri="{FF2B5EF4-FFF2-40B4-BE49-F238E27FC236}">
                <a16:creationId xmlns:a16="http://schemas.microsoft.com/office/drawing/2014/main" id="{6370E53E-48CB-1E3E-B4D1-199C07992C39}"/>
              </a:ext>
            </a:extLst>
          </p:cNvPr>
          <p:cNvSpPr txBox="1"/>
          <p:nvPr/>
        </p:nvSpPr>
        <p:spPr>
          <a:xfrm>
            <a:off x="7452360" y="6415972"/>
            <a:ext cx="601531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Calibri"/>
                <a:ea typeface="+mn-ea"/>
                <a:cs typeface="+mn-cs"/>
              </a:rPr>
              <a:t>Date Of Presentation : 17</a:t>
            </a:r>
            <a:r>
              <a:rPr kumimoji="0" lang="en-US" sz="1800" b="0" i="0" u="none" strike="noStrike" kern="1200" cap="none" spc="0" normalizeH="0" baseline="30000" noProof="0" dirty="0">
                <a:ln>
                  <a:noFill/>
                </a:ln>
                <a:effectLst/>
                <a:uLnTx/>
                <a:uFillTx/>
                <a:latin typeface="Calibri"/>
                <a:ea typeface="+mn-ea"/>
                <a:cs typeface="+mn-cs"/>
              </a:rPr>
              <a:t>th</a:t>
            </a:r>
            <a:r>
              <a:rPr kumimoji="0" lang="en-US" sz="1800" b="0" i="0" u="none" strike="noStrike" kern="1200" cap="none" spc="0" normalizeH="0" baseline="0" noProof="0" dirty="0">
                <a:ln>
                  <a:noFill/>
                </a:ln>
                <a:effectLst/>
                <a:uLnTx/>
                <a:uFillTx/>
                <a:latin typeface="Calibri"/>
                <a:ea typeface="+mn-ea"/>
                <a:cs typeface="+mn-cs"/>
              </a:rPr>
              <a:t> June 2022</a:t>
            </a:r>
          </a:p>
        </p:txBody>
      </p:sp>
      <p:pic>
        <p:nvPicPr>
          <p:cNvPr id="7" name="Picture 6">
            <a:extLst>
              <a:ext uri="{FF2B5EF4-FFF2-40B4-BE49-F238E27FC236}">
                <a16:creationId xmlns:a16="http://schemas.microsoft.com/office/drawing/2014/main" id="{B9B43706-84D9-1A09-C7B8-B5D4B00BB6DD}"/>
              </a:ext>
            </a:extLst>
          </p:cNvPr>
          <p:cNvPicPr>
            <a:picLocks noChangeAspect="1"/>
          </p:cNvPicPr>
          <p:nvPr/>
        </p:nvPicPr>
        <p:blipFill>
          <a:blip r:embed="rId4"/>
          <a:stretch>
            <a:fillRect/>
          </a:stretch>
        </p:blipFill>
        <p:spPr>
          <a:xfrm>
            <a:off x="10138203" y="167030"/>
            <a:ext cx="1865538" cy="1810669"/>
          </a:xfrm>
          <a:prstGeom prst="rect">
            <a:avLst/>
          </a:prstGeom>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rot="16200000">
            <a:off x="7395631" y="2027763"/>
            <a:ext cx="6798737" cy="2743199"/>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480348" y="196900"/>
            <a:ext cx="9398000" cy="6601831"/>
          </a:xfrm>
        </p:spPr>
        <p:txBody>
          <a:bodyPr>
            <a:normAutofit fontScale="32500" lnSpcReduction="2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Data Analysis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	distribution of data using </a:t>
            </a:r>
            <a:r>
              <a:rPr kumimoji="0" lang="en-US" sz="6200" b="0" i="0" u="none" strike="noStrike" kern="1200" cap="none" spc="0" normalizeH="0" baseline="0" noProof="0" dirty="0" err="1">
                <a:ln>
                  <a:noFill/>
                </a:ln>
                <a:solidFill>
                  <a:schemeClr val="tx1"/>
                </a:solidFill>
                <a:effectLst/>
                <a:uLnTx/>
                <a:uFillTx/>
                <a:ea typeface="+mn-ea"/>
                <a:cs typeface="+mn-cs"/>
              </a:rPr>
              <a:t>countplot</a:t>
            </a:r>
            <a:r>
              <a:rPr kumimoji="0" lang="en-US" sz="6200" b="0" i="0" u="none" strike="noStrike" kern="1200" cap="none" spc="0" normalizeH="0" baseline="0" noProof="0" dirty="0">
                <a:ln>
                  <a:noFill/>
                </a:ln>
                <a:solidFill>
                  <a:schemeClr val="tx1"/>
                </a:solidFill>
                <a:effectLst/>
                <a:uLnTx/>
                <a:uFillTx/>
                <a:ea typeface="+mn-ea"/>
                <a:cs typeface="+mn-cs"/>
              </a:rPr>
              <a:t> graph</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	</a:t>
            </a:r>
            <a:r>
              <a:rPr kumimoji="0" lang="en-US" sz="6200" b="0" i="0" u="none" strike="noStrike" kern="1200" cap="none" spc="0" normalizeH="0" baseline="0" noProof="0" dirty="0" err="1">
                <a:ln>
                  <a:noFill/>
                </a:ln>
                <a:solidFill>
                  <a:schemeClr val="tx1"/>
                </a:solidFill>
                <a:effectLst/>
                <a:uLnTx/>
                <a:uFillTx/>
                <a:ea typeface="+mn-ea"/>
                <a:cs typeface="+mn-cs"/>
              </a:rPr>
              <a:t>univariateanalysis</a:t>
            </a:r>
            <a:r>
              <a:rPr kumimoji="0" lang="en-US" sz="6200" b="0" i="0" u="none" strike="noStrike" kern="1200" cap="none" spc="0" normalizeH="0" baseline="0" noProof="0" dirty="0">
                <a:ln>
                  <a:noFill/>
                </a:ln>
                <a:solidFill>
                  <a:schemeClr val="tx1"/>
                </a:solidFill>
                <a:effectLst/>
                <a:uLnTx/>
                <a:uFillTx/>
                <a:ea typeface="+mn-ea"/>
                <a:cs typeface="+mn-cs"/>
              </a:rPr>
              <a:t> on few important features.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	Dealing with outliers using boxplot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	multi-variable analysis using </a:t>
            </a:r>
            <a:r>
              <a:rPr kumimoji="0" lang="en-US" sz="6200" b="0" i="0" u="none" strike="noStrike" kern="1200" cap="none" spc="0" normalizeH="0" baseline="0" noProof="0" dirty="0" err="1">
                <a:ln>
                  <a:noFill/>
                </a:ln>
                <a:solidFill>
                  <a:schemeClr val="tx1"/>
                </a:solidFill>
                <a:effectLst/>
                <a:uLnTx/>
                <a:uFillTx/>
                <a:ea typeface="+mn-ea"/>
                <a:cs typeface="+mn-cs"/>
              </a:rPr>
              <a:t>sklearn.manifold.TSNE</a:t>
            </a:r>
            <a:endParaRPr kumimoji="0" lang="en-US" sz="6200" b="0" i="0" u="none" strike="noStrike" kern="1200" cap="none" spc="0" normalizeH="0" baseline="0" noProof="0" dirty="0">
              <a:ln>
                <a:noFill/>
              </a:ln>
              <a:solidFill>
                <a:schemeClr val="tx1"/>
              </a:solidFill>
              <a:effectLst/>
              <a:uLnTx/>
              <a:uFillTx/>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6200" b="0" i="0" u="none" strike="noStrike" kern="1200" cap="none" spc="0" normalizeH="0" baseline="0" noProof="0" dirty="0">
              <a:ln>
                <a:noFill/>
              </a:ln>
              <a:solidFill>
                <a:schemeClr val="tx1"/>
              </a:solidFill>
              <a:effectLst/>
              <a:uLnTx/>
              <a:uFillTx/>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Train and Test data split: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	split the data into test and train in a ratio of 80:20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	using </a:t>
            </a:r>
            <a:r>
              <a:rPr kumimoji="0" lang="en-US" sz="6200" b="0" i="0" u="none" strike="noStrike" kern="1200" cap="none" spc="0" normalizeH="0" baseline="0" noProof="0" dirty="0" err="1">
                <a:ln>
                  <a:noFill/>
                </a:ln>
                <a:solidFill>
                  <a:schemeClr val="tx1"/>
                </a:solidFill>
                <a:effectLst/>
                <a:uLnTx/>
                <a:uFillTx/>
                <a:ea typeface="+mn-ea"/>
                <a:cs typeface="+mn-cs"/>
              </a:rPr>
              <a:t>sklearn.model_selection</a:t>
            </a:r>
            <a:r>
              <a:rPr kumimoji="0" lang="en-US" sz="6200" b="0" i="0" u="none" strike="noStrike" kern="1200" cap="none" spc="0" normalizeH="0" baseline="0" noProof="0" dirty="0">
                <a:ln>
                  <a:noFill/>
                </a:ln>
                <a:solidFill>
                  <a:schemeClr val="tx1"/>
                </a:solidFill>
                <a:effectLst/>
                <a:uLnTx/>
                <a:uFillTx/>
                <a:ea typeface="+mn-ea"/>
                <a:cs typeface="+mn-cs"/>
              </a:rPr>
              <a:t> </a:t>
            </a:r>
            <a:r>
              <a:rPr kumimoji="0" lang="en-US" sz="6200" b="0" i="0" u="none" strike="noStrike" kern="1200" cap="none" spc="0" normalizeH="0" baseline="0" noProof="0" dirty="0" err="1">
                <a:ln>
                  <a:noFill/>
                </a:ln>
                <a:solidFill>
                  <a:schemeClr val="tx1"/>
                </a:solidFill>
                <a:effectLst/>
                <a:uLnTx/>
                <a:uFillTx/>
                <a:ea typeface="+mn-ea"/>
                <a:cs typeface="+mn-cs"/>
              </a:rPr>
              <a:t>train_test_split</a:t>
            </a:r>
            <a:endParaRPr kumimoji="0" lang="en-US" sz="6200" b="0" i="0" u="none" strike="noStrike" kern="1200" cap="none" spc="0" normalizeH="0" baseline="0" noProof="0" dirty="0">
              <a:ln>
                <a:noFill/>
              </a:ln>
              <a:solidFill>
                <a:schemeClr val="tx1"/>
              </a:solidFill>
              <a:effectLst/>
              <a:uLnTx/>
              <a:uFillTx/>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6200" b="0" i="0" u="none" strike="noStrike" kern="1200" cap="none" spc="0" normalizeH="0" baseline="0" noProof="0" dirty="0">
              <a:ln>
                <a:noFill/>
              </a:ln>
              <a:solidFill>
                <a:schemeClr val="tx1"/>
              </a:solidFill>
              <a:effectLst/>
              <a:uLnTx/>
              <a:uFillTx/>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Model: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	K-Nearest </a:t>
            </a:r>
            <a:r>
              <a:rPr kumimoji="0" lang="en-US" sz="6200" b="0" i="0" u="none" strike="noStrike" kern="1200" cap="none" spc="0" normalizeH="0" baseline="0" noProof="0" dirty="0" err="1">
                <a:ln>
                  <a:noFill/>
                </a:ln>
                <a:solidFill>
                  <a:schemeClr val="tx1"/>
                </a:solidFill>
                <a:effectLst/>
                <a:uLnTx/>
                <a:uFillTx/>
                <a:ea typeface="+mn-ea"/>
                <a:cs typeface="+mn-cs"/>
              </a:rPr>
              <a:t>Neigbors</a:t>
            </a:r>
            <a:r>
              <a:rPr kumimoji="0" lang="en-US" sz="6200" b="0" i="0" u="none" strike="noStrike" kern="1200" cap="none" spc="0" normalizeH="0" baseline="0" noProof="0" dirty="0">
                <a:ln>
                  <a:noFill/>
                </a:ln>
                <a:solidFill>
                  <a:schemeClr val="tx1"/>
                </a:solidFill>
                <a:effectLst/>
                <a:uLnTx/>
                <a:uFillTx/>
                <a:ea typeface="+mn-ea"/>
                <a:cs typeface="+mn-cs"/>
              </a:rPr>
              <a:t> ONLY on .</a:t>
            </a:r>
            <a:r>
              <a:rPr kumimoji="0" lang="en-US" sz="6200" b="0" i="0" u="none" strike="noStrike" kern="1200" cap="none" spc="0" normalizeH="0" baseline="0" noProof="0" dirty="0" err="1">
                <a:ln>
                  <a:noFill/>
                </a:ln>
                <a:solidFill>
                  <a:schemeClr val="tx1"/>
                </a:solidFill>
                <a:effectLst/>
                <a:uLnTx/>
                <a:uFillTx/>
                <a:ea typeface="+mn-ea"/>
                <a:cs typeface="+mn-cs"/>
              </a:rPr>
              <a:t>asm</a:t>
            </a:r>
            <a:r>
              <a:rPr kumimoji="0" lang="en-US" sz="6200" b="0" i="0" u="none" strike="noStrike" kern="1200" cap="none" spc="0" normalizeH="0" baseline="0" noProof="0" dirty="0">
                <a:ln>
                  <a:noFill/>
                </a:ln>
                <a:solidFill>
                  <a:schemeClr val="tx1"/>
                </a:solidFill>
                <a:effectLst/>
                <a:uLnTx/>
                <a:uFillTx/>
                <a:ea typeface="+mn-ea"/>
                <a:cs typeface="+mn-cs"/>
              </a:rPr>
              <a:t> file features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	Logistic Regression  &amp; Random Forest Classifier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6200" b="0" i="0" u="none" strike="noStrike" kern="1200" cap="none" spc="0" normalizeH="0" baseline="0" noProof="0" dirty="0">
              <a:ln>
                <a:noFill/>
              </a:ln>
              <a:solidFill>
                <a:schemeClr val="tx1"/>
              </a:solidFill>
              <a:effectLst/>
              <a:uLnTx/>
              <a:uFillTx/>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Evaluation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  	performance matrix :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		confusion matrix,</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 		precision matrix </a:t>
            </a:r>
          </a:p>
          <a:p>
            <a:endParaRPr lang="en-US" dirty="0">
              <a:solidFill>
                <a:schemeClr val="tx1"/>
              </a:solidFill>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dirty="0"/>
          </a:p>
        </p:txBody>
      </p:sp>
    </p:spTree>
    <p:extLst>
      <p:ext uri="{BB962C8B-B14F-4D97-AF65-F5344CB8AC3E}">
        <p14:creationId xmlns:p14="http://schemas.microsoft.com/office/powerpoint/2010/main" val="3521561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pic>
        <p:nvPicPr>
          <p:cNvPr id="7" name="Picture 6">
            <a:extLst>
              <a:ext uri="{FF2B5EF4-FFF2-40B4-BE49-F238E27FC236}">
                <a16:creationId xmlns:a16="http://schemas.microsoft.com/office/drawing/2014/main" id="{8CF1898B-1D3A-2F03-C7E5-F63789BC8B52}"/>
              </a:ext>
            </a:extLst>
          </p:cNvPr>
          <p:cNvPicPr>
            <a:picLocks noChangeAspect="1"/>
          </p:cNvPicPr>
          <p:nvPr/>
        </p:nvPicPr>
        <p:blipFill>
          <a:blip r:embed="rId3"/>
          <a:stretch>
            <a:fillRect/>
          </a:stretch>
        </p:blipFill>
        <p:spPr>
          <a:xfrm>
            <a:off x="435286" y="314287"/>
            <a:ext cx="11287328" cy="6015318"/>
          </a:xfrm>
          <a:prstGeom prst="rect">
            <a:avLst/>
          </a:prstGeom>
        </p:spPr>
      </p:pic>
    </p:spTree>
    <p:extLst>
      <p:ext uri="{BB962C8B-B14F-4D97-AF65-F5344CB8AC3E}">
        <p14:creationId xmlns:p14="http://schemas.microsoft.com/office/powerpoint/2010/main" val="2533029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12297" y="349625"/>
            <a:ext cx="5422338" cy="878540"/>
          </a:xfrm>
        </p:spPr>
        <p:txBody>
          <a:bodyPr/>
          <a:lstStyle/>
          <a:p>
            <a:r>
              <a:rPr lang="en-US" u="sng" dirty="0">
                <a:latin typeface="Agency FB" panose="020B0503020202020204" pitchFamily="34" charset="0"/>
              </a:rPr>
              <a:t>Architecture:</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pic>
        <p:nvPicPr>
          <p:cNvPr id="2" name="Content Placeholder 1">
            <a:extLst>
              <a:ext uri="{FF2B5EF4-FFF2-40B4-BE49-F238E27FC236}">
                <a16:creationId xmlns:a16="http://schemas.microsoft.com/office/drawing/2014/main" id="{AA330DA3-5301-00D0-FC86-DA3755B7553F}"/>
              </a:ext>
            </a:extLst>
          </p:cNvPr>
          <p:cNvPicPr>
            <a:picLocks noGrp="1" noChangeAspect="1"/>
          </p:cNvPicPr>
          <p:nvPr>
            <p:ph sz="quarter" idx="15"/>
          </p:nvPr>
        </p:nvPicPr>
        <p:blipFill>
          <a:blip r:embed="rId3"/>
          <a:stretch>
            <a:fillRect/>
          </a:stretch>
        </p:blipFill>
        <p:spPr>
          <a:xfrm>
            <a:off x="439272" y="1300361"/>
            <a:ext cx="11201865" cy="5082510"/>
          </a:xfrm>
          <a:prstGeom prst="rect">
            <a:avLst/>
          </a:prstGeom>
        </p:spPr>
      </p:pic>
    </p:spTree>
    <p:extLst>
      <p:ext uri="{BB962C8B-B14F-4D97-AF65-F5344CB8AC3E}">
        <p14:creationId xmlns:p14="http://schemas.microsoft.com/office/powerpoint/2010/main" val="1038156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18E0-5B55-FA60-C478-F39A538DFCA7}"/>
              </a:ext>
            </a:extLst>
          </p:cNvPr>
          <p:cNvSpPr>
            <a:spLocks noGrp="1"/>
          </p:cNvSpPr>
          <p:nvPr>
            <p:ph type="title"/>
          </p:nvPr>
        </p:nvSpPr>
        <p:spPr>
          <a:xfrm>
            <a:off x="239475" y="2683101"/>
            <a:ext cx="11091600" cy="1332000"/>
          </a:xfrm>
        </p:spPr>
        <p:txBody>
          <a:bodyPr/>
          <a:lstStyle/>
          <a:p>
            <a:pPr algn="ctr"/>
            <a:r>
              <a:rPr lang="en-US" sz="6600" dirty="0">
                <a:latin typeface="Agency FB" panose="020B0503020202020204" pitchFamily="34" charset="0"/>
              </a:rPr>
              <a:t>THANK YOU</a:t>
            </a:r>
            <a:endParaRPr lang="en-IN" sz="6600" dirty="0">
              <a:latin typeface="Agency FB" panose="020B0503020202020204" pitchFamily="34" charset="0"/>
            </a:endParaRPr>
          </a:p>
        </p:txBody>
      </p:sp>
      <p:sp>
        <p:nvSpPr>
          <p:cNvPr id="6" name="Slide Number Placeholder 5">
            <a:extLst>
              <a:ext uri="{FF2B5EF4-FFF2-40B4-BE49-F238E27FC236}">
                <a16:creationId xmlns:a16="http://schemas.microsoft.com/office/drawing/2014/main" id="{280EBEB1-52D5-55F2-89CC-6F1F6991C13B}"/>
              </a:ext>
            </a:extLst>
          </p:cNvPr>
          <p:cNvSpPr>
            <a:spLocks noGrp="1"/>
          </p:cNvSpPr>
          <p:nvPr>
            <p:ph type="sldNum" sz="quarter" idx="12"/>
          </p:nvPr>
        </p:nvSpPr>
        <p:spPr/>
        <p:txBody>
          <a:bodyPr/>
          <a:lstStyle/>
          <a:p>
            <a:fld id="{DBA1B0FB-D917-4C8C-928F-313BD683BF39}" type="slidenum">
              <a:rPr lang="en-US" smtClean="0"/>
              <a:t>13</a:t>
            </a:fld>
            <a:endParaRPr lang="en-US"/>
          </a:p>
        </p:txBody>
      </p:sp>
    </p:spTree>
    <p:extLst>
      <p:ext uri="{BB962C8B-B14F-4D97-AF65-F5344CB8AC3E}">
        <p14:creationId xmlns:p14="http://schemas.microsoft.com/office/powerpoint/2010/main" val="2975490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12297" y="349625"/>
            <a:ext cx="5422338" cy="878540"/>
          </a:xfrm>
        </p:spPr>
        <p:txBody>
          <a:bodyPr/>
          <a:lstStyle/>
          <a:p>
            <a:r>
              <a:rPr lang="en-US" u="sng" dirty="0">
                <a:latin typeface="Agency FB" panose="020B0503020202020204" pitchFamily="34" charset="0"/>
              </a:rPr>
              <a:t>Abstract: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50863" y="1335741"/>
            <a:ext cx="10843278" cy="4974572"/>
          </a:xfrm>
          <a:noFill/>
        </p:spPr>
        <p:txBody>
          <a:bodyPr>
            <a:normAutofit fontScale="77500" lnSpcReduction="20000"/>
          </a:bodyPr>
          <a:lstStyle/>
          <a:p>
            <a:r>
              <a:rPr lang="en-IN" sz="3200" dirty="0">
                <a:solidFill>
                  <a:schemeClr val="tx1"/>
                </a:solidFill>
              </a:rPr>
              <a:t>In recent years, the malware industry has become a well-organized market involving large amounts of money.</a:t>
            </a:r>
          </a:p>
          <a:p>
            <a:r>
              <a:rPr lang="en-IN" sz="3200" dirty="0">
                <a:solidFill>
                  <a:schemeClr val="tx1"/>
                </a:solidFill>
              </a:rPr>
              <a:t>Well-funded, multi-player syndicates invest heavily in technologies and capabilities built to evade traditional protection</a:t>
            </a:r>
          </a:p>
          <a:p>
            <a:r>
              <a:rPr lang="en-IN" sz="3200" dirty="0">
                <a:solidFill>
                  <a:schemeClr val="tx1"/>
                </a:solidFill>
              </a:rPr>
              <a:t>The major challenges that anti-malware faces today is the vast amounts of data and files which need to be evaluated for potential malicious intent, but in recent events it has been seen that the viruses are constantly modified and/or obfuscated using various tactics, such that they look like many different files.</a:t>
            </a:r>
          </a:p>
          <a:p>
            <a:r>
              <a:rPr lang="en-IN" sz="3200" dirty="0">
                <a:solidFill>
                  <a:schemeClr val="tx1"/>
                </a:solidFill>
              </a:rPr>
              <a:t>To address this issue, we will use deep learning algorithms to identify typical traits shown in malware binaries such as in PE headers (DOS executable) and patterns in the opcodes.</a:t>
            </a:r>
          </a:p>
          <a:p>
            <a:endParaRPr lang="en-US" sz="3600" dirty="0"/>
          </a:p>
        </p:txBody>
      </p:sp>
    </p:spTree>
    <p:extLst>
      <p:ext uri="{BB962C8B-B14F-4D97-AF65-F5344CB8AC3E}">
        <p14:creationId xmlns:p14="http://schemas.microsoft.com/office/powerpoint/2010/main" val="1510455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398741" y="394448"/>
            <a:ext cx="5311775" cy="1659524"/>
          </a:xfrm>
        </p:spPr>
        <p:txBody>
          <a:bodyPr/>
          <a:lstStyle/>
          <a:p>
            <a:r>
              <a:rPr lang="en-US" u="sng" dirty="0">
                <a:latin typeface="Agency FB" panose="020B0503020202020204" pitchFamily="34" charset="0"/>
              </a:rPr>
              <a:t>Introduction:</a:t>
            </a:r>
          </a:p>
        </p:txBody>
      </p:sp>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42" b="42"/>
          <a:stretch/>
        </p:blipFill>
        <p:spPr>
          <a:xfrm>
            <a:off x="9542063" y="62752"/>
            <a:ext cx="2614757" cy="3323209"/>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t="42" b="42"/>
          <a:stretch/>
        </p:blipFill>
        <p:spPr>
          <a:xfrm>
            <a:off x="9530103" y="3447448"/>
            <a:ext cx="2614757" cy="3410551"/>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50863" y="1394540"/>
            <a:ext cx="8942482" cy="5069012"/>
          </a:xfrm>
          <a:noFill/>
        </p:spPr>
        <p:txBody>
          <a:bodyPr>
            <a:noAutofit/>
          </a:bodyPr>
          <a:lstStyle/>
          <a:p>
            <a:pPr>
              <a:lnSpc>
                <a:spcPct val="90000"/>
              </a:lnSpc>
              <a:spcAft>
                <a:spcPts val="0"/>
              </a:spcAft>
              <a:defRPr/>
            </a:pPr>
            <a:r>
              <a:rPr kumimoji="0" lang="en-US" sz="2400" b="0" i="0" u="none" strike="noStrike" kern="1200" cap="none" spc="0" normalizeH="0" baseline="0" noProof="0" dirty="0">
                <a:ln>
                  <a:noFill/>
                </a:ln>
                <a:solidFill>
                  <a:schemeClr val="tx1"/>
                </a:solidFill>
                <a:effectLst/>
                <a:uLnTx/>
                <a:uFillTx/>
                <a:latin typeface="Gill Sans MT" panose="020B0502020104020203" pitchFamily="34" charset="0"/>
              </a:rPr>
              <a:t>Malware, short for malicious software, which can either  create harm  to  data or  access  some important  data illegally. </a:t>
            </a:r>
          </a:p>
          <a:p>
            <a:pPr>
              <a:lnSpc>
                <a:spcPct val="90000"/>
              </a:lnSpc>
              <a:spcAft>
                <a:spcPts val="0"/>
              </a:spcAft>
              <a:defRPr/>
            </a:pPr>
            <a:r>
              <a:rPr kumimoji="0" lang="en-US" sz="2400" b="0" i="0" u="none" strike="noStrike" kern="1200" cap="none" spc="0" normalizeH="0" baseline="0" noProof="0" dirty="0">
                <a:ln>
                  <a:noFill/>
                </a:ln>
                <a:solidFill>
                  <a:schemeClr val="tx1"/>
                </a:solidFill>
                <a:effectLst/>
                <a:uLnTx/>
                <a:uFillTx/>
                <a:latin typeface="Gill Sans MT" panose="020B0502020104020203" pitchFamily="34" charset="0"/>
              </a:rPr>
              <a:t>A simple classiﬁcation of malware consists of ﬁle infectors and stand-alone malware. </a:t>
            </a:r>
          </a:p>
          <a:p>
            <a:pPr>
              <a:lnSpc>
                <a:spcPct val="90000"/>
              </a:lnSpc>
              <a:spcAft>
                <a:spcPts val="0"/>
              </a:spcAft>
              <a:defRPr/>
            </a:pPr>
            <a:r>
              <a:rPr kumimoji="0" lang="en-US" sz="2400" b="0" i="0" u="none" strike="noStrike" kern="1200" cap="none" spc="0" normalizeH="0" baseline="0" noProof="0" dirty="0">
                <a:ln>
                  <a:noFill/>
                </a:ln>
                <a:solidFill>
                  <a:schemeClr val="tx1"/>
                </a:solidFill>
                <a:effectLst/>
                <a:uLnTx/>
                <a:uFillTx/>
                <a:latin typeface="Gill Sans MT" panose="020B0502020104020203" pitchFamily="34" charset="0"/>
              </a:rPr>
              <a:t>Another way of classifying malware is based on their particular action: worms, backdoors, trojans, rootkits, spyware, adware </a:t>
            </a:r>
            <a:r>
              <a:rPr kumimoji="0" lang="en-US" sz="2400" b="0" i="0" u="none" strike="noStrike" kern="1200" cap="none" spc="0" normalizeH="0" baseline="0" noProof="0" dirty="0" err="1">
                <a:ln>
                  <a:noFill/>
                </a:ln>
                <a:solidFill>
                  <a:schemeClr val="tx1"/>
                </a:solidFill>
                <a:effectLst/>
                <a:uLnTx/>
                <a:uFillTx/>
                <a:latin typeface="Gill Sans MT" panose="020B0502020104020203" pitchFamily="34" charset="0"/>
              </a:rPr>
              <a:t>etc</a:t>
            </a:r>
            <a:endParaRPr kumimoji="0" lang="en-US" sz="2400" b="0" i="0" u="none" strike="noStrike" kern="1200" cap="none" spc="0" normalizeH="0" baseline="0" noProof="0" dirty="0">
              <a:ln>
                <a:noFill/>
              </a:ln>
              <a:solidFill>
                <a:schemeClr val="tx1"/>
              </a:solidFill>
              <a:effectLst/>
              <a:uLnTx/>
              <a:uFillTx/>
              <a:latin typeface="Gill Sans MT" panose="020B0502020104020203" pitchFamily="34" charset="0"/>
            </a:endParaRPr>
          </a:p>
          <a:p>
            <a:pPr>
              <a:lnSpc>
                <a:spcPct val="90000"/>
              </a:lnSpc>
              <a:spcAft>
                <a:spcPts val="0"/>
              </a:spcAft>
              <a:defRPr/>
            </a:pPr>
            <a:r>
              <a:rPr lang="en-US" sz="2400" dirty="0">
                <a:solidFill>
                  <a:schemeClr val="tx1"/>
                </a:solidFill>
                <a:latin typeface="Gill Sans MT" panose="020B0502020104020203" pitchFamily="34" charset="0"/>
              </a:rPr>
              <a:t>I</a:t>
            </a:r>
            <a:r>
              <a:rPr kumimoji="0" lang="en-US" sz="2400" b="0" i="0" u="none" strike="noStrike" kern="1200" cap="none" spc="0" normalizeH="0" baseline="0" noProof="0" dirty="0">
                <a:ln>
                  <a:noFill/>
                </a:ln>
                <a:solidFill>
                  <a:schemeClr val="tx1"/>
                </a:solidFill>
                <a:effectLst/>
                <a:uLnTx/>
                <a:uFillTx/>
                <a:latin typeface="Gill Sans MT" panose="020B0502020104020203" pitchFamily="34" charset="0"/>
              </a:rPr>
              <a:t>n order to provide protection, we present a machine-learning based technique for predicting </a:t>
            </a:r>
            <a:r>
              <a:rPr kumimoji="0" lang="en-US" sz="2400" b="0" i="0" u="none" strike="noStrike" kern="1200" cap="none" spc="0" normalizeH="0" baseline="0" noProof="0" dirty="0" err="1">
                <a:ln>
                  <a:noFill/>
                </a:ln>
                <a:solidFill>
                  <a:schemeClr val="tx1"/>
                </a:solidFill>
                <a:effectLst/>
                <a:uLnTx/>
                <a:uFillTx/>
                <a:latin typeface="Gill Sans MT" panose="020B0502020104020203" pitchFamily="34" charset="0"/>
              </a:rPr>
              <a:t>asm</a:t>
            </a:r>
            <a:r>
              <a:rPr kumimoji="0" lang="en-US" sz="2400" b="0" i="0" u="none" strike="noStrike" kern="1200" cap="none" spc="0" normalizeH="0" baseline="0" noProof="0" dirty="0">
                <a:ln>
                  <a:noFill/>
                </a:ln>
                <a:solidFill>
                  <a:schemeClr val="tx1"/>
                </a:solidFill>
                <a:effectLst/>
                <a:uLnTx/>
                <a:uFillTx/>
                <a:latin typeface="Gill Sans MT" panose="020B0502020104020203" pitchFamily="34" charset="0"/>
              </a:rPr>
              <a:t> and byte files as benign or malignant.  </a:t>
            </a:r>
          </a:p>
          <a:p>
            <a:pPr>
              <a:lnSpc>
                <a:spcPct val="90000"/>
              </a:lnSpc>
              <a:spcAft>
                <a:spcPts val="0"/>
              </a:spcAft>
              <a:defRPr/>
            </a:pPr>
            <a:r>
              <a:rPr lang="en-US" sz="2400" dirty="0">
                <a:solidFill>
                  <a:schemeClr val="tx1"/>
                </a:solidFill>
                <a:latin typeface="Gill Sans MT" panose="020B0502020104020203" pitchFamily="34" charset="0"/>
              </a:rPr>
              <a:t>O</a:t>
            </a:r>
            <a:r>
              <a:rPr kumimoji="0" lang="en-US" sz="2400" b="0" i="0" u="none" strike="noStrike" kern="1200" cap="none" spc="0" normalizeH="0" baseline="0" noProof="0" dirty="0" err="1">
                <a:ln>
                  <a:noFill/>
                </a:ln>
                <a:solidFill>
                  <a:schemeClr val="tx1"/>
                </a:solidFill>
                <a:effectLst/>
                <a:uLnTx/>
                <a:uFillTx/>
                <a:latin typeface="Gill Sans MT" panose="020B0502020104020203" pitchFamily="34" charset="0"/>
              </a:rPr>
              <a:t>ur</a:t>
            </a:r>
            <a:r>
              <a:rPr kumimoji="0" lang="en-US" sz="2400" b="0" i="0" u="none" strike="noStrike" kern="1200" cap="none" spc="0" normalizeH="0" baseline="0" noProof="0" dirty="0">
                <a:ln>
                  <a:noFill/>
                </a:ln>
                <a:solidFill>
                  <a:schemeClr val="tx1"/>
                </a:solidFill>
                <a:effectLst/>
                <a:uLnTx/>
                <a:uFillTx/>
                <a:latin typeface="Gill Sans MT" panose="020B0502020104020203" pitchFamily="34" charset="0"/>
              </a:rPr>
              <a:t> technique relies on a large set of training values in order to build representation for each ﬁle in that set. </a:t>
            </a:r>
          </a:p>
          <a:p>
            <a:pPr>
              <a:lnSpc>
                <a:spcPct val="90000"/>
              </a:lnSpc>
              <a:spcAft>
                <a:spcPts val="0"/>
              </a:spcAft>
              <a:defRPr/>
            </a:pPr>
            <a:r>
              <a:rPr kumimoji="0" lang="en-US" sz="2400" b="0" i="0" u="none" strike="noStrike" kern="1200" cap="none" spc="0" normalizeH="0" baseline="0" noProof="0" dirty="0">
                <a:ln>
                  <a:noFill/>
                </a:ln>
                <a:solidFill>
                  <a:schemeClr val="tx1"/>
                </a:solidFill>
                <a:effectLst/>
                <a:uLnTx/>
                <a:uFillTx/>
                <a:latin typeface="Gill Sans MT" panose="020B0502020104020203" pitchFamily="34" charset="0"/>
              </a:rPr>
              <a:t>A set of features like opcodes, segments, </a:t>
            </a:r>
            <a:r>
              <a:rPr kumimoji="0" lang="en-US" sz="2400" b="0" i="0" u="none" strike="noStrike" kern="1200" cap="none" spc="0" normalizeH="0" baseline="0" noProof="0" dirty="0" err="1">
                <a:ln>
                  <a:noFill/>
                </a:ln>
                <a:solidFill>
                  <a:schemeClr val="tx1"/>
                </a:solidFill>
                <a:effectLst/>
                <a:uLnTx/>
                <a:uFillTx/>
                <a:latin typeface="Gill Sans MT" panose="020B0502020104020203" pitchFamily="34" charset="0"/>
              </a:rPr>
              <a:t>filesize</a:t>
            </a:r>
            <a:r>
              <a:rPr kumimoji="0" lang="en-US" sz="2400" b="0" i="0" u="none" strike="noStrike" kern="1200" cap="none" spc="0" normalizeH="0" baseline="0" noProof="0" dirty="0">
                <a:ln>
                  <a:noFill/>
                </a:ln>
                <a:solidFill>
                  <a:schemeClr val="tx1"/>
                </a:solidFill>
                <a:effectLst/>
                <a:uLnTx/>
                <a:uFillTx/>
                <a:latin typeface="Gill Sans MT" panose="020B0502020104020203" pitchFamily="34" charset="0"/>
              </a:rPr>
              <a:t> </a:t>
            </a:r>
            <a:r>
              <a:rPr kumimoji="0" lang="en-US" sz="2400" b="0" i="0" u="none" strike="noStrike" kern="1200" cap="none" spc="0" normalizeH="0" baseline="0" noProof="0" dirty="0" err="1">
                <a:ln>
                  <a:noFill/>
                </a:ln>
                <a:solidFill>
                  <a:schemeClr val="tx1"/>
                </a:solidFill>
                <a:effectLst/>
                <a:uLnTx/>
                <a:uFillTx/>
                <a:latin typeface="Gill Sans MT" panose="020B0502020104020203" pitchFamily="34" charset="0"/>
              </a:rPr>
              <a:t>etc</a:t>
            </a:r>
            <a:r>
              <a:rPr kumimoji="0" lang="en-US" sz="2400" b="0" i="0" u="none" strike="noStrike" kern="1200" cap="none" spc="0" normalizeH="0" baseline="0" noProof="0" dirty="0">
                <a:ln>
                  <a:noFill/>
                </a:ln>
                <a:solidFill>
                  <a:schemeClr val="tx1"/>
                </a:solidFill>
                <a:effectLst/>
                <a:uLnTx/>
                <a:uFillTx/>
                <a:latin typeface="Gill Sans MT" panose="020B0502020104020203" pitchFamily="34" charset="0"/>
              </a:rPr>
              <a:t> is computed for every byte and </a:t>
            </a:r>
            <a:r>
              <a:rPr kumimoji="0" lang="en-US" sz="2400" b="0" i="0" u="none" strike="noStrike" kern="1200" cap="none" spc="0" normalizeH="0" baseline="0" noProof="0" dirty="0" err="1">
                <a:ln>
                  <a:noFill/>
                </a:ln>
                <a:solidFill>
                  <a:schemeClr val="tx1"/>
                </a:solidFill>
                <a:effectLst/>
                <a:uLnTx/>
                <a:uFillTx/>
                <a:latin typeface="Gill Sans MT" panose="020B0502020104020203" pitchFamily="34" charset="0"/>
              </a:rPr>
              <a:t>asm</a:t>
            </a:r>
            <a:r>
              <a:rPr kumimoji="0" lang="en-US" sz="2400" b="0" i="0" u="none" strike="noStrike" kern="1200" cap="none" spc="0" normalizeH="0" baseline="0" noProof="0" dirty="0">
                <a:ln>
                  <a:noFill/>
                </a:ln>
                <a:solidFill>
                  <a:schemeClr val="tx1"/>
                </a:solidFill>
                <a:effectLst/>
                <a:uLnTx/>
                <a:uFillTx/>
                <a:latin typeface="Gill Sans MT" panose="020B0502020104020203" pitchFamily="34" charset="0"/>
              </a:rPr>
              <a:t> ﬁles in the training or test datasets  to detect a malware.</a:t>
            </a:r>
          </a:p>
          <a:p>
            <a:endParaRPr lang="en-US" sz="2400" dirty="0"/>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8E488-3715-FA1E-3932-B5C110887D03}"/>
              </a:ext>
            </a:extLst>
          </p:cNvPr>
          <p:cNvSpPr>
            <a:spLocks noGrp="1"/>
          </p:cNvSpPr>
          <p:nvPr>
            <p:ph type="title"/>
          </p:nvPr>
        </p:nvSpPr>
        <p:spPr/>
        <p:txBody>
          <a:bodyPr/>
          <a:lstStyle/>
          <a:p>
            <a:r>
              <a:rPr lang="en-US" u="sng" dirty="0">
                <a:latin typeface="Agency FB" panose="020B0503020202020204" pitchFamily="34" charset="0"/>
              </a:rPr>
              <a:t>Literature Survey:</a:t>
            </a:r>
            <a:endParaRPr lang="en-IN" u="sng" dirty="0">
              <a:latin typeface="Agency FB" panose="020B0503020202020204" pitchFamily="34" charset="0"/>
            </a:endParaRPr>
          </a:p>
        </p:txBody>
      </p:sp>
      <p:sp>
        <p:nvSpPr>
          <p:cNvPr id="3" name="Content Placeholder 2">
            <a:extLst>
              <a:ext uri="{FF2B5EF4-FFF2-40B4-BE49-F238E27FC236}">
                <a16:creationId xmlns:a16="http://schemas.microsoft.com/office/drawing/2014/main" id="{1F4F69FC-A3C7-0CF5-7649-62FFD71C05D4}"/>
              </a:ext>
            </a:extLst>
          </p:cNvPr>
          <p:cNvSpPr>
            <a:spLocks noGrp="1"/>
          </p:cNvSpPr>
          <p:nvPr>
            <p:ph idx="1"/>
          </p:nvPr>
        </p:nvSpPr>
        <p:spPr>
          <a:xfrm>
            <a:off x="728144" y="1655999"/>
            <a:ext cx="10813823" cy="3606466"/>
          </a:xfrm>
        </p:spPr>
        <p:txBody>
          <a:bodyPr/>
          <a:lstStyle/>
          <a:p>
            <a:pPr>
              <a:lnSpc>
                <a:spcPct val="90000"/>
              </a:lnSpc>
              <a:spcAft>
                <a:spcPts val="0"/>
              </a:spcAft>
              <a:defRPr/>
            </a:pPr>
            <a:r>
              <a:rPr kumimoji="0" lang="en-US" sz="2400" b="0" i="0" u="none" strike="noStrike" kern="1200" cap="none" spc="0" normalizeH="0" baseline="0" noProof="0" dirty="0">
                <a:ln>
                  <a:noFill/>
                </a:ln>
                <a:solidFill>
                  <a:schemeClr val="tx1"/>
                </a:solidFill>
                <a:effectLst/>
                <a:uLnTx/>
                <a:uFillTx/>
                <a:ea typeface="+mn-ea"/>
                <a:cs typeface="+mn-cs"/>
              </a:rPr>
              <a:t>There are several algorithms for detecting malwares.</a:t>
            </a:r>
          </a:p>
          <a:p>
            <a:pPr>
              <a:lnSpc>
                <a:spcPct val="90000"/>
              </a:lnSpc>
              <a:spcAft>
                <a:spcPts val="0"/>
              </a:spcAft>
              <a:defRPr/>
            </a:pPr>
            <a:r>
              <a:rPr kumimoji="0" lang="en-US" sz="2400" b="0" i="0" u="none" strike="noStrike" kern="1200" cap="none" spc="0" normalizeH="0" baseline="0" noProof="0" dirty="0">
                <a:ln>
                  <a:noFill/>
                </a:ln>
                <a:solidFill>
                  <a:schemeClr val="tx1"/>
                </a:solidFill>
                <a:effectLst/>
                <a:uLnTx/>
                <a:uFillTx/>
                <a:ea typeface="+mn-ea"/>
                <a:cs typeface="+mn-cs"/>
              </a:rPr>
              <a:t>We studied through different research papers.</a:t>
            </a:r>
          </a:p>
          <a:p>
            <a:pPr>
              <a:lnSpc>
                <a:spcPct val="90000"/>
              </a:lnSpc>
              <a:spcAft>
                <a:spcPts val="0"/>
              </a:spcAft>
              <a:defRPr/>
            </a:pPr>
            <a:endParaRPr kumimoji="0" lang="en-US" sz="2400" b="0" i="0" u="none" strike="noStrike" kern="1200" cap="none" spc="0" normalizeH="0" baseline="0" noProof="0" dirty="0">
              <a:ln>
                <a:noFill/>
              </a:ln>
              <a:solidFill>
                <a:schemeClr val="tx1"/>
              </a:solidFill>
              <a:effectLst/>
              <a:uLnTx/>
              <a:uFillTx/>
              <a:ea typeface="+mn-ea"/>
              <a:cs typeface="+mn-cs"/>
            </a:endParaRPr>
          </a:p>
          <a:p>
            <a:pPr>
              <a:lnSpc>
                <a:spcPct val="90000"/>
              </a:lnSpc>
              <a:spcAft>
                <a:spcPts val="0"/>
              </a:spcAft>
              <a:defRPr/>
            </a:pPr>
            <a:r>
              <a:rPr kumimoji="0" lang="en-US" sz="2400" b="0" i="0" u="none" strike="noStrike" kern="1200" cap="none" spc="0" normalizeH="0" baseline="0" noProof="0" dirty="0">
                <a:ln>
                  <a:noFill/>
                </a:ln>
                <a:solidFill>
                  <a:schemeClr val="tx1"/>
                </a:solidFill>
                <a:effectLst/>
                <a:uLnTx/>
                <a:uFillTx/>
                <a:ea typeface="+mn-ea"/>
                <a:cs typeface="+mn-cs"/>
              </a:rPr>
              <a:t>Publisher Name : Human-centric Computing and Information Sciences(HCIS).</a:t>
            </a:r>
          </a:p>
          <a:p>
            <a:pPr>
              <a:lnSpc>
                <a:spcPct val="90000"/>
              </a:lnSpc>
              <a:spcAft>
                <a:spcPts val="0"/>
              </a:spcAft>
              <a:defRPr/>
            </a:pPr>
            <a:r>
              <a:rPr kumimoji="0" lang="en-US" sz="2400" b="0" i="0" u="none" strike="noStrike" kern="1200" cap="none" spc="0" normalizeH="0" baseline="0" noProof="0" dirty="0">
                <a:ln>
                  <a:noFill/>
                </a:ln>
                <a:solidFill>
                  <a:schemeClr val="tx1"/>
                </a:solidFill>
                <a:effectLst/>
                <a:uLnTx/>
                <a:uFillTx/>
                <a:ea typeface="+mn-ea"/>
                <a:cs typeface="+mn-cs"/>
              </a:rPr>
              <a:t>Authors : </a:t>
            </a:r>
            <a:r>
              <a:rPr kumimoji="0" lang="en-US" sz="2400" b="0" i="0" u="none" strike="noStrike" kern="1200" cap="none" spc="0" normalizeH="0" baseline="0" noProof="0" dirty="0" err="1">
                <a:ln>
                  <a:noFill/>
                </a:ln>
                <a:solidFill>
                  <a:schemeClr val="tx1"/>
                </a:solidFill>
                <a:effectLst/>
                <a:uLnTx/>
                <a:uFillTx/>
                <a:ea typeface="+mn-ea"/>
                <a:cs typeface="+mn-cs"/>
              </a:rPr>
              <a:t>Seungyeon</a:t>
            </a:r>
            <a:r>
              <a:rPr kumimoji="0" lang="en-US" sz="2400" b="0" i="0" u="none" strike="noStrike" kern="1200" cap="none" spc="0" normalizeH="0" baseline="0" noProof="0" dirty="0">
                <a:ln>
                  <a:noFill/>
                </a:ln>
                <a:solidFill>
                  <a:schemeClr val="tx1"/>
                </a:solidFill>
                <a:effectLst/>
                <a:uLnTx/>
                <a:uFillTx/>
                <a:ea typeface="+mn-ea"/>
                <a:cs typeface="+mn-cs"/>
              </a:rPr>
              <a:t> </a:t>
            </a:r>
            <a:r>
              <a:rPr kumimoji="0" lang="en-US" sz="2400" b="0" i="0" u="none" strike="noStrike" kern="1200" cap="none" spc="0" normalizeH="0" baseline="0" noProof="0" dirty="0" err="1">
                <a:ln>
                  <a:noFill/>
                </a:ln>
                <a:solidFill>
                  <a:schemeClr val="tx1"/>
                </a:solidFill>
                <a:effectLst/>
                <a:uLnTx/>
                <a:uFillTx/>
                <a:ea typeface="+mn-ea"/>
                <a:cs typeface="+mn-cs"/>
              </a:rPr>
              <a:t>Baek</a:t>
            </a:r>
            <a:r>
              <a:rPr kumimoji="0" lang="en-US" sz="2400" b="0" i="0" u="none" strike="noStrike" kern="1200" cap="none" spc="0" normalizeH="0" baseline="0" noProof="0" dirty="0">
                <a:ln>
                  <a:noFill/>
                </a:ln>
                <a:solidFill>
                  <a:schemeClr val="tx1"/>
                </a:solidFill>
                <a:effectLst/>
                <a:uLnTx/>
                <a:uFillTx/>
                <a:ea typeface="+mn-ea"/>
                <a:cs typeface="+mn-cs"/>
              </a:rPr>
              <a:t>, </a:t>
            </a:r>
            <a:r>
              <a:rPr kumimoji="0" lang="en-US" sz="2400" b="0" i="0" u="none" strike="noStrike" kern="1200" cap="none" spc="0" normalizeH="0" baseline="0" noProof="0" dirty="0" err="1">
                <a:ln>
                  <a:noFill/>
                </a:ln>
                <a:solidFill>
                  <a:schemeClr val="tx1"/>
                </a:solidFill>
                <a:effectLst/>
                <a:uLnTx/>
                <a:uFillTx/>
                <a:ea typeface="+mn-ea"/>
                <a:cs typeface="+mn-cs"/>
              </a:rPr>
              <a:t>Jueun</a:t>
            </a:r>
            <a:r>
              <a:rPr kumimoji="0" lang="en-US" sz="2400" b="0" i="0" u="none" strike="noStrike" kern="1200" cap="none" spc="0" normalizeH="0" baseline="0" noProof="0" dirty="0">
                <a:ln>
                  <a:noFill/>
                </a:ln>
                <a:solidFill>
                  <a:schemeClr val="tx1"/>
                </a:solidFill>
                <a:effectLst/>
                <a:uLnTx/>
                <a:uFillTx/>
                <a:ea typeface="+mn-ea"/>
                <a:cs typeface="+mn-cs"/>
              </a:rPr>
              <a:t> Jeon, </a:t>
            </a:r>
            <a:r>
              <a:rPr kumimoji="0" lang="en-US" sz="2400" b="0" i="0" u="none" strike="noStrike" kern="1200" cap="none" spc="0" normalizeH="0" baseline="0" noProof="0" dirty="0" err="1">
                <a:ln>
                  <a:noFill/>
                </a:ln>
                <a:solidFill>
                  <a:schemeClr val="tx1"/>
                </a:solidFill>
                <a:effectLst/>
                <a:uLnTx/>
                <a:uFillTx/>
                <a:ea typeface="+mn-ea"/>
                <a:cs typeface="+mn-cs"/>
              </a:rPr>
              <a:t>Byeonghui</a:t>
            </a:r>
            <a:r>
              <a:rPr kumimoji="0" lang="en-US" sz="2400" b="0" i="0" u="none" strike="noStrike" kern="1200" cap="none" spc="0" normalizeH="0" baseline="0" noProof="0" dirty="0">
                <a:ln>
                  <a:noFill/>
                </a:ln>
                <a:solidFill>
                  <a:schemeClr val="tx1"/>
                </a:solidFill>
                <a:effectLst/>
                <a:uLnTx/>
                <a:uFillTx/>
                <a:ea typeface="+mn-ea"/>
                <a:cs typeface="+mn-cs"/>
              </a:rPr>
              <a:t> </a:t>
            </a:r>
            <a:r>
              <a:rPr kumimoji="0" lang="en-US" sz="2400" b="0" i="0" u="none" strike="noStrike" kern="1200" cap="none" spc="0" normalizeH="0" baseline="0" noProof="0" dirty="0" err="1">
                <a:ln>
                  <a:noFill/>
                </a:ln>
                <a:solidFill>
                  <a:schemeClr val="tx1"/>
                </a:solidFill>
                <a:effectLst/>
                <a:uLnTx/>
                <a:uFillTx/>
                <a:ea typeface="+mn-ea"/>
                <a:cs typeface="+mn-cs"/>
              </a:rPr>
              <a:t>Jeong</a:t>
            </a:r>
            <a:r>
              <a:rPr kumimoji="0" lang="en-US" sz="2400" b="0" i="0" u="none" strike="noStrike" kern="1200" cap="none" spc="0" normalizeH="0" baseline="0" noProof="0" dirty="0">
                <a:ln>
                  <a:noFill/>
                </a:ln>
                <a:solidFill>
                  <a:schemeClr val="tx1"/>
                </a:solidFill>
                <a:effectLst/>
                <a:uLnTx/>
                <a:uFillTx/>
                <a:ea typeface="+mn-ea"/>
                <a:cs typeface="+mn-cs"/>
              </a:rPr>
              <a:t>, and Young-</a:t>
            </a:r>
            <a:r>
              <a:rPr kumimoji="0" lang="en-US" sz="2400" b="0" i="0" u="none" strike="noStrike" kern="1200" cap="none" spc="0" normalizeH="0" baseline="0" noProof="0" dirty="0" err="1">
                <a:ln>
                  <a:noFill/>
                </a:ln>
                <a:solidFill>
                  <a:schemeClr val="tx1"/>
                </a:solidFill>
                <a:effectLst/>
                <a:uLnTx/>
                <a:uFillTx/>
                <a:ea typeface="+mn-ea"/>
                <a:cs typeface="+mn-cs"/>
              </a:rPr>
              <a:t>Sik</a:t>
            </a:r>
            <a:r>
              <a:rPr kumimoji="0" lang="en-US" sz="2400" b="0" i="0" u="none" strike="noStrike" kern="1200" cap="none" spc="0" normalizeH="0" baseline="0" noProof="0" dirty="0">
                <a:ln>
                  <a:noFill/>
                </a:ln>
                <a:solidFill>
                  <a:schemeClr val="tx1"/>
                </a:solidFill>
                <a:effectLst/>
                <a:uLnTx/>
                <a:uFillTx/>
                <a:ea typeface="+mn-ea"/>
                <a:cs typeface="+mn-cs"/>
              </a:rPr>
              <a:t> </a:t>
            </a:r>
            <a:r>
              <a:rPr kumimoji="0" lang="en-US" sz="2400" b="0" i="0" u="none" strike="noStrike" kern="1200" cap="none" spc="0" normalizeH="0" baseline="0" noProof="0" dirty="0" err="1">
                <a:ln>
                  <a:noFill/>
                </a:ln>
                <a:solidFill>
                  <a:schemeClr val="tx1"/>
                </a:solidFill>
                <a:effectLst/>
                <a:uLnTx/>
                <a:uFillTx/>
                <a:ea typeface="+mn-ea"/>
                <a:cs typeface="+mn-cs"/>
              </a:rPr>
              <a:t>Jeong</a:t>
            </a:r>
            <a:endParaRPr kumimoji="0" lang="en-US" sz="2400" b="0" i="0" u="none" strike="noStrike" kern="1200" cap="none" spc="0" normalizeH="0" baseline="0" noProof="0" dirty="0">
              <a:ln>
                <a:noFill/>
              </a:ln>
              <a:solidFill>
                <a:schemeClr val="tx1"/>
              </a:solidFill>
              <a:effectLst/>
              <a:uLnTx/>
              <a:uFillTx/>
              <a:ea typeface="+mn-ea"/>
              <a:cs typeface="+mn-cs"/>
            </a:endParaRPr>
          </a:p>
          <a:p>
            <a:pPr>
              <a:lnSpc>
                <a:spcPct val="90000"/>
              </a:lnSpc>
              <a:spcAft>
                <a:spcPts val="0"/>
              </a:spcAft>
              <a:defRPr/>
            </a:pPr>
            <a:endParaRPr kumimoji="0" lang="en-US" sz="2400" b="0" i="0" u="none" strike="noStrike" kern="1200" cap="none" spc="0" normalizeH="0" baseline="0" noProof="0" dirty="0">
              <a:ln>
                <a:noFill/>
              </a:ln>
              <a:solidFill>
                <a:schemeClr val="tx1"/>
              </a:solidFill>
              <a:effectLst/>
              <a:uLnTx/>
              <a:uFillTx/>
              <a:ea typeface="+mn-ea"/>
              <a:cs typeface="+mn-cs"/>
            </a:endParaRPr>
          </a:p>
          <a:p>
            <a:pPr>
              <a:lnSpc>
                <a:spcPct val="90000"/>
              </a:lnSpc>
              <a:spcAft>
                <a:spcPts val="0"/>
              </a:spcAft>
              <a:defRPr/>
            </a:pPr>
            <a:r>
              <a:rPr kumimoji="0" lang="en-US" sz="2400" b="0" i="0" u="none" strike="noStrike" kern="1200" cap="none" spc="0" normalizeH="0" baseline="0" noProof="0" dirty="0">
                <a:ln>
                  <a:noFill/>
                </a:ln>
                <a:solidFill>
                  <a:schemeClr val="tx1"/>
                </a:solidFill>
                <a:effectLst/>
                <a:uLnTx/>
                <a:uFillTx/>
                <a:ea typeface="+mn-ea"/>
                <a:cs typeface="+mn-cs"/>
              </a:rPr>
              <a:t>Publisher Name : Kaggle.com</a:t>
            </a:r>
          </a:p>
          <a:p>
            <a:pPr>
              <a:lnSpc>
                <a:spcPct val="90000"/>
              </a:lnSpc>
              <a:spcAft>
                <a:spcPts val="0"/>
              </a:spcAft>
              <a:defRPr/>
            </a:pPr>
            <a:r>
              <a:rPr kumimoji="0" lang="en-US" sz="2400" b="0" i="0" u="none" strike="noStrike" kern="1200" cap="none" spc="0" normalizeH="0" baseline="0" noProof="0" dirty="0">
                <a:ln>
                  <a:noFill/>
                </a:ln>
                <a:solidFill>
                  <a:schemeClr val="tx1"/>
                </a:solidFill>
                <a:effectLst/>
                <a:uLnTx/>
                <a:uFillTx/>
                <a:ea typeface="+mn-ea"/>
                <a:cs typeface="+mn-cs"/>
              </a:rPr>
              <a:t>Author Name : Rohan Paul</a:t>
            </a:r>
            <a:endParaRPr lang="en-IN" sz="2400" dirty="0">
              <a:solidFill>
                <a:schemeClr val="tx1"/>
              </a:solidFill>
            </a:endParaRPr>
          </a:p>
        </p:txBody>
      </p:sp>
      <p:sp>
        <p:nvSpPr>
          <p:cNvPr id="6" name="Slide Number Placeholder 5">
            <a:extLst>
              <a:ext uri="{FF2B5EF4-FFF2-40B4-BE49-F238E27FC236}">
                <a16:creationId xmlns:a16="http://schemas.microsoft.com/office/drawing/2014/main" id="{6F371B86-DEE9-56A1-17C5-7825783BBE5B}"/>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2048763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24088" y="549276"/>
            <a:ext cx="6282900" cy="705784"/>
          </a:xfrm>
        </p:spPr>
        <p:txBody>
          <a:bodyPr vert="horz" wrap="square" lIns="0" tIns="0" rIns="0" bIns="0" rtlCol="0" anchor="b" anchorCtr="0">
            <a:normAutofit fontScale="90000"/>
          </a:bodyPr>
          <a:lstStyle/>
          <a:p>
            <a:pPr>
              <a:lnSpc>
                <a:spcPct val="100000"/>
              </a:lnSpc>
            </a:pPr>
            <a:r>
              <a:rPr lang="en-US" sz="5300" u="sng" dirty="0">
                <a:latin typeface="Agency FB" panose="020B0503020202020204" pitchFamily="34" charset="0"/>
              </a:rPr>
              <a:t>Functional Requirements</a:t>
            </a:r>
            <a:r>
              <a:rPr lang="en-US" u="sng" dirty="0">
                <a:latin typeface="Agency FB" panose="020B0503020202020204" pitchFamily="34" charset="0"/>
              </a:rPr>
              <a:t>:</a:t>
            </a:r>
            <a:endParaRPr lang="en-US" sz="6400" u="sng" kern="1200" dirty="0">
              <a:solidFill>
                <a:schemeClr val="tx1"/>
              </a:solidFill>
              <a:latin typeface="Agency FB" panose="020B0503020202020204" pitchFamily="34" charset="0"/>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4" y="1519332"/>
            <a:ext cx="10720516" cy="5141768"/>
          </a:xfrm>
        </p:spPr>
        <p:txBody>
          <a:bodyPr vert="horz" wrap="square" lIns="0" tIns="0" rIns="0" bIns="0" rtlCol="0">
            <a:noAutofit/>
          </a:bodyPr>
          <a:lstStyle/>
          <a:p>
            <a:pPr marL="342900" indent="-342900">
              <a:buFont typeface="Arial" panose="020B0604020202020204" pitchFamily="34" charset="0"/>
              <a:buChar char="•"/>
            </a:pPr>
            <a:r>
              <a:rPr lang="en-IN" i="0" dirty="0">
                <a:solidFill>
                  <a:schemeClr val="tx1"/>
                </a:solidFill>
                <a:effectLst/>
              </a:rPr>
              <a:t>Interoperability:</a:t>
            </a:r>
          </a:p>
          <a:p>
            <a:pPr marL="0" indent="0"/>
            <a:r>
              <a:rPr lang="en-IN" sz="2400" dirty="0">
                <a:solidFill>
                  <a:schemeClr val="tx1"/>
                </a:solidFill>
              </a:rPr>
              <a:t>	</a:t>
            </a:r>
            <a:r>
              <a:rPr lang="en-IN" sz="2400" i="0" dirty="0">
                <a:solidFill>
                  <a:schemeClr val="tx1"/>
                </a:solidFill>
                <a:effectLst/>
              </a:rPr>
              <a:t>Check whether the software is interoperable across different systems</a:t>
            </a:r>
            <a:endParaRPr lang="en-IN" dirty="0">
              <a:solidFill>
                <a:schemeClr val="tx1"/>
              </a:solidFill>
            </a:endParaRPr>
          </a:p>
          <a:p>
            <a:pPr marL="342900" indent="-342900">
              <a:buFont typeface="Arial" panose="020B0604020202020204" pitchFamily="34" charset="0"/>
              <a:buChar char="•"/>
            </a:pPr>
            <a:r>
              <a:rPr lang="en-IN" i="0" dirty="0">
                <a:solidFill>
                  <a:schemeClr val="tx1"/>
                </a:solidFill>
                <a:effectLst/>
              </a:rPr>
              <a:t>Accuracy:</a:t>
            </a:r>
            <a:endParaRPr lang="en-IN" dirty="0">
              <a:solidFill>
                <a:schemeClr val="tx1"/>
              </a:solidFill>
            </a:endParaRPr>
          </a:p>
          <a:p>
            <a:pPr marL="0" indent="0"/>
            <a:r>
              <a:rPr lang="en-IN" i="0" dirty="0">
                <a:solidFill>
                  <a:schemeClr val="tx1"/>
                </a:solidFill>
                <a:effectLst/>
              </a:rPr>
              <a:t>	</a:t>
            </a:r>
            <a:r>
              <a:rPr lang="en-US" i="0" dirty="0">
                <a:solidFill>
                  <a:schemeClr val="tx1"/>
                </a:solidFill>
                <a:effectLst/>
              </a:rPr>
              <a:t>defines a data entered into the system is correctly calculated and used by the 	system and that the output is correct.</a:t>
            </a:r>
            <a:endParaRPr lang="en-IN" i="0" dirty="0">
              <a:solidFill>
                <a:schemeClr val="tx1"/>
              </a:solidFill>
              <a:effectLst/>
            </a:endParaRPr>
          </a:p>
          <a:p>
            <a:pPr marL="342900" indent="-342900">
              <a:buFont typeface="Arial" panose="020B0604020202020204" pitchFamily="34" charset="0"/>
              <a:buChar char="•"/>
            </a:pPr>
            <a:r>
              <a:rPr lang="en-IN" i="0" dirty="0">
                <a:solidFill>
                  <a:schemeClr val="tx1"/>
                </a:solidFill>
                <a:effectLst/>
              </a:rPr>
              <a:t>Compliance:</a:t>
            </a:r>
          </a:p>
          <a:p>
            <a:pPr marL="0" indent="0"/>
            <a:r>
              <a:rPr lang="en-US" i="0" dirty="0">
                <a:solidFill>
                  <a:schemeClr val="tx1"/>
                </a:solidFill>
                <a:effectLst/>
              </a:rPr>
              <a:t>	Compliance functional requirements validate that the developed system is 	compliant to Industrial standards.</a:t>
            </a:r>
            <a:endParaRPr lang="en-IN" i="0" dirty="0">
              <a:solidFill>
                <a:schemeClr val="tx1"/>
              </a:solidFill>
              <a:effectLst/>
            </a:endParaRPr>
          </a:p>
          <a:p>
            <a:pPr marL="342900" indent="-342900">
              <a:buFont typeface="Arial" panose="020B0604020202020204" pitchFamily="34" charset="0"/>
              <a:buChar char="•"/>
            </a:pPr>
            <a:endParaRPr lang="en-IN" dirty="0">
              <a:solidFill>
                <a:schemeClr val="tx1"/>
              </a:solidFill>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56002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24088" y="549276"/>
            <a:ext cx="6282900" cy="705784"/>
          </a:xfrm>
        </p:spPr>
        <p:txBody>
          <a:bodyPr vert="horz" wrap="square" lIns="0" tIns="0" rIns="0" bIns="0" rtlCol="0" anchor="b" anchorCtr="0">
            <a:normAutofit fontScale="90000"/>
          </a:bodyPr>
          <a:lstStyle/>
          <a:p>
            <a:pPr>
              <a:lnSpc>
                <a:spcPct val="100000"/>
              </a:lnSpc>
            </a:pPr>
            <a:r>
              <a:rPr lang="en-US" sz="5300" u="sng" dirty="0">
                <a:latin typeface="Agency FB" panose="020B0503020202020204" pitchFamily="34" charset="0"/>
              </a:rPr>
              <a:t>Non-Functional Requirements:</a:t>
            </a:r>
            <a:r>
              <a:rPr lang="en-US" u="sng" dirty="0">
                <a:latin typeface="Agency FB" panose="020B0503020202020204" pitchFamily="34" charset="0"/>
              </a:rPr>
              <a:t>:</a:t>
            </a:r>
            <a:endParaRPr lang="en-US" sz="6400" u="sng" kern="1200" dirty="0">
              <a:solidFill>
                <a:schemeClr val="tx1"/>
              </a:solidFill>
              <a:latin typeface="Agency FB" panose="020B0503020202020204" pitchFamily="34" charset="0"/>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4" y="1519332"/>
            <a:ext cx="10720516" cy="5141768"/>
          </a:xfrm>
        </p:spPr>
        <p:txBody>
          <a:bodyPr vert="horz" wrap="square" lIns="0" tIns="0" rIns="0" bIns="0" rtlCol="0">
            <a:noAutofit/>
          </a:bodyPr>
          <a:lstStyle/>
          <a:p>
            <a:pPr marL="342900" indent="-342900">
              <a:buFont typeface="Arial" panose="020B0604020202020204" pitchFamily="34" charset="0"/>
              <a:buChar char="•"/>
            </a:pPr>
            <a:r>
              <a:rPr lang="en-IN" i="0" dirty="0">
                <a:solidFill>
                  <a:schemeClr val="tx1"/>
                </a:solidFill>
                <a:effectLst/>
              </a:rPr>
              <a:t>Performance:</a:t>
            </a:r>
          </a:p>
          <a:p>
            <a:pPr marL="0" indent="0"/>
            <a:r>
              <a:rPr lang="en-IN" dirty="0">
                <a:solidFill>
                  <a:schemeClr val="tx1"/>
                </a:solidFill>
              </a:rPr>
              <a:t>	</a:t>
            </a:r>
            <a:r>
              <a:rPr lang="en-US" dirty="0">
                <a:solidFill>
                  <a:schemeClr val="tx1"/>
                </a:solidFill>
              </a:rPr>
              <a:t>The system should produce results quickly.</a:t>
            </a:r>
          </a:p>
          <a:p>
            <a:pPr marL="0" indent="0"/>
            <a:r>
              <a:rPr lang="en-US" dirty="0">
                <a:solidFill>
                  <a:schemeClr val="tx1"/>
                </a:solidFill>
              </a:rPr>
              <a:t>	Feature extraction and Time taken by ML algorithms  should be in milliseconds.</a:t>
            </a:r>
          </a:p>
          <a:p>
            <a:pPr marL="342900" indent="-342900">
              <a:buFont typeface="Arial" panose="020B0604020202020204" pitchFamily="34" charset="0"/>
              <a:buChar char="•"/>
            </a:pPr>
            <a:r>
              <a:rPr lang="en-IN" i="0" dirty="0">
                <a:solidFill>
                  <a:schemeClr val="tx1"/>
                </a:solidFill>
                <a:effectLst/>
              </a:rPr>
              <a:t>Reliability: </a:t>
            </a:r>
          </a:p>
          <a:p>
            <a:pPr marL="0" indent="0"/>
            <a:r>
              <a:rPr lang="en-IN" i="0" dirty="0">
                <a:solidFill>
                  <a:schemeClr val="tx1"/>
                </a:solidFill>
                <a:effectLst/>
              </a:rPr>
              <a:t>	T</a:t>
            </a:r>
            <a:r>
              <a:rPr lang="en-IN" sz="2400" i="0" dirty="0">
                <a:solidFill>
                  <a:schemeClr val="tx1"/>
                </a:solidFill>
                <a:effectLst/>
              </a:rPr>
              <a:t>he system should produce correct outputs </a:t>
            </a:r>
            <a:endParaRPr lang="en-IN" i="0" dirty="0">
              <a:solidFill>
                <a:schemeClr val="tx1"/>
              </a:solidFill>
              <a:effectLst/>
            </a:endParaRPr>
          </a:p>
          <a:p>
            <a:pPr marL="342900" indent="-342900">
              <a:buFont typeface="Arial" panose="020B0604020202020204" pitchFamily="34" charset="0"/>
              <a:buChar char="•"/>
            </a:pPr>
            <a:r>
              <a:rPr lang="en-IN" i="0" dirty="0">
                <a:solidFill>
                  <a:schemeClr val="tx1"/>
                </a:solidFill>
                <a:effectLst/>
              </a:rPr>
              <a:t>Scalability: </a:t>
            </a:r>
            <a:endParaRPr lang="en-IN" sz="1400" dirty="0">
              <a:solidFill>
                <a:schemeClr val="tx1"/>
              </a:solidFill>
            </a:endParaRPr>
          </a:p>
          <a:p>
            <a:pPr marL="0" indent="0"/>
            <a:r>
              <a:rPr lang="en-IN" sz="1400" dirty="0">
                <a:solidFill>
                  <a:schemeClr val="tx1"/>
                </a:solidFill>
              </a:rPr>
              <a:t>	</a:t>
            </a:r>
            <a:r>
              <a:rPr lang="en-IN" sz="2400" dirty="0">
                <a:solidFill>
                  <a:schemeClr val="tx1"/>
                </a:solidFill>
              </a:rPr>
              <a:t>S</a:t>
            </a:r>
            <a:r>
              <a:rPr lang="en-IN" sz="2400" i="0" dirty="0">
                <a:solidFill>
                  <a:schemeClr val="tx1"/>
                </a:solidFill>
                <a:effectLst/>
              </a:rPr>
              <a:t>oftware must be applicable to machine of any size</a:t>
            </a:r>
          </a:p>
          <a:p>
            <a:pPr marL="342900" indent="-342900">
              <a:buFont typeface="Arial" panose="020B0604020202020204" pitchFamily="34" charset="0"/>
              <a:buChar char="•"/>
            </a:pPr>
            <a:endParaRPr lang="en-IN" dirty="0">
              <a:solidFill>
                <a:schemeClr val="tx1"/>
              </a:solidFill>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1002806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12297" y="349625"/>
            <a:ext cx="5422338" cy="878540"/>
          </a:xfrm>
        </p:spPr>
        <p:txBody>
          <a:bodyPr/>
          <a:lstStyle/>
          <a:p>
            <a:r>
              <a:rPr lang="en-US" u="sng" dirty="0">
                <a:latin typeface="Agency FB" panose="020B0503020202020204" pitchFamily="34" charset="0"/>
              </a:rPr>
              <a:t>Tools(Software):</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50863" y="1640541"/>
            <a:ext cx="8929687" cy="4669772"/>
          </a:xfrm>
          <a:noFill/>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ea typeface="+mn-ea"/>
                <a:cs typeface="+mn-cs"/>
              </a:rPr>
              <a:t>Operating System : Windows 10</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400" b="0" i="0" u="none" strike="noStrike" kern="1200" cap="none" spc="0" normalizeH="0" baseline="0" noProof="0" dirty="0">
              <a:ln>
                <a:noFill/>
              </a:ln>
              <a:solidFill>
                <a:schemeClr val="tx1"/>
              </a:solidFill>
              <a:effectLst/>
              <a:uLnTx/>
              <a:uFillTx/>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ea typeface="+mn-ea"/>
                <a:cs typeface="+mn-cs"/>
              </a:rPr>
              <a:t>Coding Language : Python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chemeClr val="tx1"/>
              </a:solidFill>
              <a:effectLst/>
              <a:uLnTx/>
              <a:uFillTx/>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ea typeface="+mn-ea"/>
                <a:cs typeface="+mn-cs"/>
              </a:rPr>
              <a:t>Platform : </a:t>
            </a:r>
            <a:r>
              <a:rPr kumimoji="0" lang="en-US" sz="2400" b="0" i="0" u="none" strike="noStrike" kern="1200" cap="none" spc="0" normalizeH="0" baseline="0" noProof="0" dirty="0" err="1">
                <a:ln>
                  <a:noFill/>
                </a:ln>
                <a:solidFill>
                  <a:schemeClr val="tx1"/>
                </a:solidFill>
                <a:effectLst/>
                <a:uLnTx/>
                <a:uFillTx/>
                <a:ea typeface="+mn-ea"/>
                <a:cs typeface="+mn-cs"/>
              </a:rPr>
              <a:t>Jupyter</a:t>
            </a:r>
            <a:endParaRPr kumimoji="0" lang="en-US" sz="2400" b="0" i="0" u="none" strike="noStrike" kern="1200" cap="none" spc="0" normalizeH="0" baseline="0" noProof="0" dirty="0">
              <a:ln>
                <a:noFill/>
              </a:ln>
              <a:solidFill>
                <a:schemeClr val="tx1"/>
              </a:solidFill>
              <a:effectLst/>
              <a:uLnTx/>
              <a:uFillTx/>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chemeClr val="tx1"/>
              </a:solidFill>
              <a:effectLst/>
              <a:uLnTx/>
              <a:uFillTx/>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ea typeface="+mn-ea"/>
                <a:cs typeface="+mn-cs"/>
              </a:rPr>
              <a:t>Python Libraries : </a:t>
            </a:r>
            <a:r>
              <a:rPr kumimoji="0" lang="en-US" sz="2400" b="0" i="0" u="none" strike="noStrike" kern="1200" cap="none" spc="0" normalizeH="0" baseline="0" noProof="0" dirty="0" err="1">
                <a:ln>
                  <a:noFill/>
                </a:ln>
                <a:solidFill>
                  <a:schemeClr val="tx1"/>
                </a:solidFill>
                <a:effectLst/>
                <a:uLnTx/>
                <a:uFillTx/>
                <a:ea typeface="+mn-ea"/>
                <a:cs typeface="+mn-cs"/>
              </a:rPr>
              <a:t>Numpy</a:t>
            </a:r>
            <a:r>
              <a:rPr kumimoji="0" lang="en-US" sz="2400" b="0" i="0" u="none" strike="noStrike" kern="1200" cap="none" spc="0" normalizeH="0" baseline="0" noProof="0" dirty="0">
                <a:ln>
                  <a:noFill/>
                </a:ln>
                <a:solidFill>
                  <a:schemeClr val="tx1"/>
                </a:solidFill>
                <a:effectLst/>
                <a:uLnTx/>
                <a:uFillTx/>
                <a:ea typeface="+mn-ea"/>
                <a:cs typeface="+mn-cs"/>
              </a:rPr>
              <a:t>, Pandas, seaborn , </a:t>
            </a:r>
            <a:r>
              <a:rPr kumimoji="0" lang="en-US" sz="2400" b="0" i="0" u="none" strike="noStrike" kern="1200" cap="none" spc="0" normalizeH="0" baseline="0" noProof="0" dirty="0" err="1">
                <a:ln>
                  <a:noFill/>
                </a:ln>
                <a:solidFill>
                  <a:schemeClr val="tx1"/>
                </a:solidFill>
                <a:effectLst/>
                <a:uLnTx/>
                <a:uFillTx/>
                <a:ea typeface="+mn-ea"/>
                <a:cs typeface="+mn-cs"/>
              </a:rPr>
              <a:t>matplot.pyplot</a:t>
            </a:r>
            <a:r>
              <a:rPr kumimoji="0" lang="en-US" sz="2400" b="0" i="0" u="none" strike="noStrike" kern="1200" cap="none" spc="0" normalizeH="0" baseline="0" noProof="0" dirty="0">
                <a:ln>
                  <a:noFill/>
                </a:ln>
                <a:solidFill>
                  <a:schemeClr val="tx1"/>
                </a:solidFill>
                <a:effectLst/>
                <a:uLnTx/>
                <a:uFillTx/>
                <a:ea typeface="+mn-ea"/>
                <a:cs typeface="+mn-cs"/>
              </a:rPr>
              <a:t>, scikit- learn.</a:t>
            </a:r>
          </a:p>
          <a:p>
            <a:endParaRPr lang="en-US" sz="2400" dirty="0">
              <a:solidFill>
                <a:schemeClr val="tx1"/>
              </a:solidFill>
            </a:endParaRPr>
          </a:p>
          <a:p>
            <a:endParaRPr lang="en-US" sz="2400" dirty="0"/>
          </a:p>
        </p:txBody>
      </p:sp>
      <p:pic>
        <p:nvPicPr>
          <p:cNvPr id="13" name="Picture Placeholder 26" descr="Data Points Digital background">
            <a:extLst>
              <a:ext uri="{FF2B5EF4-FFF2-40B4-BE49-F238E27FC236}">
                <a16:creationId xmlns:a16="http://schemas.microsoft.com/office/drawing/2014/main" id="{F0FEEBA7-3627-02F1-B906-AD4EFDDD4371}"/>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6858910" y="396685"/>
            <a:ext cx="5084064" cy="2880360"/>
          </a:xfrm>
          <a:prstGeom prst="rect">
            <a:avLst/>
          </a:prstGeom>
          <a:solidFill>
            <a:schemeClr val="accent5"/>
          </a:solidFill>
        </p:spPr>
      </p:pic>
    </p:spTree>
    <p:extLst>
      <p:ext uri="{BB962C8B-B14F-4D97-AF65-F5344CB8AC3E}">
        <p14:creationId xmlns:p14="http://schemas.microsoft.com/office/powerpoint/2010/main" val="3654422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12297" y="349625"/>
            <a:ext cx="5422338" cy="878540"/>
          </a:xfrm>
        </p:spPr>
        <p:txBody>
          <a:bodyPr/>
          <a:lstStyle/>
          <a:p>
            <a:r>
              <a:rPr lang="en-US" u="sng" dirty="0">
                <a:latin typeface="Agency FB" panose="020B0503020202020204" pitchFamily="34" charset="0"/>
              </a:rPr>
              <a:t>Tools(Hardware):</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50863" y="1640541"/>
            <a:ext cx="10072313" cy="4669772"/>
          </a:xfrm>
          <a:noFill/>
        </p:spPr>
        <p:txBody>
          <a:bodyPr>
            <a:normAutofit/>
          </a:bodyPr>
          <a:lstStyle/>
          <a:p>
            <a:r>
              <a:rPr lang="en-IN" sz="2400" dirty="0">
                <a:solidFill>
                  <a:schemeClr val="tx1"/>
                </a:solidFill>
              </a:rPr>
              <a:t> Processor:1 </a:t>
            </a:r>
            <a:r>
              <a:rPr lang="en-IN" sz="2400" dirty="0" err="1">
                <a:solidFill>
                  <a:schemeClr val="tx1"/>
                </a:solidFill>
              </a:rPr>
              <a:t>GigaHertz</a:t>
            </a:r>
            <a:r>
              <a:rPr lang="en-IN" sz="2400" dirty="0">
                <a:solidFill>
                  <a:schemeClr val="tx1"/>
                </a:solidFill>
              </a:rPr>
              <a:t>(GHz)</a:t>
            </a:r>
          </a:p>
          <a:p>
            <a:endParaRPr lang="en-IN" sz="2400" dirty="0">
              <a:solidFill>
                <a:schemeClr val="tx1"/>
              </a:solidFill>
            </a:endParaRPr>
          </a:p>
          <a:p>
            <a:r>
              <a:rPr lang="en-IN" sz="2400" dirty="0">
                <a:solidFill>
                  <a:schemeClr val="tx1"/>
                </a:solidFill>
              </a:rPr>
              <a:t>  RAM:1 </a:t>
            </a:r>
            <a:r>
              <a:rPr lang="en-IN" sz="2400" dirty="0" err="1">
                <a:solidFill>
                  <a:schemeClr val="tx1"/>
                </a:solidFill>
              </a:rPr>
              <a:t>GigaByte</a:t>
            </a:r>
            <a:r>
              <a:rPr lang="en-IN" sz="2400" dirty="0">
                <a:solidFill>
                  <a:schemeClr val="tx1"/>
                </a:solidFill>
              </a:rPr>
              <a:t>(GB) for 32 bit Hard Disk</a:t>
            </a:r>
          </a:p>
          <a:p>
            <a:endParaRPr lang="en-IN" sz="2400" dirty="0">
              <a:solidFill>
                <a:schemeClr val="tx1"/>
              </a:solidFill>
            </a:endParaRPr>
          </a:p>
          <a:p>
            <a:r>
              <a:rPr lang="en-IN" sz="2400" dirty="0">
                <a:solidFill>
                  <a:schemeClr val="tx1"/>
                </a:solidFill>
              </a:rPr>
              <a:t>  Space:16GB for 32-bit OS</a:t>
            </a:r>
            <a:endParaRPr lang="en-US" sz="2400" dirty="0"/>
          </a:p>
        </p:txBody>
      </p:sp>
      <p:pic>
        <p:nvPicPr>
          <p:cNvPr id="5" name="Picture Placeholder 26" descr="Data Points Digital background">
            <a:extLst>
              <a:ext uri="{FF2B5EF4-FFF2-40B4-BE49-F238E27FC236}">
                <a16:creationId xmlns:a16="http://schemas.microsoft.com/office/drawing/2014/main" id="{BB19422B-BFCA-EA32-D1E9-FCF67645523F}"/>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6858910" y="414441"/>
            <a:ext cx="5084064" cy="2880360"/>
          </a:xfrm>
          <a:prstGeom prst="rect">
            <a:avLst/>
          </a:prstGeom>
          <a:solidFill>
            <a:schemeClr val="accent5"/>
          </a:solidFill>
        </p:spPr>
      </p:pic>
    </p:spTree>
    <p:extLst>
      <p:ext uri="{BB962C8B-B14F-4D97-AF65-F5344CB8AC3E}">
        <p14:creationId xmlns:p14="http://schemas.microsoft.com/office/powerpoint/2010/main" val="4022940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12297" y="349625"/>
            <a:ext cx="5422338" cy="878540"/>
          </a:xfrm>
        </p:spPr>
        <p:txBody>
          <a:bodyPr/>
          <a:lstStyle/>
          <a:p>
            <a:r>
              <a:rPr lang="en-US" u="sng" dirty="0">
                <a:latin typeface="Agency FB" panose="020B0503020202020204" pitchFamily="34" charset="0"/>
              </a:rPr>
              <a:t>Plan of Action:</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50864" y="1299881"/>
            <a:ext cx="8872418" cy="4799077"/>
          </a:xfrm>
          <a:noFill/>
        </p:spPr>
        <p:txBody>
          <a:bodyPr>
            <a:normAutofit fontScale="77500" lnSpcReduction="2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000" b="0" i="0" u="none" strike="noStrike" kern="1200" cap="none" spc="0" normalizeH="0" baseline="0" noProof="0" dirty="0">
                <a:ln>
                  <a:noFill/>
                </a:ln>
                <a:solidFill>
                  <a:schemeClr val="tx1"/>
                </a:solidFill>
                <a:effectLst/>
                <a:uLnTx/>
                <a:uFillTx/>
                <a:ea typeface="+mn-ea"/>
                <a:cs typeface="+mn-cs"/>
              </a:rPr>
              <a:t>Data overview:</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300" b="0" i="0" u="none" strike="noStrike" kern="1200" cap="none" spc="0" normalizeH="0" baseline="0" noProof="0" dirty="0">
                <a:ln>
                  <a:noFill/>
                </a:ln>
                <a:solidFill>
                  <a:schemeClr val="tx1"/>
                </a:solidFill>
                <a:effectLst/>
                <a:uLnTx/>
                <a:uFillTx/>
                <a:ea typeface="+mn-ea"/>
                <a:cs typeface="+mn-cs"/>
              </a:rPr>
              <a:t>	</a:t>
            </a:r>
            <a:r>
              <a:rPr kumimoji="0" lang="en-US" sz="3000" b="0" i="0" u="none" strike="noStrike" kern="1200" cap="none" spc="0" normalizeH="0" baseline="0" noProof="0" dirty="0">
                <a:ln>
                  <a:noFill/>
                </a:ln>
                <a:solidFill>
                  <a:schemeClr val="tx1"/>
                </a:solidFill>
                <a:effectLst/>
                <a:uLnTx/>
                <a:uFillTx/>
                <a:ea typeface="+mn-ea"/>
                <a:cs typeface="+mn-cs"/>
              </a:rPr>
              <a:t>Input: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000" b="0" i="0" u="none" strike="noStrike" kern="1200" cap="none" spc="0" normalizeH="0" baseline="0" noProof="0" dirty="0">
                <a:ln>
                  <a:noFill/>
                </a:ln>
                <a:solidFill>
                  <a:schemeClr val="tx1"/>
                </a:solidFill>
                <a:effectLst/>
                <a:uLnTx/>
                <a:uFillTx/>
                <a:ea typeface="+mn-ea"/>
                <a:cs typeface="+mn-cs"/>
              </a:rPr>
              <a:t>		Train dataset consisting of .bytes files and .</a:t>
            </a:r>
            <a:r>
              <a:rPr kumimoji="0" lang="en-US" sz="3000" b="0" i="0" u="none" strike="noStrike" kern="1200" cap="none" spc="0" normalizeH="0" baseline="0" noProof="0" dirty="0" err="1">
                <a:ln>
                  <a:noFill/>
                </a:ln>
                <a:solidFill>
                  <a:schemeClr val="tx1"/>
                </a:solidFill>
                <a:effectLst/>
                <a:uLnTx/>
                <a:uFillTx/>
                <a:ea typeface="+mn-ea"/>
                <a:cs typeface="+mn-cs"/>
              </a:rPr>
              <a:t>asm</a:t>
            </a:r>
            <a:r>
              <a:rPr kumimoji="0" lang="en-US" sz="3000" b="0" i="0" u="none" strike="noStrike" kern="1200" cap="none" spc="0" normalizeH="0" baseline="0" noProof="0" dirty="0">
                <a:ln>
                  <a:noFill/>
                </a:ln>
                <a:solidFill>
                  <a:schemeClr val="tx1"/>
                </a:solidFill>
                <a:effectLst/>
                <a:uLnTx/>
                <a:uFillTx/>
                <a:ea typeface="+mn-ea"/>
                <a:cs typeface="+mn-cs"/>
              </a:rPr>
              <a:t> files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000" b="0" i="0" u="none" strike="noStrike" kern="1200" cap="none" spc="0" normalizeH="0" baseline="0" noProof="0" dirty="0">
                <a:ln>
                  <a:noFill/>
                </a:ln>
                <a:solidFill>
                  <a:schemeClr val="tx1"/>
                </a:solidFill>
                <a:effectLst/>
                <a:uLnTx/>
                <a:uFillTx/>
                <a:ea typeface="+mn-ea"/>
                <a:cs typeface="+mn-cs"/>
              </a:rPr>
              <a:t>	Output: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000" b="0" i="0" u="none" strike="noStrike" kern="1200" cap="none" spc="0" normalizeH="0" baseline="0" noProof="0" dirty="0">
                <a:ln>
                  <a:noFill/>
                </a:ln>
                <a:solidFill>
                  <a:schemeClr val="tx1"/>
                </a:solidFill>
                <a:effectLst/>
                <a:uLnTx/>
                <a:uFillTx/>
                <a:ea typeface="+mn-ea"/>
                <a:cs typeface="+mn-cs"/>
              </a:rPr>
              <a:t>		Predicts whether the given file  is malware or not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3000" b="0" i="0" u="none" strike="noStrike" kern="1200" cap="none" spc="0" normalizeH="0" baseline="0" noProof="0" dirty="0">
              <a:ln>
                <a:noFill/>
              </a:ln>
              <a:solidFill>
                <a:schemeClr val="tx1"/>
              </a:solidFill>
              <a:effectLst/>
              <a:uLnTx/>
              <a:uFillTx/>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000" b="0" i="0" u="none" strike="noStrike" kern="1200" cap="none" spc="0" normalizeH="0" baseline="0" noProof="0" dirty="0">
                <a:ln>
                  <a:noFill/>
                </a:ln>
                <a:solidFill>
                  <a:schemeClr val="tx1"/>
                </a:solidFill>
                <a:effectLst/>
                <a:uLnTx/>
                <a:uFillTx/>
                <a:ea typeface="+mn-ea"/>
                <a:cs typeface="+mn-cs"/>
              </a:rPr>
              <a:t>Data pre processing:</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000" b="0" i="0" u="none" strike="noStrike" kern="1200" cap="none" spc="0" normalizeH="0" baseline="0" noProof="0" dirty="0">
                <a:ln>
                  <a:noFill/>
                </a:ln>
                <a:solidFill>
                  <a:schemeClr val="tx1"/>
                </a:solidFill>
                <a:effectLst/>
                <a:uLnTx/>
                <a:uFillTx/>
                <a:ea typeface="+mn-ea"/>
                <a:cs typeface="+mn-cs"/>
              </a:rPr>
              <a:t>	Feature Extraction: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000" b="0" i="0" u="none" strike="noStrike" kern="1200" cap="none" spc="0" normalizeH="0" baseline="0" noProof="0" dirty="0">
                <a:ln>
                  <a:noFill/>
                </a:ln>
                <a:solidFill>
                  <a:schemeClr val="tx1"/>
                </a:solidFill>
                <a:effectLst/>
                <a:uLnTx/>
                <a:uFillTx/>
                <a:ea typeface="+mn-ea"/>
                <a:cs typeface="+mn-cs"/>
              </a:rPr>
              <a:t>		Files sizes of each .</a:t>
            </a:r>
            <a:r>
              <a:rPr kumimoji="0" lang="en-US" sz="3000" b="0" i="0" u="none" strike="noStrike" kern="1200" cap="none" spc="0" normalizeH="0" baseline="0" noProof="0" dirty="0" err="1">
                <a:ln>
                  <a:noFill/>
                </a:ln>
                <a:solidFill>
                  <a:schemeClr val="tx1"/>
                </a:solidFill>
                <a:effectLst/>
                <a:uLnTx/>
                <a:uFillTx/>
                <a:ea typeface="+mn-ea"/>
                <a:cs typeface="+mn-cs"/>
              </a:rPr>
              <a:t>asm</a:t>
            </a:r>
            <a:r>
              <a:rPr kumimoji="0" lang="en-US" sz="3000" b="0" i="0" u="none" strike="noStrike" kern="1200" cap="none" spc="0" normalizeH="0" baseline="0" noProof="0" dirty="0">
                <a:ln>
                  <a:noFill/>
                </a:ln>
                <a:solidFill>
                  <a:schemeClr val="tx1"/>
                </a:solidFill>
                <a:effectLst/>
                <a:uLnTx/>
                <a:uFillTx/>
                <a:ea typeface="+mn-ea"/>
                <a:cs typeface="+mn-cs"/>
              </a:rPr>
              <a:t> file,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000" b="0" i="0" u="none" strike="noStrike" kern="1200" cap="none" spc="0" normalizeH="0" baseline="0" noProof="0" dirty="0">
                <a:ln>
                  <a:noFill/>
                </a:ln>
                <a:solidFill>
                  <a:schemeClr val="tx1"/>
                </a:solidFill>
                <a:effectLst/>
                <a:uLnTx/>
                <a:uFillTx/>
                <a:ea typeface="+mn-ea"/>
                <a:cs typeface="+mn-cs"/>
              </a:rPr>
              <a:t>		Uni-Gram Byte Feature extraction from byte files,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000" b="0" i="0" u="none" strike="noStrike" kern="1200" cap="none" spc="0" normalizeH="0" baseline="0" noProof="0" dirty="0">
                <a:ln>
                  <a:noFill/>
                </a:ln>
                <a:solidFill>
                  <a:schemeClr val="tx1"/>
                </a:solidFill>
                <a:effectLst/>
                <a:uLnTx/>
                <a:uFillTx/>
                <a:ea typeface="+mn-ea"/>
                <a:cs typeface="+mn-cs"/>
              </a:rPr>
              <a:t>		Top 800 Bi-Gram of Byte files,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000" b="0" i="0" u="none" strike="noStrike" kern="1200" cap="none" spc="0" normalizeH="0" baseline="0" noProof="0" dirty="0">
                <a:ln>
                  <a:noFill/>
                </a:ln>
                <a:solidFill>
                  <a:schemeClr val="tx1"/>
                </a:solidFill>
                <a:effectLst/>
                <a:uLnTx/>
                <a:uFillTx/>
                <a:ea typeface="+mn-ea"/>
                <a:cs typeface="+mn-cs"/>
              </a:rPr>
              <a:t>		Top 500 Uni-gram of Opcodes of ASM Files,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000" b="0" i="0" u="none" strike="noStrike" kern="1200" cap="none" spc="0" normalizeH="0" baseline="0" noProof="0" dirty="0">
                <a:ln>
                  <a:noFill/>
                </a:ln>
                <a:solidFill>
                  <a:schemeClr val="tx1"/>
                </a:solidFill>
                <a:effectLst/>
                <a:uLnTx/>
                <a:uFillTx/>
                <a:ea typeface="+mn-ea"/>
                <a:cs typeface="+mn-cs"/>
              </a:rPr>
              <a:t>		Top 800 ASM Image Features</a:t>
            </a:r>
          </a:p>
          <a:p>
            <a:endParaRPr lang="en-US" sz="3600" dirty="0"/>
          </a:p>
        </p:txBody>
      </p:sp>
      <p:pic>
        <p:nvPicPr>
          <p:cNvPr id="2" name="Picture 1">
            <a:extLst>
              <a:ext uri="{FF2B5EF4-FFF2-40B4-BE49-F238E27FC236}">
                <a16:creationId xmlns:a16="http://schemas.microsoft.com/office/drawing/2014/main" id="{86402F09-099A-C9E2-AF43-3A045175B2B5}"/>
              </a:ext>
            </a:extLst>
          </p:cNvPr>
          <p:cNvPicPr>
            <a:picLocks noChangeAspect="1"/>
          </p:cNvPicPr>
          <p:nvPr/>
        </p:nvPicPr>
        <p:blipFill>
          <a:blip r:embed="rId3"/>
          <a:stretch>
            <a:fillRect/>
          </a:stretch>
        </p:blipFill>
        <p:spPr>
          <a:xfrm>
            <a:off x="9423281" y="0"/>
            <a:ext cx="2743438" cy="6797629"/>
          </a:xfrm>
          <a:prstGeom prst="rect">
            <a:avLst/>
          </a:prstGeom>
        </p:spPr>
      </p:pic>
    </p:spTree>
    <p:extLst>
      <p:ext uri="{BB962C8B-B14F-4D97-AF65-F5344CB8AC3E}">
        <p14:creationId xmlns:p14="http://schemas.microsoft.com/office/powerpoint/2010/main" val="79436572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{FFB28992-80C1-49F6-B069-C784A2550E78}tf33713516_win32</Template>
  <TotalTime>263</TotalTime>
  <Words>749</Words>
  <Application>Microsoft Office PowerPoint</Application>
  <PresentationFormat>Widescreen</PresentationFormat>
  <Paragraphs>115</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Agency FB</vt:lpstr>
      <vt:lpstr>Arial</vt:lpstr>
      <vt:lpstr>Calibri</vt:lpstr>
      <vt:lpstr>Gill Sans MT</vt:lpstr>
      <vt:lpstr>Walbaum Display</vt:lpstr>
      <vt:lpstr>3DFloatVTI</vt:lpstr>
      <vt:lpstr>PowerPoint Presentation</vt:lpstr>
      <vt:lpstr>Abstract:</vt:lpstr>
      <vt:lpstr>Introduction:</vt:lpstr>
      <vt:lpstr>Literature Survey:</vt:lpstr>
      <vt:lpstr>Functional Requirements:</vt:lpstr>
      <vt:lpstr>Non-Functional Requirements::</vt:lpstr>
      <vt:lpstr>Tools(Software):</vt:lpstr>
      <vt:lpstr>Tools(Hardware):</vt:lpstr>
      <vt:lpstr>Plan of Action:</vt:lpstr>
      <vt:lpstr>PowerPoint Presentation</vt:lpstr>
      <vt:lpstr>PowerPoint Presentation</vt:lpstr>
      <vt:lpstr>Architecture: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GAMPA RUTHVIK</dc:creator>
  <cp:lastModifiedBy>Anuradha Patelkhana</cp:lastModifiedBy>
  <cp:revision>12</cp:revision>
  <dcterms:created xsi:type="dcterms:W3CDTF">2022-06-13T06:31:46Z</dcterms:created>
  <dcterms:modified xsi:type="dcterms:W3CDTF">2022-06-15T16:14:50Z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