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3" autoAdjust="0"/>
    <p:restoredTop sz="94602" autoAdjust="0"/>
  </p:normalViewPr>
  <p:slideViewPr>
    <p:cSldViewPr snapToGrid="0">
      <p:cViewPr varScale="1">
        <p:scale>
          <a:sx n="65" d="100"/>
          <a:sy n="65" d="100"/>
        </p:scale>
        <p:origin x="-696"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482D0-6DDB-42F1-AEFF-09245759A257}" type="datetimeFigureOut">
              <a:rPr lang="en-US" smtClean="0"/>
              <a:t>6/12/2022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059570-39D8-409F-85C0-D5C475CB5D20}" type="slidenum">
              <a:rPr lang="en-US" smtClean="0"/>
              <a:t>‹#›</a:t>
            </a:fld>
            <a:endParaRPr lang="en-US"/>
          </a:p>
        </p:txBody>
      </p:sp>
    </p:spTree>
    <p:extLst>
      <p:ext uri="{BB962C8B-B14F-4D97-AF65-F5344CB8AC3E}">
        <p14:creationId xmlns:p14="http://schemas.microsoft.com/office/powerpoint/2010/main" val="2072412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19638C-B117-734F-FD63-779E5E52DD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29C5388-D105-7FEB-5616-5BCAC6C1D3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7A39AB1-A848-A79F-445B-AE4CBAB63A7A}"/>
              </a:ext>
            </a:extLst>
          </p:cNvPr>
          <p:cNvSpPr>
            <a:spLocks noGrp="1"/>
          </p:cNvSpPr>
          <p:nvPr>
            <p:ph type="dt" sz="half" idx="10"/>
          </p:nvPr>
        </p:nvSpPr>
        <p:spPr/>
        <p:txBody>
          <a:bodyPr/>
          <a:lstStyle/>
          <a:p>
            <a:fld id="{A41C3A31-D211-4D1C-8866-F6C93D7B596E}" type="datetime1">
              <a:rPr lang="en-US" smtClean="0"/>
              <a:t>6/12/2022</a:t>
            </a:fld>
            <a:endParaRPr lang="en-US"/>
          </a:p>
        </p:txBody>
      </p:sp>
      <p:sp>
        <p:nvSpPr>
          <p:cNvPr id="5" name="Footer Placeholder 4">
            <a:extLst>
              <a:ext uri="{FF2B5EF4-FFF2-40B4-BE49-F238E27FC236}">
                <a16:creationId xmlns:a16="http://schemas.microsoft.com/office/drawing/2014/main" xmlns="" id="{295107E7-E700-4E49-5758-08BC09795E62}"/>
              </a:ext>
            </a:extLst>
          </p:cNvPr>
          <p:cNvSpPr>
            <a:spLocks noGrp="1"/>
          </p:cNvSpPr>
          <p:nvPr>
            <p:ph type="ftr" sz="quarter" idx="11"/>
          </p:nvPr>
        </p:nvSpPr>
        <p:spPr/>
        <p:txBody>
          <a:bodyPr/>
          <a:lstStyle/>
          <a:p>
            <a:r>
              <a:rPr lang="en-US"/>
              <a:t>Industry Oriented MiniProject</a:t>
            </a:r>
          </a:p>
        </p:txBody>
      </p:sp>
      <p:sp>
        <p:nvSpPr>
          <p:cNvPr id="6" name="Slide Number Placeholder 5">
            <a:extLst>
              <a:ext uri="{FF2B5EF4-FFF2-40B4-BE49-F238E27FC236}">
                <a16:creationId xmlns:a16="http://schemas.microsoft.com/office/drawing/2014/main" xmlns="" id="{DC38AD32-F24C-E437-4950-D76484ACCC2E}"/>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1738965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686BF3-6A89-69D0-A8CF-26F4B0C4D0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EEB097B-B1DE-AE98-6C2C-0F75F28567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3750B36-059F-B3F9-4B6C-9B96EBDDAF26}"/>
              </a:ext>
            </a:extLst>
          </p:cNvPr>
          <p:cNvSpPr>
            <a:spLocks noGrp="1"/>
          </p:cNvSpPr>
          <p:nvPr>
            <p:ph type="dt" sz="half" idx="10"/>
          </p:nvPr>
        </p:nvSpPr>
        <p:spPr/>
        <p:txBody>
          <a:bodyPr/>
          <a:lstStyle/>
          <a:p>
            <a:fld id="{9766EBF0-FB6E-442A-B47D-D134B3E33698}" type="datetime1">
              <a:rPr lang="en-US" smtClean="0"/>
              <a:t>6/12/2022</a:t>
            </a:fld>
            <a:endParaRPr lang="en-US"/>
          </a:p>
        </p:txBody>
      </p:sp>
      <p:sp>
        <p:nvSpPr>
          <p:cNvPr id="5" name="Footer Placeholder 4">
            <a:extLst>
              <a:ext uri="{FF2B5EF4-FFF2-40B4-BE49-F238E27FC236}">
                <a16:creationId xmlns:a16="http://schemas.microsoft.com/office/drawing/2014/main" xmlns="" id="{94B17E41-B9C7-392C-E300-57F621B2D0FE}"/>
              </a:ext>
            </a:extLst>
          </p:cNvPr>
          <p:cNvSpPr>
            <a:spLocks noGrp="1"/>
          </p:cNvSpPr>
          <p:nvPr>
            <p:ph type="ftr" sz="quarter" idx="11"/>
          </p:nvPr>
        </p:nvSpPr>
        <p:spPr/>
        <p:txBody>
          <a:bodyPr/>
          <a:lstStyle/>
          <a:p>
            <a:r>
              <a:rPr lang="en-US"/>
              <a:t>Industry Oriented MiniProject</a:t>
            </a:r>
          </a:p>
        </p:txBody>
      </p:sp>
      <p:sp>
        <p:nvSpPr>
          <p:cNvPr id="6" name="Slide Number Placeholder 5">
            <a:extLst>
              <a:ext uri="{FF2B5EF4-FFF2-40B4-BE49-F238E27FC236}">
                <a16:creationId xmlns:a16="http://schemas.microsoft.com/office/drawing/2014/main" xmlns="" id="{4AE58EED-CE32-8352-6CA7-0AF2384A3EA0}"/>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714123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DF9DBE1-4F4E-9F23-8D60-C0EA80459D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F46D269-65A8-9F4F-AAC0-6F86E97CBA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B702E61-97BB-5EA5-B41B-61A38D4D4401}"/>
              </a:ext>
            </a:extLst>
          </p:cNvPr>
          <p:cNvSpPr>
            <a:spLocks noGrp="1"/>
          </p:cNvSpPr>
          <p:nvPr>
            <p:ph type="dt" sz="half" idx="10"/>
          </p:nvPr>
        </p:nvSpPr>
        <p:spPr/>
        <p:txBody>
          <a:bodyPr/>
          <a:lstStyle/>
          <a:p>
            <a:fld id="{588F3278-FD6D-4551-A182-429E64F9E2B5}" type="datetime1">
              <a:rPr lang="en-US" smtClean="0"/>
              <a:t>6/12/2022</a:t>
            </a:fld>
            <a:endParaRPr lang="en-US"/>
          </a:p>
        </p:txBody>
      </p:sp>
      <p:sp>
        <p:nvSpPr>
          <p:cNvPr id="5" name="Footer Placeholder 4">
            <a:extLst>
              <a:ext uri="{FF2B5EF4-FFF2-40B4-BE49-F238E27FC236}">
                <a16:creationId xmlns:a16="http://schemas.microsoft.com/office/drawing/2014/main" xmlns="" id="{965383F2-94A2-2C58-9144-5DB58C0273E7}"/>
              </a:ext>
            </a:extLst>
          </p:cNvPr>
          <p:cNvSpPr>
            <a:spLocks noGrp="1"/>
          </p:cNvSpPr>
          <p:nvPr>
            <p:ph type="ftr" sz="quarter" idx="11"/>
          </p:nvPr>
        </p:nvSpPr>
        <p:spPr/>
        <p:txBody>
          <a:bodyPr/>
          <a:lstStyle/>
          <a:p>
            <a:r>
              <a:rPr lang="en-US"/>
              <a:t>Industry Oriented MiniProject</a:t>
            </a:r>
          </a:p>
        </p:txBody>
      </p:sp>
      <p:sp>
        <p:nvSpPr>
          <p:cNvPr id="6" name="Slide Number Placeholder 5">
            <a:extLst>
              <a:ext uri="{FF2B5EF4-FFF2-40B4-BE49-F238E27FC236}">
                <a16:creationId xmlns:a16="http://schemas.microsoft.com/office/drawing/2014/main" xmlns="" id="{240BBD7A-70BC-2F74-33C9-6F8CADD30FCB}"/>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274319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F98C7F-C62E-DA5A-C3EC-4859E66B0B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6DEF72E-0CCF-2DDD-ED35-429813DE9B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EB9A8A7-33E5-8DD0-6C28-A632DA7D1140}"/>
              </a:ext>
            </a:extLst>
          </p:cNvPr>
          <p:cNvSpPr>
            <a:spLocks noGrp="1"/>
          </p:cNvSpPr>
          <p:nvPr>
            <p:ph type="dt" sz="half" idx="10"/>
          </p:nvPr>
        </p:nvSpPr>
        <p:spPr/>
        <p:txBody>
          <a:bodyPr/>
          <a:lstStyle/>
          <a:p>
            <a:fld id="{DDFBAE1E-AEA9-4947-BCF9-DE60D11D1016}" type="datetime1">
              <a:rPr lang="en-US" smtClean="0"/>
              <a:t>6/12/2022</a:t>
            </a:fld>
            <a:endParaRPr lang="en-US"/>
          </a:p>
        </p:txBody>
      </p:sp>
      <p:sp>
        <p:nvSpPr>
          <p:cNvPr id="5" name="Footer Placeholder 4">
            <a:extLst>
              <a:ext uri="{FF2B5EF4-FFF2-40B4-BE49-F238E27FC236}">
                <a16:creationId xmlns:a16="http://schemas.microsoft.com/office/drawing/2014/main" xmlns="" id="{27360E43-CDE7-5CA7-12C0-A1E3F7E7F2AE}"/>
              </a:ext>
            </a:extLst>
          </p:cNvPr>
          <p:cNvSpPr>
            <a:spLocks noGrp="1"/>
          </p:cNvSpPr>
          <p:nvPr>
            <p:ph type="ftr" sz="quarter" idx="11"/>
          </p:nvPr>
        </p:nvSpPr>
        <p:spPr/>
        <p:txBody>
          <a:bodyPr/>
          <a:lstStyle/>
          <a:p>
            <a:r>
              <a:rPr lang="en-US"/>
              <a:t>Industry Oriented MiniProject</a:t>
            </a:r>
          </a:p>
        </p:txBody>
      </p:sp>
      <p:sp>
        <p:nvSpPr>
          <p:cNvPr id="6" name="Slide Number Placeholder 5">
            <a:extLst>
              <a:ext uri="{FF2B5EF4-FFF2-40B4-BE49-F238E27FC236}">
                <a16:creationId xmlns:a16="http://schemas.microsoft.com/office/drawing/2014/main" xmlns="" id="{9E9339DE-1C20-1768-1FDD-61FD7ADB08BF}"/>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2551491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904187-C76E-637C-619C-CD85FCBAE2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C7C3F5D-920C-7AE6-D634-50270C68BA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222BECC-3EC5-6071-9200-9DA6C27CA14B}"/>
              </a:ext>
            </a:extLst>
          </p:cNvPr>
          <p:cNvSpPr>
            <a:spLocks noGrp="1"/>
          </p:cNvSpPr>
          <p:nvPr>
            <p:ph type="dt" sz="half" idx="10"/>
          </p:nvPr>
        </p:nvSpPr>
        <p:spPr/>
        <p:txBody>
          <a:bodyPr/>
          <a:lstStyle/>
          <a:p>
            <a:fld id="{A64CF6FA-D4E7-4BFC-A890-88E8119FF381}" type="datetime1">
              <a:rPr lang="en-US" smtClean="0"/>
              <a:t>6/12/2022</a:t>
            </a:fld>
            <a:endParaRPr lang="en-US"/>
          </a:p>
        </p:txBody>
      </p:sp>
      <p:sp>
        <p:nvSpPr>
          <p:cNvPr id="5" name="Footer Placeholder 4">
            <a:extLst>
              <a:ext uri="{FF2B5EF4-FFF2-40B4-BE49-F238E27FC236}">
                <a16:creationId xmlns:a16="http://schemas.microsoft.com/office/drawing/2014/main" xmlns="" id="{A9E994DB-9897-7DA4-051E-C5E4FBC7344D}"/>
              </a:ext>
            </a:extLst>
          </p:cNvPr>
          <p:cNvSpPr>
            <a:spLocks noGrp="1"/>
          </p:cNvSpPr>
          <p:nvPr>
            <p:ph type="ftr" sz="quarter" idx="11"/>
          </p:nvPr>
        </p:nvSpPr>
        <p:spPr/>
        <p:txBody>
          <a:bodyPr/>
          <a:lstStyle/>
          <a:p>
            <a:r>
              <a:rPr lang="en-US"/>
              <a:t>Industry Oriented MiniProject</a:t>
            </a:r>
          </a:p>
        </p:txBody>
      </p:sp>
      <p:sp>
        <p:nvSpPr>
          <p:cNvPr id="6" name="Slide Number Placeholder 5">
            <a:extLst>
              <a:ext uri="{FF2B5EF4-FFF2-40B4-BE49-F238E27FC236}">
                <a16:creationId xmlns:a16="http://schemas.microsoft.com/office/drawing/2014/main" xmlns="" id="{2ABDCBB8-E0C0-D67A-C48E-39ED592863DB}"/>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544961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1BB424-04CE-182A-18DB-97C7D8D165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D4861B7-5CB7-65CA-AE83-FABBA100D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CE7ADB81-61CE-9E7F-AB5B-DE4BD0E1B0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5693A4F-F208-0018-6873-554389968EAF}"/>
              </a:ext>
            </a:extLst>
          </p:cNvPr>
          <p:cNvSpPr>
            <a:spLocks noGrp="1"/>
          </p:cNvSpPr>
          <p:nvPr>
            <p:ph type="dt" sz="half" idx="10"/>
          </p:nvPr>
        </p:nvSpPr>
        <p:spPr/>
        <p:txBody>
          <a:bodyPr/>
          <a:lstStyle/>
          <a:p>
            <a:fld id="{3F6C8DFA-904E-4C1C-887D-C7E799BD8F32}" type="datetime1">
              <a:rPr lang="en-US" smtClean="0"/>
              <a:t>6/12/2022</a:t>
            </a:fld>
            <a:endParaRPr lang="en-US"/>
          </a:p>
        </p:txBody>
      </p:sp>
      <p:sp>
        <p:nvSpPr>
          <p:cNvPr id="6" name="Footer Placeholder 5">
            <a:extLst>
              <a:ext uri="{FF2B5EF4-FFF2-40B4-BE49-F238E27FC236}">
                <a16:creationId xmlns:a16="http://schemas.microsoft.com/office/drawing/2014/main" xmlns="" id="{A950D536-6C4B-26F0-D92B-52FB7C73BDEE}"/>
              </a:ext>
            </a:extLst>
          </p:cNvPr>
          <p:cNvSpPr>
            <a:spLocks noGrp="1"/>
          </p:cNvSpPr>
          <p:nvPr>
            <p:ph type="ftr" sz="quarter" idx="11"/>
          </p:nvPr>
        </p:nvSpPr>
        <p:spPr/>
        <p:txBody>
          <a:bodyPr/>
          <a:lstStyle/>
          <a:p>
            <a:r>
              <a:rPr lang="en-US"/>
              <a:t>Industry Oriented MiniProject</a:t>
            </a:r>
          </a:p>
        </p:txBody>
      </p:sp>
      <p:sp>
        <p:nvSpPr>
          <p:cNvPr id="7" name="Slide Number Placeholder 6">
            <a:extLst>
              <a:ext uri="{FF2B5EF4-FFF2-40B4-BE49-F238E27FC236}">
                <a16:creationId xmlns:a16="http://schemas.microsoft.com/office/drawing/2014/main" xmlns="" id="{94947821-D63C-D2E0-4126-E73730276508}"/>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115105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79BC76-BBAA-5776-6BD5-9B01CD48F9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B0A96C2-B02B-5C55-56B1-4E92BA70B1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8A6B26C-5A39-7FA6-9B4B-21738C4998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3CFF4BD8-37D6-F957-7AB1-F1E803E627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552B753-E084-A0AC-2AD8-62FA415EAD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E4C7700B-9B83-A8AE-8506-DBC12F2A2396}"/>
              </a:ext>
            </a:extLst>
          </p:cNvPr>
          <p:cNvSpPr>
            <a:spLocks noGrp="1"/>
          </p:cNvSpPr>
          <p:nvPr>
            <p:ph type="dt" sz="half" idx="10"/>
          </p:nvPr>
        </p:nvSpPr>
        <p:spPr/>
        <p:txBody>
          <a:bodyPr/>
          <a:lstStyle/>
          <a:p>
            <a:fld id="{C5D75622-76C7-4C1B-A27B-E35725F36275}" type="datetime1">
              <a:rPr lang="en-US" smtClean="0"/>
              <a:t>6/12/2022</a:t>
            </a:fld>
            <a:endParaRPr lang="en-US"/>
          </a:p>
        </p:txBody>
      </p:sp>
      <p:sp>
        <p:nvSpPr>
          <p:cNvPr id="8" name="Footer Placeholder 7">
            <a:extLst>
              <a:ext uri="{FF2B5EF4-FFF2-40B4-BE49-F238E27FC236}">
                <a16:creationId xmlns:a16="http://schemas.microsoft.com/office/drawing/2014/main" xmlns="" id="{A27FBA37-D6CC-8732-8498-ED53D71F02C4}"/>
              </a:ext>
            </a:extLst>
          </p:cNvPr>
          <p:cNvSpPr>
            <a:spLocks noGrp="1"/>
          </p:cNvSpPr>
          <p:nvPr>
            <p:ph type="ftr" sz="quarter" idx="11"/>
          </p:nvPr>
        </p:nvSpPr>
        <p:spPr/>
        <p:txBody>
          <a:bodyPr/>
          <a:lstStyle/>
          <a:p>
            <a:r>
              <a:rPr lang="en-US"/>
              <a:t>Industry Oriented MiniProject</a:t>
            </a:r>
          </a:p>
        </p:txBody>
      </p:sp>
      <p:sp>
        <p:nvSpPr>
          <p:cNvPr id="9" name="Slide Number Placeholder 8">
            <a:extLst>
              <a:ext uri="{FF2B5EF4-FFF2-40B4-BE49-F238E27FC236}">
                <a16:creationId xmlns:a16="http://schemas.microsoft.com/office/drawing/2014/main" xmlns="" id="{57286126-0FD1-3E6A-A97E-BCE71D0D13CC}"/>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224456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1E3FE-FB53-330B-3686-AE14E8933A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ACD246B-27FC-8EAE-F4C4-01686511D797}"/>
              </a:ext>
            </a:extLst>
          </p:cNvPr>
          <p:cNvSpPr>
            <a:spLocks noGrp="1"/>
          </p:cNvSpPr>
          <p:nvPr>
            <p:ph type="dt" sz="half" idx="10"/>
          </p:nvPr>
        </p:nvSpPr>
        <p:spPr/>
        <p:txBody>
          <a:bodyPr/>
          <a:lstStyle/>
          <a:p>
            <a:fld id="{EFF9E79C-1581-4A52-BF7E-2F7228867E55}" type="datetime1">
              <a:rPr lang="en-US" smtClean="0"/>
              <a:t>6/12/2022</a:t>
            </a:fld>
            <a:endParaRPr lang="en-US"/>
          </a:p>
        </p:txBody>
      </p:sp>
      <p:sp>
        <p:nvSpPr>
          <p:cNvPr id="4" name="Footer Placeholder 3">
            <a:extLst>
              <a:ext uri="{FF2B5EF4-FFF2-40B4-BE49-F238E27FC236}">
                <a16:creationId xmlns:a16="http://schemas.microsoft.com/office/drawing/2014/main" xmlns="" id="{66869C10-6E16-A7E5-DEA8-3CF4B8B26056}"/>
              </a:ext>
            </a:extLst>
          </p:cNvPr>
          <p:cNvSpPr>
            <a:spLocks noGrp="1"/>
          </p:cNvSpPr>
          <p:nvPr>
            <p:ph type="ftr" sz="quarter" idx="11"/>
          </p:nvPr>
        </p:nvSpPr>
        <p:spPr/>
        <p:txBody>
          <a:bodyPr/>
          <a:lstStyle/>
          <a:p>
            <a:r>
              <a:rPr lang="en-US"/>
              <a:t>Industry Oriented MiniProject</a:t>
            </a:r>
          </a:p>
        </p:txBody>
      </p:sp>
      <p:sp>
        <p:nvSpPr>
          <p:cNvPr id="5" name="Slide Number Placeholder 4">
            <a:extLst>
              <a:ext uri="{FF2B5EF4-FFF2-40B4-BE49-F238E27FC236}">
                <a16:creationId xmlns:a16="http://schemas.microsoft.com/office/drawing/2014/main" xmlns="" id="{60D9D125-D3BA-3766-9CAF-17553AEDE35E}"/>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279872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2D8D266-F268-509E-6FB9-FCF1D9292CE2}"/>
              </a:ext>
            </a:extLst>
          </p:cNvPr>
          <p:cNvSpPr>
            <a:spLocks noGrp="1"/>
          </p:cNvSpPr>
          <p:nvPr>
            <p:ph type="dt" sz="half" idx="10"/>
          </p:nvPr>
        </p:nvSpPr>
        <p:spPr/>
        <p:txBody>
          <a:bodyPr/>
          <a:lstStyle/>
          <a:p>
            <a:fld id="{3F79E9D1-4102-4F8B-A782-8711C1CFCFC5}" type="datetime1">
              <a:rPr lang="en-US" smtClean="0"/>
              <a:t>6/12/2022</a:t>
            </a:fld>
            <a:endParaRPr lang="en-US"/>
          </a:p>
        </p:txBody>
      </p:sp>
      <p:sp>
        <p:nvSpPr>
          <p:cNvPr id="3" name="Footer Placeholder 2">
            <a:extLst>
              <a:ext uri="{FF2B5EF4-FFF2-40B4-BE49-F238E27FC236}">
                <a16:creationId xmlns:a16="http://schemas.microsoft.com/office/drawing/2014/main" xmlns="" id="{85852C5B-140D-F2F6-727A-27AA9125804D}"/>
              </a:ext>
            </a:extLst>
          </p:cNvPr>
          <p:cNvSpPr>
            <a:spLocks noGrp="1"/>
          </p:cNvSpPr>
          <p:nvPr>
            <p:ph type="ftr" sz="quarter" idx="11"/>
          </p:nvPr>
        </p:nvSpPr>
        <p:spPr/>
        <p:txBody>
          <a:bodyPr/>
          <a:lstStyle/>
          <a:p>
            <a:r>
              <a:rPr lang="en-US"/>
              <a:t>Industry Oriented MiniProject</a:t>
            </a:r>
          </a:p>
        </p:txBody>
      </p:sp>
      <p:sp>
        <p:nvSpPr>
          <p:cNvPr id="4" name="Slide Number Placeholder 3">
            <a:extLst>
              <a:ext uri="{FF2B5EF4-FFF2-40B4-BE49-F238E27FC236}">
                <a16:creationId xmlns:a16="http://schemas.microsoft.com/office/drawing/2014/main" xmlns="" id="{3959B6D2-B295-82B3-7970-06666B0CED35}"/>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413790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5741BF-D438-B36B-94A6-C43CE26629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38D4ED0B-9E9D-D7D2-DAD2-37D37EC4F1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90FADD2-8B34-AAD9-A3EE-9DCF04A8B3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AB1B797-FE24-08B7-6955-EE51EC4D4866}"/>
              </a:ext>
            </a:extLst>
          </p:cNvPr>
          <p:cNvSpPr>
            <a:spLocks noGrp="1"/>
          </p:cNvSpPr>
          <p:nvPr>
            <p:ph type="dt" sz="half" idx="10"/>
          </p:nvPr>
        </p:nvSpPr>
        <p:spPr/>
        <p:txBody>
          <a:bodyPr/>
          <a:lstStyle/>
          <a:p>
            <a:fld id="{89D8B813-22D4-4173-B726-C09A7DA4335B}" type="datetime1">
              <a:rPr lang="en-US" smtClean="0"/>
              <a:t>6/12/2022</a:t>
            </a:fld>
            <a:endParaRPr lang="en-US"/>
          </a:p>
        </p:txBody>
      </p:sp>
      <p:sp>
        <p:nvSpPr>
          <p:cNvPr id="6" name="Footer Placeholder 5">
            <a:extLst>
              <a:ext uri="{FF2B5EF4-FFF2-40B4-BE49-F238E27FC236}">
                <a16:creationId xmlns:a16="http://schemas.microsoft.com/office/drawing/2014/main" xmlns="" id="{4C984D02-4C0B-034C-65CC-2312A32DECA2}"/>
              </a:ext>
            </a:extLst>
          </p:cNvPr>
          <p:cNvSpPr>
            <a:spLocks noGrp="1"/>
          </p:cNvSpPr>
          <p:nvPr>
            <p:ph type="ftr" sz="quarter" idx="11"/>
          </p:nvPr>
        </p:nvSpPr>
        <p:spPr/>
        <p:txBody>
          <a:bodyPr/>
          <a:lstStyle/>
          <a:p>
            <a:r>
              <a:rPr lang="en-US"/>
              <a:t>Industry Oriented MiniProject</a:t>
            </a:r>
          </a:p>
        </p:txBody>
      </p:sp>
      <p:sp>
        <p:nvSpPr>
          <p:cNvPr id="7" name="Slide Number Placeholder 6">
            <a:extLst>
              <a:ext uri="{FF2B5EF4-FFF2-40B4-BE49-F238E27FC236}">
                <a16:creationId xmlns:a16="http://schemas.microsoft.com/office/drawing/2014/main" xmlns="" id="{2D44FB93-F0E9-3E9A-774C-2B124C49DF9D}"/>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1962388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635075-9900-E6BF-BFD6-FD886D9D06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1615125-E49E-2668-08C2-C068091CBF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96572E0-52E5-A9A9-4E99-26E6EC9905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91496B0-72EB-C768-0CB1-649FB4C235FA}"/>
              </a:ext>
            </a:extLst>
          </p:cNvPr>
          <p:cNvSpPr>
            <a:spLocks noGrp="1"/>
          </p:cNvSpPr>
          <p:nvPr>
            <p:ph type="dt" sz="half" idx="10"/>
          </p:nvPr>
        </p:nvSpPr>
        <p:spPr/>
        <p:txBody>
          <a:bodyPr/>
          <a:lstStyle/>
          <a:p>
            <a:fld id="{8BFB5895-53F8-443C-8A21-F5803B909E13}" type="datetime1">
              <a:rPr lang="en-US" smtClean="0"/>
              <a:t>6/12/2022</a:t>
            </a:fld>
            <a:endParaRPr lang="en-US"/>
          </a:p>
        </p:txBody>
      </p:sp>
      <p:sp>
        <p:nvSpPr>
          <p:cNvPr id="6" name="Footer Placeholder 5">
            <a:extLst>
              <a:ext uri="{FF2B5EF4-FFF2-40B4-BE49-F238E27FC236}">
                <a16:creationId xmlns:a16="http://schemas.microsoft.com/office/drawing/2014/main" xmlns="" id="{25CCAE99-C784-F0F9-5847-ECB8CDB05919}"/>
              </a:ext>
            </a:extLst>
          </p:cNvPr>
          <p:cNvSpPr>
            <a:spLocks noGrp="1"/>
          </p:cNvSpPr>
          <p:nvPr>
            <p:ph type="ftr" sz="quarter" idx="11"/>
          </p:nvPr>
        </p:nvSpPr>
        <p:spPr/>
        <p:txBody>
          <a:bodyPr/>
          <a:lstStyle/>
          <a:p>
            <a:r>
              <a:rPr lang="en-US"/>
              <a:t>Industry Oriented MiniProject</a:t>
            </a:r>
          </a:p>
        </p:txBody>
      </p:sp>
      <p:sp>
        <p:nvSpPr>
          <p:cNvPr id="7" name="Slide Number Placeholder 6">
            <a:extLst>
              <a:ext uri="{FF2B5EF4-FFF2-40B4-BE49-F238E27FC236}">
                <a16:creationId xmlns:a16="http://schemas.microsoft.com/office/drawing/2014/main" xmlns="" id="{E66A9B0A-F9B7-B8A3-7BC4-8104BB57AAEE}"/>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1438271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10390C6-2535-0314-593F-600D930934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D2FB561-2130-D4D4-6883-21AA7F9257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55EB0E3-51F7-3BDD-2C43-8A9768BDEF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4B6A1A-5034-4B99-B89A-6F6AA124D3AD}" type="datetime1">
              <a:rPr lang="en-US" smtClean="0"/>
              <a:t>6/12/2022</a:t>
            </a:fld>
            <a:endParaRPr lang="en-US"/>
          </a:p>
        </p:txBody>
      </p:sp>
      <p:sp>
        <p:nvSpPr>
          <p:cNvPr id="5" name="Footer Placeholder 4">
            <a:extLst>
              <a:ext uri="{FF2B5EF4-FFF2-40B4-BE49-F238E27FC236}">
                <a16:creationId xmlns:a16="http://schemas.microsoft.com/office/drawing/2014/main" xmlns="" id="{FD0CB86F-9366-9597-0357-2CB024EA12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Industry Oriented MiniProject</a:t>
            </a:r>
          </a:p>
        </p:txBody>
      </p:sp>
      <p:sp>
        <p:nvSpPr>
          <p:cNvPr id="6" name="Slide Number Placeholder 5">
            <a:extLst>
              <a:ext uri="{FF2B5EF4-FFF2-40B4-BE49-F238E27FC236}">
                <a16:creationId xmlns:a16="http://schemas.microsoft.com/office/drawing/2014/main" xmlns="" id="{99F8CBC7-A023-21FF-2C1B-AF2A430ECB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FD010A-B04C-429D-93F2-D8E5662BD722}" type="slidenum">
              <a:rPr lang="en-US" smtClean="0"/>
              <a:t>‹#›</a:t>
            </a:fld>
            <a:endParaRPr lang="en-US"/>
          </a:p>
        </p:txBody>
      </p:sp>
    </p:spTree>
    <p:extLst>
      <p:ext uri="{BB962C8B-B14F-4D97-AF65-F5344CB8AC3E}">
        <p14:creationId xmlns:p14="http://schemas.microsoft.com/office/powerpoint/2010/main" val="4123328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rohan-paul/MachineLearning-DeepLearning-Code-for-my-YouTube-Channel/blob/4bd287edf24e4441bf2a3cf01c4fa8ebfe3803a3/Kaggle_Competition/Microsoft_Malware_Classification_BIG_2015/#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6A96AD-1915-547A-B55D-3B9A6849597F}"/>
              </a:ext>
            </a:extLst>
          </p:cNvPr>
          <p:cNvSpPr>
            <a:spLocks noGrp="1"/>
          </p:cNvSpPr>
          <p:nvPr>
            <p:ph type="ctrTitle"/>
          </p:nvPr>
        </p:nvSpPr>
        <p:spPr>
          <a:xfrm>
            <a:off x="457200" y="526283"/>
            <a:ext cx="11404600" cy="1493836"/>
          </a:xfrm>
        </p:spPr>
        <p:txBody>
          <a:bodyPr>
            <a:noAutofit/>
          </a:bodyPr>
          <a:lstStyle/>
          <a:p>
            <a:r>
              <a:rPr lang="en-US" sz="4400" dirty="0">
                <a:latin typeface="Product Sans" panose="020B0403030502040203" pitchFamily="34" charset="0"/>
              </a:rPr>
              <a:t>Tittle : An Approach for malware detection using Deep Learning</a:t>
            </a:r>
          </a:p>
        </p:txBody>
      </p:sp>
      <p:sp>
        <p:nvSpPr>
          <p:cNvPr id="3" name="Subtitle 2">
            <a:extLst>
              <a:ext uri="{FF2B5EF4-FFF2-40B4-BE49-F238E27FC236}">
                <a16:creationId xmlns:a16="http://schemas.microsoft.com/office/drawing/2014/main" xmlns="" id="{14783C47-294A-90FD-BA6F-6FB4543F21AB}"/>
              </a:ext>
            </a:extLst>
          </p:cNvPr>
          <p:cNvSpPr>
            <a:spLocks noGrp="1"/>
          </p:cNvSpPr>
          <p:nvPr>
            <p:ph type="subTitle" idx="1"/>
          </p:nvPr>
        </p:nvSpPr>
        <p:spPr>
          <a:xfrm>
            <a:off x="457200" y="2556932"/>
            <a:ext cx="4605867" cy="2413001"/>
          </a:xfrm>
        </p:spPr>
        <p:txBody>
          <a:bodyPr/>
          <a:lstStyle/>
          <a:p>
            <a:pPr algn="l"/>
            <a:r>
              <a:rPr lang="en-US" u="sng" dirty="0"/>
              <a:t>Team Members:</a:t>
            </a:r>
          </a:p>
          <a:p>
            <a:pPr algn="l"/>
            <a:r>
              <a:rPr lang="en-US" dirty="0" err="1"/>
              <a:t>Patelkhana</a:t>
            </a:r>
            <a:r>
              <a:rPr lang="en-US" dirty="0"/>
              <a:t> Nandini (19B81A05E9)</a:t>
            </a:r>
          </a:p>
          <a:p>
            <a:pPr algn="l"/>
            <a:r>
              <a:rPr lang="en-US" dirty="0"/>
              <a:t>Nikith Sai Veluvolu (19B81A05F1)</a:t>
            </a:r>
          </a:p>
          <a:p>
            <a:pPr algn="l"/>
            <a:r>
              <a:rPr lang="en-US" dirty="0" err="1"/>
              <a:t>Gampa</a:t>
            </a:r>
            <a:r>
              <a:rPr lang="en-US" dirty="0"/>
              <a:t> </a:t>
            </a:r>
            <a:r>
              <a:rPr lang="en-US" dirty="0" err="1"/>
              <a:t>Ruthvik</a:t>
            </a:r>
            <a:r>
              <a:rPr lang="en-US" dirty="0"/>
              <a:t> (19B81A05J0)</a:t>
            </a:r>
          </a:p>
          <a:p>
            <a:pPr algn="l"/>
            <a:endParaRPr lang="en-US" dirty="0"/>
          </a:p>
        </p:txBody>
      </p:sp>
      <p:sp>
        <p:nvSpPr>
          <p:cNvPr id="4" name="TextBox 3">
            <a:extLst>
              <a:ext uri="{FF2B5EF4-FFF2-40B4-BE49-F238E27FC236}">
                <a16:creationId xmlns:a16="http://schemas.microsoft.com/office/drawing/2014/main" xmlns="" id="{B60F865E-A4F5-3D61-A214-A2233C18A544}"/>
              </a:ext>
            </a:extLst>
          </p:cNvPr>
          <p:cNvSpPr txBox="1"/>
          <p:nvPr/>
        </p:nvSpPr>
        <p:spPr>
          <a:xfrm>
            <a:off x="6256866" y="2556931"/>
            <a:ext cx="5029201" cy="1200329"/>
          </a:xfrm>
          <a:prstGeom prst="rect">
            <a:avLst/>
          </a:prstGeom>
          <a:noFill/>
        </p:spPr>
        <p:txBody>
          <a:bodyPr wrap="square" rtlCol="0">
            <a:spAutoFit/>
          </a:bodyPr>
          <a:lstStyle/>
          <a:p>
            <a:r>
              <a:rPr lang="en-US" sz="2400" u="sng" dirty="0"/>
              <a:t>Project Guide:</a:t>
            </a:r>
          </a:p>
          <a:p>
            <a:r>
              <a:rPr lang="en-US" sz="2400" dirty="0"/>
              <a:t>K. Srinivasa Reddy ,</a:t>
            </a:r>
            <a:br>
              <a:rPr lang="en-US" sz="2400" dirty="0"/>
            </a:br>
            <a:r>
              <a:rPr lang="en-US" sz="2400" dirty="0"/>
              <a:t>Associate Professor CSE</a:t>
            </a:r>
          </a:p>
        </p:txBody>
      </p:sp>
      <p:sp>
        <p:nvSpPr>
          <p:cNvPr id="7" name="TextBox 6">
            <a:extLst>
              <a:ext uri="{FF2B5EF4-FFF2-40B4-BE49-F238E27FC236}">
                <a16:creationId xmlns:a16="http://schemas.microsoft.com/office/drawing/2014/main" xmlns="" id="{4FD25F17-041C-457A-3694-F6E9D8D35DD5}"/>
              </a:ext>
            </a:extLst>
          </p:cNvPr>
          <p:cNvSpPr txBox="1"/>
          <p:nvPr/>
        </p:nvSpPr>
        <p:spPr>
          <a:xfrm>
            <a:off x="575733" y="5080000"/>
            <a:ext cx="3744679" cy="369332"/>
          </a:xfrm>
          <a:prstGeom prst="rect">
            <a:avLst/>
          </a:prstGeom>
          <a:noFill/>
        </p:spPr>
        <p:txBody>
          <a:bodyPr wrap="none" rtlCol="0">
            <a:spAutoFit/>
          </a:bodyPr>
          <a:lstStyle/>
          <a:p>
            <a:r>
              <a:rPr lang="en-US" dirty="0"/>
              <a:t>Date Of Presentation : 17</a:t>
            </a:r>
            <a:r>
              <a:rPr lang="en-US" baseline="30000" dirty="0"/>
              <a:t>th</a:t>
            </a:r>
            <a:r>
              <a:rPr lang="en-US" dirty="0"/>
              <a:t> June 2022</a:t>
            </a:r>
          </a:p>
        </p:txBody>
      </p:sp>
    </p:spTree>
    <p:extLst>
      <p:ext uri="{BB962C8B-B14F-4D97-AF65-F5344CB8AC3E}">
        <p14:creationId xmlns:p14="http://schemas.microsoft.com/office/powerpoint/2010/main" val="965689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22F60E-D33C-C962-C491-936F846C7507}"/>
              </a:ext>
            </a:extLst>
          </p:cNvPr>
          <p:cNvSpPr>
            <a:spLocks noGrp="1"/>
          </p:cNvSpPr>
          <p:nvPr>
            <p:ph type="title"/>
          </p:nvPr>
        </p:nvSpPr>
        <p:spPr/>
        <p:txBody>
          <a:bodyPr/>
          <a:lstStyle/>
          <a:p>
            <a:r>
              <a:rPr lang="en-US" dirty="0">
                <a:latin typeface="Product Sans" panose="020B0403030502040203" pitchFamily="34" charset="0"/>
              </a:rPr>
              <a:t>Abstract</a:t>
            </a:r>
          </a:p>
        </p:txBody>
      </p:sp>
      <p:sp>
        <p:nvSpPr>
          <p:cNvPr id="3" name="Content Placeholder 2">
            <a:extLst>
              <a:ext uri="{FF2B5EF4-FFF2-40B4-BE49-F238E27FC236}">
                <a16:creationId xmlns:a16="http://schemas.microsoft.com/office/drawing/2014/main" xmlns="" id="{7C67ACC9-6E4B-E53C-A024-3B659963FA85}"/>
              </a:ext>
            </a:extLst>
          </p:cNvPr>
          <p:cNvSpPr>
            <a:spLocks noGrp="1"/>
          </p:cNvSpPr>
          <p:nvPr>
            <p:ph idx="1"/>
          </p:nvPr>
        </p:nvSpPr>
        <p:spPr/>
        <p:txBody>
          <a:bodyPr/>
          <a:lstStyle/>
          <a:p>
            <a:pPr>
              <a:buSzPct val="100000"/>
              <a:buFont typeface="Calibri" panose="020F0502020204030204" pitchFamily="34" charset="0"/>
              <a:buChar char="•"/>
            </a:pPr>
            <a:r>
              <a:rPr lang="en-US" sz="180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In recent years, the malware industry has become a well-organized market involving large amounts of money.</a:t>
            </a:r>
          </a:p>
          <a:p>
            <a:pPr>
              <a:buSzPct val="100000"/>
              <a:buFont typeface="Calibri" panose="020F0502020204030204" pitchFamily="34" charset="0"/>
              <a:buChar char="•"/>
            </a:pPr>
            <a:r>
              <a:rPr lang="en-US" sz="180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Well-funded, multi-player syndicates invest heavily in technologies and capabilities built to evade traditional protection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SzPct val="100000"/>
              <a:buFont typeface="Calibri" panose="020F0502020204030204" pitchFamily="34" charset="0"/>
              <a:buChar char="•"/>
            </a:pPr>
            <a:r>
              <a:rPr lang="en-US" sz="180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major challenges that anti-malware faces today is the vast amounts of data and files which need to be evaluated for potential malicious intent, but in recent events it has been seen that the viruses are constantly modified and/or obfuscated using various tactics, such that they look like many different files.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SzPct val="100000"/>
              <a:buFont typeface="Calibri" panose="020F0502020204030204" pitchFamily="34" charset="0"/>
              <a:buChar char="•"/>
            </a:pPr>
            <a:r>
              <a:rPr lang="en-IN" sz="1800" dirty="0">
                <a:solidFill>
                  <a:srgbClr val="333333"/>
                </a:solidFill>
                <a:effectLst/>
                <a:highlight>
                  <a:srgbClr val="FFFFFF"/>
                </a:highlight>
                <a:latin typeface="Calibri" panose="020F0502020204030204" pitchFamily="34" charset="0"/>
                <a:ea typeface="Calibri" panose="020F0502020204030204" pitchFamily="34" charset="0"/>
              </a:rPr>
              <a:t>To address this issue, we will use deep learning algorithms to identify typical traits shown in malware binaries such as in PE headers (DOS executable) and patterns in the opcodes.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xmlns="" id="{057F0553-F55A-FFAF-A1B5-06148D9A22F7}"/>
              </a:ext>
            </a:extLst>
          </p:cNvPr>
          <p:cNvSpPr>
            <a:spLocks noGrp="1"/>
          </p:cNvSpPr>
          <p:nvPr>
            <p:ph type="ftr" sz="quarter" idx="11"/>
          </p:nvPr>
        </p:nvSpPr>
        <p:spPr/>
        <p:txBody>
          <a:bodyPr/>
          <a:lstStyle/>
          <a:p>
            <a:r>
              <a:rPr lang="en-US"/>
              <a:t>Industry Oriented MiniProject</a:t>
            </a:r>
          </a:p>
        </p:txBody>
      </p:sp>
      <p:sp>
        <p:nvSpPr>
          <p:cNvPr id="5" name="Slide Number Placeholder 4">
            <a:extLst>
              <a:ext uri="{FF2B5EF4-FFF2-40B4-BE49-F238E27FC236}">
                <a16:creationId xmlns:a16="http://schemas.microsoft.com/office/drawing/2014/main" xmlns="" id="{23F204AB-997F-D793-FAE9-120231DDD894}"/>
              </a:ext>
            </a:extLst>
          </p:cNvPr>
          <p:cNvSpPr>
            <a:spLocks noGrp="1"/>
          </p:cNvSpPr>
          <p:nvPr>
            <p:ph type="sldNum" sz="quarter" idx="12"/>
          </p:nvPr>
        </p:nvSpPr>
        <p:spPr/>
        <p:txBody>
          <a:bodyPr/>
          <a:lstStyle/>
          <a:p>
            <a:fld id="{7FFD010A-B04C-429D-93F2-D8E5662BD722}" type="slidenum">
              <a:rPr lang="en-US" smtClean="0"/>
              <a:t>2</a:t>
            </a:fld>
            <a:endParaRPr lang="en-US"/>
          </a:p>
        </p:txBody>
      </p:sp>
    </p:spTree>
    <p:extLst>
      <p:ext uri="{BB962C8B-B14F-4D97-AF65-F5344CB8AC3E}">
        <p14:creationId xmlns:p14="http://schemas.microsoft.com/office/powerpoint/2010/main" val="1906560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B0601A-E816-B21A-A419-80B94EEB23BB}"/>
              </a:ext>
            </a:extLst>
          </p:cNvPr>
          <p:cNvSpPr>
            <a:spLocks noGrp="1"/>
          </p:cNvSpPr>
          <p:nvPr>
            <p:ph type="title"/>
          </p:nvPr>
        </p:nvSpPr>
        <p:spPr/>
        <p:txBody>
          <a:bodyPr/>
          <a:lstStyle/>
          <a:p>
            <a:r>
              <a:rPr lang="en-US" dirty="0">
                <a:latin typeface="Product Sans" panose="020B0403030502040203" pitchFamily="34" charset="0"/>
              </a:rPr>
              <a:t>Introduction</a:t>
            </a:r>
          </a:p>
        </p:txBody>
      </p:sp>
      <p:sp>
        <p:nvSpPr>
          <p:cNvPr id="3" name="Content Placeholder 2">
            <a:extLst>
              <a:ext uri="{FF2B5EF4-FFF2-40B4-BE49-F238E27FC236}">
                <a16:creationId xmlns:a16="http://schemas.microsoft.com/office/drawing/2014/main" xmlns="" id="{66AD8604-1394-2327-3134-CFDB83B26CE6}"/>
              </a:ext>
            </a:extLst>
          </p:cNvPr>
          <p:cNvSpPr>
            <a:spLocks noGrp="1"/>
          </p:cNvSpPr>
          <p:nvPr>
            <p:ph idx="1"/>
          </p:nvPr>
        </p:nvSpPr>
        <p:spPr>
          <a:xfrm>
            <a:off x="813033" y="1750124"/>
            <a:ext cx="10515600" cy="4351338"/>
          </a:xfrm>
        </p:spPr>
        <p:txBody>
          <a:bodyPr>
            <a:normAutofit/>
          </a:bodyPr>
          <a:lstStyle/>
          <a:p>
            <a:pPr marL="0" indent="0">
              <a:buNone/>
            </a:pPr>
            <a:endParaRPr lang="en-US" sz="2400" dirty="0" smtClean="0"/>
          </a:p>
          <a:p>
            <a:pPr marL="0" indent="0">
              <a:buNone/>
            </a:pPr>
            <a:r>
              <a:rPr lang="en-US" sz="2400" dirty="0"/>
              <a:t>Malware, short for malicious </a:t>
            </a:r>
            <a:r>
              <a:rPr lang="en-US" sz="2400" dirty="0" smtClean="0"/>
              <a:t>software, which </a:t>
            </a:r>
            <a:r>
              <a:rPr lang="en-US" sz="2400" dirty="0"/>
              <a:t>can either  create harm  to  data or  access  some important  data </a:t>
            </a:r>
            <a:r>
              <a:rPr lang="en-US" sz="2400" dirty="0" smtClean="0"/>
              <a:t>illegally. A </a:t>
            </a:r>
            <a:r>
              <a:rPr lang="en-US" sz="2400" dirty="0"/>
              <a:t>simple classiﬁcation of </a:t>
            </a:r>
            <a:r>
              <a:rPr lang="en-US" sz="2400" dirty="0" smtClean="0"/>
              <a:t>malware consists </a:t>
            </a:r>
            <a:r>
              <a:rPr lang="en-US" sz="2400" dirty="0"/>
              <a:t>of ﬁle infectors and stand-alone malware. </a:t>
            </a:r>
            <a:r>
              <a:rPr lang="en-US" sz="2400" dirty="0" smtClean="0"/>
              <a:t>Another way </a:t>
            </a:r>
            <a:r>
              <a:rPr lang="en-US" sz="2400" dirty="0"/>
              <a:t>of classifying malware is based on their particular action</a:t>
            </a:r>
            <a:r>
              <a:rPr lang="en-US" sz="2400" dirty="0" smtClean="0"/>
              <a:t>: worms</a:t>
            </a:r>
            <a:r>
              <a:rPr lang="en-US" sz="2400" dirty="0"/>
              <a:t>, backdoors, </a:t>
            </a:r>
            <a:r>
              <a:rPr lang="en-US" sz="2400" dirty="0" err="1"/>
              <a:t>trojans</a:t>
            </a:r>
            <a:r>
              <a:rPr lang="en-US" sz="2400" dirty="0"/>
              <a:t>, rootkits, spyware, adware </a:t>
            </a:r>
            <a:r>
              <a:rPr lang="en-US" sz="2400" dirty="0" err="1"/>
              <a:t>etc</a:t>
            </a:r>
            <a:endParaRPr lang="en-US" sz="2400" dirty="0"/>
          </a:p>
          <a:p>
            <a:pPr marL="0" indent="0">
              <a:buNone/>
            </a:pPr>
            <a:r>
              <a:rPr lang="en-US" sz="2400" dirty="0" smtClean="0"/>
              <a:t>in order to provide protection, we present a machine-learning based technique for predicting </a:t>
            </a:r>
            <a:r>
              <a:rPr lang="en-US" sz="2400" dirty="0" err="1" smtClean="0"/>
              <a:t>asm</a:t>
            </a:r>
            <a:r>
              <a:rPr lang="en-US" sz="2400" dirty="0" smtClean="0"/>
              <a:t> and byte files as benign or malignant</a:t>
            </a:r>
            <a:r>
              <a:rPr lang="en-US" sz="2400" dirty="0"/>
              <a:t>. </a:t>
            </a:r>
            <a:r>
              <a:rPr lang="en-US" sz="2400" dirty="0" smtClean="0"/>
              <a:t> our </a:t>
            </a:r>
            <a:r>
              <a:rPr lang="en-US" sz="2400" dirty="0"/>
              <a:t>technique relies on a large set of training </a:t>
            </a:r>
            <a:r>
              <a:rPr lang="en-US" sz="2400" dirty="0" smtClean="0"/>
              <a:t>values in </a:t>
            </a:r>
            <a:r>
              <a:rPr lang="en-US" sz="2400" dirty="0"/>
              <a:t>order to build representation for each ﬁle in that set</a:t>
            </a:r>
            <a:r>
              <a:rPr lang="en-US" sz="2400" dirty="0" smtClean="0"/>
              <a:t>. </a:t>
            </a:r>
          </a:p>
          <a:p>
            <a:pPr marL="0" indent="0">
              <a:buNone/>
            </a:pPr>
            <a:r>
              <a:rPr lang="en-US" sz="2400" dirty="0" smtClean="0"/>
              <a:t>A </a:t>
            </a:r>
            <a:r>
              <a:rPr lang="en-US" sz="2400" dirty="0"/>
              <a:t>set of </a:t>
            </a:r>
            <a:r>
              <a:rPr lang="en-US" sz="2400" dirty="0" smtClean="0"/>
              <a:t>features </a:t>
            </a:r>
            <a:r>
              <a:rPr lang="en-US" sz="2400" dirty="0"/>
              <a:t>like </a:t>
            </a:r>
            <a:r>
              <a:rPr lang="en-US" sz="2400" dirty="0" err="1" smtClean="0"/>
              <a:t>opcodes</a:t>
            </a:r>
            <a:r>
              <a:rPr lang="en-US" sz="2400" dirty="0"/>
              <a:t>, </a:t>
            </a:r>
            <a:r>
              <a:rPr lang="en-US" sz="2400" dirty="0" smtClean="0"/>
              <a:t>segments, </a:t>
            </a:r>
            <a:r>
              <a:rPr lang="en-US" sz="2400" dirty="0" err="1"/>
              <a:t>filesize</a:t>
            </a:r>
            <a:r>
              <a:rPr lang="en-US" sz="2400" dirty="0"/>
              <a:t> </a:t>
            </a:r>
            <a:r>
              <a:rPr lang="en-US" sz="2400" dirty="0" err="1"/>
              <a:t>etc</a:t>
            </a:r>
            <a:r>
              <a:rPr lang="en-US" sz="2400" dirty="0" smtClean="0"/>
              <a:t> </a:t>
            </a:r>
            <a:r>
              <a:rPr lang="en-US" sz="2400" dirty="0"/>
              <a:t>is computed for every </a:t>
            </a:r>
            <a:r>
              <a:rPr lang="en-US" sz="2400" dirty="0" smtClean="0"/>
              <a:t>byte and </a:t>
            </a:r>
            <a:r>
              <a:rPr lang="en-US" sz="2400" dirty="0" err="1" smtClean="0"/>
              <a:t>asm</a:t>
            </a:r>
            <a:r>
              <a:rPr lang="en-US" sz="2400" dirty="0" smtClean="0"/>
              <a:t> ﬁles </a:t>
            </a:r>
            <a:r>
              <a:rPr lang="en-US" sz="2400" dirty="0"/>
              <a:t>in </a:t>
            </a:r>
            <a:r>
              <a:rPr lang="en-US" sz="2400" dirty="0" smtClean="0"/>
              <a:t>the training </a:t>
            </a:r>
            <a:r>
              <a:rPr lang="en-US" sz="2400" dirty="0"/>
              <a:t>or test datasets </a:t>
            </a:r>
            <a:r>
              <a:rPr lang="en-US" sz="2400" dirty="0" smtClean="0"/>
              <a:t> to detect a </a:t>
            </a:r>
            <a:r>
              <a:rPr lang="en-US" sz="2400" dirty="0"/>
              <a:t>malware</a:t>
            </a:r>
            <a:r>
              <a:rPr lang="en-US" sz="2400" dirty="0" smtClean="0"/>
              <a:t>.</a:t>
            </a:r>
            <a:endParaRPr lang="en-US" sz="2400" dirty="0"/>
          </a:p>
        </p:txBody>
      </p:sp>
      <p:sp>
        <p:nvSpPr>
          <p:cNvPr id="4" name="Footer Placeholder 3">
            <a:extLst>
              <a:ext uri="{FF2B5EF4-FFF2-40B4-BE49-F238E27FC236}">
                <a16:creationId xmlns:a16="http://schemas.microsoft.com/office/drawing/2014/main" xmlns="" id="{427B8E7E-2731-A164-E41F-84D977ABDB06}"/>
              </a:ext>
            </a:extLst>
          </p:cNvPr>
          <p:cNvSpPr>
            <a:spLocks noGrp="1"/>
          </p:cNvSpPr>
          <p:nvPr>
            <p:ph type="ftr" sz="quarter" idx="11"/>
          </p:nvPr>
        </p:nvSpPr>
        <p:spPr/>
        <p:txBody>
          <a:bodyPr/>
          <a:lstStyle/>
          <a:p>
            <a:r>
              <a:rPr lang="en-US"/>
              <a:t>Industry Oriented MiniProject</a:t>
            </a:r>
          </a:p>
        </p:txBody>
      </p:sp>
      <p:sp>
        <p:nvSpPr>
          <p:cNvPr id="5" name="Slide Number Placeholder 4">
            <a:extLst>
              <a:ext uri="{FF2B5EF4-FFF2-40B4-BE49-F238E27FC236}">
                <a16:creationId xmlns:a16="http://schemas.microsoft.com/office/drawing/2014/main" xmlns="" id="{EF4B6F75-B795-C98B-705B-3B05DE34A8AE}"/>
              </a:ext>
            </a:extLst>
          </p:cNvPr>
          <p:cNvSpPr>
            <a:spLocks noGrp="1"/>
          </p:cNvSpPr>
          <p:nvPr>
            <p:ph type="sldNum" sz="quarter" idx="12"/>
          </p:nvPr>
        </p:nvSpPr>
        <p:spPr/>
        <p:txBody>
          <a:bodyPr/>
          <a:lstStyle/>
          <a:p>
            <a:fld id="{7FFD010A-B04C-429D-93F2-D8E5662BD722}" type="slidenum">
              <a:rPr lang="en-US" smtClean="0"/>
              <a:t>3</a:t>
            </a:fld>
            <a:endParaRPr lang="en-US"/>
          </a:p>
        </p:txBody>
      </p:sp>
    </p:spTree>
    <p:extLst>
      <p:ext uri="{BB962C8B-B14F-4D97-AF65-F5344CB8AC3E}">
        <p14:creationId xmlns:p14="http://schemas.microsoft.com/office/powerpoint/2010/main" val="3279133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B0601A-E816-B21A-A419-80B94EEB23BB}"/>
              </a:ext>
            </a:extLst>
          </p:cNvPr>
          <p:cNvSpPr>
            <a:spLocks noGrp="1"/>
          </p:cNvSpPr>
          <p:nvPr>
            <p:ph type="title"/>
          </p:nvPr>
        </p:nvSpPr>
        <p:spPr/>
        <p:txBody>
          <a:bodyPr/>
          <a:lstStyle/>
          <a:p>
            <a:r>
              <a:rPr lang="en-US" dirty="0">
                <a:latin typeface="Product Sans" panose="020B0403030502040203" pitchFamily="34" charset="0"/>
              </a:rPr>
              <a:t>Requirements</a:t>
            </a:r>
          </a:p>
        </p:txBody>
      </p:sp>
      <p:sp>
        <p:nvSpPr>
          <p:cNvPr id="3" name="Content Placeholder 2">
            <a:extLst>
              <a:ext uri="{FF2B5EF4-FFF2-40B4-BE49-F238E27FC236}">
                <a16:creationId xmlns:a16="http://schemas.microsoft.com/office/drawing/2014/main" xmlns="" id="{66AD8604-1394-2327-3134-CFDB83B26CE6}"/>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xmlns="" id="{427B8E7E-2731-A164-E41F-84D977ABDB06}"/>
              </a:ext>
            </a:extLst>
          </p:cNvPr>
          <p:cNvSpPr>
            <a:spLocks noGrp="1"/>
          </p:cNvSpPr>
          <p:nvPr>
            <p:ph type="ftr" sz="quarter" idx="11"/>
          </p:nvPr>
        </p:nvSpPr>
        <p:spPr/>
        <p:txBody>
          <a:bodyPr/>
          <a:lstStyle/>
          <a:p>
            <a:r>
              <a:rPr lang="en-US"/>
              <a:t>Industry Oriented MiniProject</a:t>
            </a:r>
          </a:p>
        </p:txBody>
      </p:sp>
      <p:sp>
        <p:nvSpPr>
          <p:cNvPr id="5" name="Slide Number Placeholder 4">
            <a:extLst>
              <a:ext uri="{FF2B5EF4-FFF2-40B4-BE49-F238E27FC236}">
                <a16:creationId xmlns:a16="http://schemas.microsoft.com/office/drawing/2014/main" xmlns="" id="{EF4B6F75-B795-C98B-705B-3B05DE34A8AE}"/>
              </a:ext>
            </a:extLst>
          </p:cNvPr>
          <p:cNvSpPr>
            <a:spLocks noGrp="1"/>
          </p:cNvSpPr>
          <p:nvPr>
            <p:ph type="sldNum" sz="quarter" idx="12"/>
          </p:nvPr>
        </p:nvSpPr>
        <p:spPr/>
        <p:txBody>
          <a:bodyPr/>
          <a:lstStyle/>
          <a:p>
            <a:fld id="{7FFD010A-B04C-429D-93F2-D8E5662BD722}" type="slidenum">
              <a:rPr lang="en-US" smtClean="0"/>
              <a:t>4</a:t>
            </a:fld>
            <a:endParaRPr lang="en-US"/>
          </a:p>
        </p:txBody>
      </p:sp>
    </p:spTree>
    <p:extLst>
      <p:ext uri="{BB962C8B-B14F-4D97-AF65-F5344CB8AC3E}">
        <p14:creationId xmlns:p14="http://schemas.microsoft.com/office/powerpoint/2010/main" val="2462128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B0601A-E816-B21A-A419-80B94EEB23BB}"/>
              </a:ext>
            </a:extLst>
          </p:cNvPr>
          <p:cNvSpPr>
            <a:spLocks noGrp="1"/>
          </p:cNvSpPr>
          <p:nvPr>
            <p:ph type="title"/>
          </p:nvPr>
        </p:nvSpPr>
        <p:spPr/>
        <p:txBody>
          <a:bodyPr/>
          <a:lstStyle/>
          <a:p>
            <a:r>
              <a:rPr lang="en-US" dirty="0">
                <a:latin typeface="Product Sans" panose="020B0403030502040203" pitchFamily="34" charset="0"/>
              </a:rPr>
              <a:t>Tools (Software)</a:t>
            </a:r>
          </a:p>
        </p:txBody>
      </p:sp>
      <p:sp>
        <p:nvSpPr>
          <p:cNvPr id="3" name="Content Placeholder 2">
            <a:extLst>
              <a:ext uri="{FF2B5EF4-FFF2-40B4-BE49-F238E27FC236}">
                <a16:creationId xmlns:a16="http://schemas.microsoft.com/office/drawing/2014/main" xmlns="" id="{66AD8604-1394-2327-3134-CFDB83B26CE6}"/>
              </a:ext>
            </a:extLst>
          </p:cNvPr>
          <p:cNvSpPr>
            <a:spLocks noGrp="1"/>
          </p:cNvSpPr>
          <p:nvPr>
            <p:ph idx="1"/>
          </p:nvPr>
        </p:nvSpPr>
        <p:spPr/>
        <p:txBody>
          <a:bodyPr/>
          <a:lstStyle/>
          <a:p>
            <a:r>
              <a:rPr lang="en-US" dirty="0"/>
              <a:t>Python</a:t>
            </a:r>
          </a:p>
          <a:p>
            <a:r>
              <a:rPr lang="en-US" dirty="0" err="1"/>
              <a:t>Numpy</a:t>
            </a:r>
            <a:endParaRPr lang="en-US" dirty="0"/>
          </a:p>
          <a:p>
            <a:r>
              <a:rPr lang="en-US" dirty="0"/>
              <a:t>Pandas</a:t>
            </a:r>
          </a:p>
          <a:p>
            <a:r>
              <a:rPr lang="en-US" dirty="0"/>
              <a:t>seaborn , </a:t>
            </a:r>
            <a:r>
              <a:rPr lang="en-US" dirty="0" err="1"/>
              <a:t>matplot.pyplot</a:t>
            </a:r>
            <a:endParaRPr lang="en-US" dirty="0"/>
          </a:p>
          <a:p>
            <a:r>
              <a:rPr lang="en-US" dirty="0" err="1" smtClean="0"/>
              <a:t>scikit</a:t>
            </a:r>
            <a:r>
              <a:rPr lang="en-US" dirty="0" smtClean="0"/>
              <a:t>-learn</a:t>
            </a:r>
            <a:endParaRPr lang="en-US" dirty="0"/>
          </a:p>
          <a:p>
            <a:endParaRPr lang="en-US" dirty="0"/>
          </a:p>
        </p:txBody>
      </p:sp>
      <p:sp>
        <p:nvSpPr>
          <p:cNvPr id="4" name="Footer Placeholder 3">
            <a:extLst>
              <a:ext uri="{FF2B5EF4-FFF2-40B4-BE49-F238E27FC236}">
                <a16:creationId xmlns:a16="http://schemas.microsoft.com/office/drawing/2014/main" xmlns="" id="{427B8E7E-2731-A164-E41F-84D977ABDB06}"/>
              </a:ext>
            </a:extLst>
          </p:cNvPr>
          <p:cNvSpPr>
            <a:spLocks noGrp="1"/>
          </p:cNvSpPr>
          <p:nvPr>
            <p:ph type="ftr" sz="quarter" idx="11"/>
          </p:nvPr>
        </p:nvSpPr>
        <p:spPr/>
        <p:txBody>
          <a:bodyPr/>
          <a:lstStyle/>
          <a:p>
            <a:r>
              <a:rPr lang="en-US"/>
              <a:t>Industry Oriented MiniProject</a:t>
            </a:r>
          </a:p>
        </p:txBody>
      </p:sp>
      <p:sp>
        <p:nvSpPr>
          <p:cNvPr id="5" name="Slide Number Placeholder 4">
            <a:extLst>
              <a:ext uri="{FF2B5EF4-FFF2-40B4-BE49-F238E27FC236}">
                <a16:creationId xmlns:a16="http://schemas.microsoft.com/office/drawing/2014/main" xmlns="" id="{EF4B6F75-B795-C98B-705B-3B05DE34A8AE}"/>
              </a:ext>
            </a:extLst>
          </p:cNvPr>
          <p:cNvSpPr>
            <a:spLocks noGrp="1"/>
          </p:cNvSpPr>
          <p:nvPr>
            <p:ph type="sldNum" sz="quarter" idx="12"/>
          </p:nvPr>
        </p:nvSpPr>
        <p:spPr/>
        <p:txBody>
          <a:bodyPr/>
          <a:lstStyle/>
          <a:p>
            <a:fld id="{7FFD010A-B04C-429D-93F2-D8E5662BD722}" type="slidenum">
              <a:rPr lang="en-US" smtClean="0"/>
              <a:t>5</a:t>
            </a:fld>
            <a:endParaRPr lang="en-US"/>
          </a:p>
        </p:txBody>
      </p:sp>
    </p:spTree>
    <p:extLst>
      <p:ext uri="{BB962C8B-B14F-4D97-AF65-F5344CB8AC3E}">
        <p14:creationId xmlns:p14="http://schemas.microsoft.com/office/powerpoint/2010/main" val="531315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B0601A-E816-B21A-A419-80B94EEB23BB}"/>
              </a:ext>
            </a:extLst>
          </p:cNvPr>
          <p:cNvSpPr>
            <a:spLocks noGrp="1"/>
          </p:cNvSpPr>
          <p:nvPr>
            <p:ph type="title"/>
          </p:nvPr>
        </p:nvSpPr>
        <p:spPr/>
        <p:txBody>
          <a:bodyPr/>
          <a:lstStyle/>
          <a:p>
            <a:r>
              <a:rPr lang="en-US" dirty="0">
                <a:latin typeface="Product Sans" panose="020B0403030502040203" pitchFamily="34" charset="0"/>
              </a:rPr>
              <a:t>Tools (Hardware)</a:t>
            </a:r>
          </a:p>
        </p:txBody>
      </p:sp>
      <p:sp>
        <p:nvSpPr>
          <p:cNvPr id="3" name="Content Placeholder 2">
            <a:extLst>
              <a:ext uri="{FF2B5EF4-FFF2-40B4-BE49-F238E27FC236}">
                <a16:creationId xmlns:a16="http://schemas.microsoft.com/office/drawing/2014/main" xmlns="" id="{66AD8604-1394-2327-3134-CFDB83B26CE6}"/>
              </a:ext>
            </a:extLst>
          </p:cNvPr>
          <p:cNvSpPr>
            <a:spLocks noGrp="1"/>
          </p:cNvSpPr>
          <p:nvPr>
            <p:ph idx="1"/>
          </p:nvPr>
        </p:nvSpPr>
        <p:spPr/>
        <p:txBody>
          <a:bodyPr/>
          <a:lstStyle/>
          <a:p>
            <a:r>
              <a:rPr lang="en-US" dirty="0"/>
              <a:t>A suitable system with good CPU performance</a:t>
            </a:r>
          </a:p>
        </p:txBody>
      </p:sp>
      <p:sp>
        <p:nvSpPr>
          <p:cNvPr id="4" name="Footer Placeholder 3">
            <a:extLst>
              <a:ext uri="{FF2B5EF4-FFF2-40B4-BE49-F238E27FC236}">
                <a16:creationId xmlns:a16="http://schemas.microsoft.com/office/drawing/2014/main" xmlns="" id="{427B8E7E-2731-A164-E41F-84D977ABDB06}"/>
              </a:ext>
            </a:extLst>
          </p:cNvPr>
          <p:cNvSpPr>
            <a:spLocks noGrp="1"/>
          </p:cNvSpPr>
          <p:nvPr>
            <p:ph type="ftr" sz="quarter" idx="11"/>
          </p:nvPr>
        </p:nvSpPr>
        <p:spPr/>
        <p:txBody>
          <a:bodyPr/>
          <a:lstStyle/>
          <a:p>
            <a:r>
              <a:rPr lang="en-US"/>
              <a:t>Industry Oriented MiniProject</a:t>
            </a:r>
          </a:p>
        </p:txBody>
      </p:sp>
      <p:sp>
        <p:nvSpPr>
          <p:cNvPr id="5" name="Slide Number Placeholder 4">
            <a:extLst>
              <a:ext uri="{FF2B5EF4-FFF2-40B4-BE49-F238E27FC236}">
                <a16:creationId xmlns:a16="http://schemas.microsoft.com/office/drawing/2014/main" xmlns="" id="{EF4B6F75-B795-C98B-705B-3B05DE34A8AE}"/>
              </a:ext>
            </a:extLst>
          </p:cNvPr>
          <p:cNvSpPr>
            <a:spLocks noGrp="1"/>
          </p:cNvSpPr>
          <p:nvPr>
            <p:ph type="sldNum" sz="quarter" idx="12"/>
          </p:nvPr>
        </p:nvSpPr>
        <p:spPr/>
        <p:txBody>
          <a:bodyPr/>
          <a:lstStyle/>
          <a:p>
            <a:fld id="{7FFD010A-B04C-429D-93F2-D8E5662BD722}" type="slidenum">
              <a:rPr lang="en-US" smtClean="0"/>
              <a:t>6</a:t>
            </a:fld>
            <a:endParaRPr lang="en-US"/>
          </a:p>
        </p:txBody>
      </p:sp>
    </p:spTree>
    <p:extLst>
      <p:ext uri="{BB962C8B-B14F-4D97-AF65-F5344CB8AC3E}">
        <p14:creationId xmlns:p14="http://schemas.microsoft.com/office/powerpoint/2010/main" val="50421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B0601A-E816-B21A-A419-80B94EEB23BB}"/>
              </a:ext>
            </a:extLst>
          </p:cNvPr>
          <p:cNvSpPr>
            <a:spLocks noGrp="1"/>
          </p:cNvSpPr>
          <p:nvPr>
            <p:ph type="title"/>
          </p:nvPr>
        </p:nvSpPr>
        <p:spPr>
          <a:xfrm>
            <a:off x="838200" y="365125"/>
            <a:ext cx="8325255" cy="734101"/>
          </a:xfrm>
        </p:spPr>
        <p:txBody>
          <a:bodyPr/>
          <a:lstStyle/>
          <a:p>
            <a:r>
              <a:rPr lang="en-US" dirty="0">
                <a:latin typeface="Product Sans" panose="020B0403030502040203" pitchFamily="34" charset="0"/>
              </a:rPr>
              <a:t>Plan of Action</a:t>
            </a:r>
          </a:p>
        </p:txBody>
      </p:sp>
      <p:sp>
        <p:nvSpPr>
          <p:cNvPr id="3" name="Content Placeholder 2">
            <a:extLst>
              <a:ext uri="{FF2B5EF4-FFF2-40B4-BE49-F238E27FC236}">
                <a16:creationId xmlns:a16="http://schemas.microsoft.com/office/drawing/2014/main" xmlns="" id="{66AD8604-1394-2327-3134-CFDB83B26CE6}"/>
              </a:ext>
            </a:extLst>
          </p:cNvPr>
          <p:cNvSpPr>
            <a:spLocks noGrp="1"/>
          </p:cNvSpPr>
          <p:nvPr>
            <p:ph idx="1"/>
          </p:nvPr>
        </p:nvSpPr>
        <p:spPr>
          <a:xfrm>
            <a:off x="661482" y="1040861"/>
            <a:ext cx="10953344" cy="5029200"/>
          </a:xfrm>
        </p:spPr>
        <p:txBody>
          <a:bodyPr>
            <a:normAutofit fontScale="25000" lnSpcReduction="20000"/>
          </a:bodyPr>
          <a:lstStyle/>
          <a:p>
            <a:pPr marL="0" indent="0">
              <a:buNone/>
            </a:pPr>
            <a:r>
              <a:rPr lang="en-US" sz="6400" dirty="0" smtClean="0">
                <a:hlinkClick r:id="rId2"/>
              </a:rPr>
              <a:t>Data Overview</a:t>
            </a:r>
            <a:endParaRPr lang="en-US" sz="6400" dirty="0" smtClean="0"/>
          </a:p>
          <a:p>
            <a:pPr marL="0" indent="0">
              <a:buNone/>
            </a:pPr>
            <a:r>
              <a:rPr lang="en-US" sz="6400" dirty="0" smtClean="0"/>
              <a:t>Data pre processing</a:t>
            </a:r>
          </a:p>
          <a:p>
            <a:pPr marL="0" indent="0">
              <a:buNone/>
            </a:pPr>
            <a:r>
              <a:rPr lang="en-US" sz="6400" dirty="0"/>
              <a:t>	</a:t>
            </a:r>
            <a:r>
              <a:rPr lang="en-US" sz="6400" dirty="0" smtClean="0"/>
              <a:t>Feature Extraction: </a:t>
            </a:r>
            <a:r>
              <a:rPr lang="en-US" sz="6400" dirty="0"/>
              <a:t>Files sizes of each .</a:t>
            </a:r>
            <a:r>
              <a:rPr lang="en-US" sz="6400" dirty="0" err="1"/>
              <a:t>asm</a:t>
            </a:r>
            <a:r>
              <a:rPr lang="en-US" sz="6400" dirty="0"/>
              <a:t> file, </a:t>
            </a:r>
            <a:r>
              <a:rPr lang="en-US" sz="6400" dirty="0" err="1"/>
              <a:t>Uni</a:t>
            </a:r>
            <a:r>
              <a:rPr lang="en-US" sz="6400" dirty="0"/>
              <a:t>-Gram Byte Feature extraction from byte files, Top 800 Bi-Gram of Byte files</a:t>
            </a:r>
            <a:r>
              <a:rPr lang="en-US" sz="6400" dirty="0" smtClean="0"/>
              <a:t>, </a:t>
            </a:r>
            <a:r>
              <a:rPr lang="en-US" sz="6400" dirty="0"/>
              <a:t>Top 500 </a:t>
            </a:r>
            <a:r>
              <a:rPr lang="en-US" sz="6400" dirty="0" err="1" smtClean="0"/>
              <a:t>Uni</a:t>
            </a:r>
            <a:r>
              <a:rPr lang="en-US" sz="6400" dirty="0" smtClean="0"/>
              <a:t>-gram </a:t>
            </a:r>
            <a:r>
              <a:rPr lang="en-US" sz="6400" dirty="0"/>
              <a:t>of </a:t>
            </a:r>
            <a:r>
              <a:rPr lang="en-US" sz="6400" dirty="0" err="1"/>
              <a:t>Opcodes</a:t>
            </a:r>
            <a:r>
              <a:rPr lang="en-US" sz="6400" dirty="0"/>
              <a:t> of ASM Files, Top 800 ASM Image Features</a:t>
            </a:r>
          </a:p>
          <a:p>
            <a:pPr marL="0" indent="0">
              <a:buNone/>
            </a:pPr>
            <a:endParaRPr lang="en-US" sz="6400" dirty="0" smtClean="0"/>
          </a:p>
          <a:p>
            <a:pPr marL="0" indent="0">
              <a:buNone/>
            </a:pPr>
            <a:r>
              <a:rPr lang="en-US" sz="6400" dirty="0" smtClean="0"/>
              <a:t>Data Analysis :</a:t>
            </a:r>
          </a:p>
          <a:p>
            <a:pPr marL="0" indent="0">
              <a:buNone/>
            </a:pPr>
            <a:r>
              <a:rPr lang="en-US" sz="6400" dirty="0"/>
              <a:t>	</a:t>
            </a:r>
            <a:r>
              <a:rPr lang="en-US" sz="6400" dirty="0" smtClean="0"/>
              <a:t>distribution of data using </a:t>
            </a:r>
            <a:r>
              <a:rPr lang="en-US" sz="6400" dirty="0" err="1" smtClean="0"/>
              <a:t>countplot</a:t>
            </a:r>
            <a:r>
              <a:rPr lang="en-US" sz="6400" dirty="0" smtClean="0"/>
              <a:t> graph</a:t>
            </a:r>
          </a:p>
          <a:p>
            <a:pPr marL="0" indent="0">
              <a:buNone/>
            </a:pPr>
            <a:r>
              <a:rPr lang="en-US" sz="6400" dirty="0"/>
              <a:t>	</a:t>
            </a:r>
            <a:r>
              <a:rPr lang="en-US" sz="6400" dirty="0" err="1"/>
              <a:t>univariateanalysis</a:t>
            </a:r>
            <a:r>
              <a:rPr lang="en-US" sz="6400" dirty="0"/>
              <a:t> on few important </a:t>
            </a:r>
            <a:r>
              <a:rPr lang="en-US" sz="6400" dirty="0" smtClean="0"/>
              <a:t>features. Dealing with outliers using boxplot</a:t>
            </a:r>
          </a:p>
          <a:p>
            <a:pPr marL="0" indent="0">
              <a:buNone/>
            </a:pPr>
            <a:r>
              <a:rPr lang="en-US" sz="6400" dirty="0"/>
              <a:t>	multi-variable analysis using </a:t>
            </a:r>
            <a:r>
              <a:rPr lang="en-US" sz="6400" dirty="0" err="1" smtClean="0"/>
              <a:t>sklearn.manifold.TSNE</a:t>
            </a:r>
            <a:endParaRPr lang="en-US" sz="6400" dirty="0" smtClean="0"/>
          </a:p>
          <a:p>
            <a:pPr marL="0" indent="0">
              <a:buNone/>
            </a:pPr>
            <a:r>
              <a:rPr lang="en-US" sz="6400" dirty="0" smtClean="0"/>
              <a:t>Train and Test data split:</a:t>
            </a:r>
          </a:p>
          <a:p>
            <a:pPr marL="0" indent="0">
              <a:buNone/>
            </a:pPr>
            <a:r>
              <a:rPr lang="en-US" sz="6400" dirty="0"/>
              <a:t>	split the data into test and </a:t>
            </a:r>
            <a:r>
              <a:rPr lang="en-US" sz="6400" dirty="0" smtClean="0"/>
              <a:t>train in a ratio of 80:20 </a:t>
            </a:r>
            <a:r>
              <a:rPr lang="en-US" sz="6400" dirty="0"/>
              <a:t>using </a:t>
            </a:r>
            <a:r>
              <a:rPr lang="en-US" sz="6400" dirty="0" err="1"/>
              <a:t>sklearn.model_selection</a:t>
            </a:r>
            <a:r>
              <a:rPr lang="en-US" sz="6400" dirty="0"/>
              <a:t> </a:t>
            </a:r>
            <a:r>
              <a:rPr lang="en-US" sz="6400" dirty="0" err="1" smtClean="0"/>
              <a:t>train_test_split</a:t>
            </a:r>
            <a:endParaRPr lang="en-US" sz="6400" dirty="0" smtClean="0"/>
          </a:p>
          <a:p>
            <a:pPr marL="0" indent="0">
              <a:buNone/>
            </a:pPr>
            <a:r>
              <a:rPr lang="en-US" sz="6400" dirty="0" smtClean="0"/>
              <a:t>Model: </a:t>
            </a:r>
          </a:p>
          <a:p>
            <a:pPr marL="0" indent="0">
              <a:buNone/>
            </a:pPr>
            <a:r>
              <a:rPr lang="en-US" sz="6400" dirty="0"/>
              <a:t>	K-Nearest </a:t>
            </a:r>
            <a:r>
              <a:rPr lang="en-US" sz="6400" dirty="0" err="1"/>
              <a:t>Neigbors</a:t>
            </a:r>
            <a:r>
              <a:rPr lang="en-US" sz="6400" dirty="0"/>
              <a:t> ONLY on .</a:t>
            </a:r>
            <a:r>
              <a:rPr lang="en-US" sz="6400" dirty="0" err="1"/>
              <a:t>asm</a:t>
            </a:r>
            <a:r>
              <a:rPr lang="en-US" sz="6400" dirty="0"/>
              <a:t> file </a:t>
            </a:r>
            <a:r>
              <a:rPr lang="en-US" sz="6400" dirty="0" smtClean="0"/>
              <a:t>features</a:t>
            </a:r>
          </a:p>
          <a:p>
            <a:pPr marL="0" indent="0">
              <a:buNone/>
            </a:pPr>
            <a:r>
              <a:rPr lang="en-US" sz="6400" dirty="0"/>
              <a:t>	Logistic Regression  &amp; Random Forest Classifier</a:t>
            </a:r>
          </a:p>
          <a:p>
            <a:pPr marL="0" indent="0">
              <a:buNone/>
            </a:pPr>
            <a:r>
              <a:rPr lang="en-US" sz="6400" dirty="0" smtClean="0"/>
              <a:t>Evaluation :</a:t>
            </a:r>
          </a:p>
          <a:p>
            <a:pPr marL="0" indent="0">
              <a:buNone/>
            </a:pPr>
            <a:r>
              <a:rPr lang="en-US" sz="6400" dirty="0"/>
              <a:t> </a:t>
            </a:r>
            <a:r>
              <a:rPr lang="en-US" sz="6400" dirty="0" smtClean="0"/>
              <a:t> 	performance matrix : confusion matrix</a:t>
            </a:r>
            <a:r>
              <a:rPr lang="en-US" sz="6400" dirty="0"/>
              <a:t>, precision matrix </a:t>
            </a:r>
            <a:endParaRPr lang="en-US" sz="6400" dirty="0"/>
          </a:p>
        </p:txBody>
      </p:sp>
      <p:sp>
        <p:nvSpPr>
          <p:cNvPr id="4" name="Footer Placeholder 3">
            <a:extLst>
              <a:ext uri="{FF2B5EF4-FFF2-40B4-BE49-F238E27FC236}">
                <a16:creationId xmlns:a16="http://schemas.microsoft.com/office/drawing/2014/main" xmlns="" id="{427B8E7E-2731-A164-E41F-84D977ABDB06}"/>
              </a:ext>
            </a:extLst>
          </p:cNvPr>
          <p:cNvSpPr>
            <a:spLocks noGrp="1"/>
          </p:cNvSpPr>
          <p:nvPr>
            <p:ph type="ftr" sz="quarter" idx="11"/>
          </p:nvPr>
        </p:nvSpPr>
        <p:spPr/>
        <p:txBody>
          <a:bodyPr/>
          <a:lstStyle/>
          <a:p>
            <a:r>
              <a:rPr lang="en-US"/>
              <a:t>Industry Oriented MiniProject</a:t>
            </a:r>
          </a:p>
        </p:txBody>
      </p:sp>
      <p:sp>
        <p:nvSpPr>
          <p:cNvPr id="5" name="Slide Number Placeholder 4">
            <a:extLst>
              <a:ext uri="{FF2B5EF4-FFF2-40B4-BE49-F238E27FC236}">
                <a16:creationId xmlns:a16="http://schemas.microsoft.com/office/drawing/2014/main" xmlns="" id="{EF4B6F75-B795-C98B-705B-3B05DE34A8AE}"/>
              </a:ext>
            </a:extLst>
          </p:cNvPr>
          <p:cNvSpPr>
            <a:spLocks noGrp="1"/>
          </p:cNvSpPr>
          <p:nvPr>
            <p:ph type="sldNum" sz="quarter" idx="12"/>
          </p:nvPr>
        </p:nvSpPr>
        <p:spPr/>
        <p:txBody>
          <a:bodyPr/>
          <a:lstStyle/>
          <a:p>
            <a:fld id="{7FFD010A-B04C-429D-93F2-D8E5662BD722}" type="slidenum">
              <a:rPr lang="en-US" smtClean="0"/>
              <a:t>7</a:t>
            </a:fld>
            <a:endParaRPr lang="en-US"/>
          </a:p>
        </p:txBody>
      </p:sp>
    </p:spTree>
    <p:extLst>
      <p:ext uri="{BB962C8B-B14F-4D97-AF65-F5344CB8AC3E}">
        <p14:creationId xmlns:p14="http://schemas.microsoft.com/office/powerpoint/2010/main" val="353702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r>
              <a:rPr lang="en-IN" dirty="0" smtClean="0"/>
              <a:t>I. </a:t>
            </a:r>
            <a:r>
              <a:rPr lang="en-IN" dirty="0"/>
              <a:t>Santos, Y. K. </a:t>
            </a:r>
            <a:r>
              <a:rPr lang="en-IN" dirty="0" err="1"/>
              <a:t>Penya</a:t>
            </a:r>
            <a:r>
              <a:rPr lang="en-IN" dirty="0"/>
              <a:t>, J. </a:t>
            </a:r>
            <a:r>
              <a:rPr lang="en-IN" dirty="0" err="1"/>
              <a:t>Devesa</a:t>
            </a:r>
            <a:r>
              <a:rPr lang="en-IN" dirty="0"/>
              <a:t>, and P. G. Garcia, “N-grams-based ﬁle</a:t>
            </a:r>
          </a:p>
          <a:p>
            <a:r>
              <a:rPr lang="en-IN" dirty="0"/>
              <a:t>signatures for malware detection,” 2009</a:t>
            </a:r>
          </a:p>
          <a:p>
            <a:endParaRPr lang="en-IN" dirty="0"/>
          </a:p>
        </p:txBody>
      </p:sp>
      <p:sp>
        <p:nvSpPr>
          <p:cNvPr id="4" name="Footer Placeholder 3"/>
          <p:cNvSpPr>
            <a:spLocks noGrp="1"/>
          </p:cNvSpPr>
          <p:nvPr>
            <p:ph type="ftr" sz="quarter" idx="11"/>
          </p:nvPr>
        </p:nvSpPr>
        <p:spPr/>
        <p:txBody>
          <a:bodyPr/>
          <a:lstStyle/>
          <a:p>
            <a:r>
              <a:rPr lang="en-US" smtClean="0"/>
              <a:t>Industry Oriented MiniProject</a:t>
            </a:r>
            <a:endParaRPr lang="en-US"/>
          </a:p>
        </p:txBody>
      </p:sp>
      <p:sp>
        <p:nvSpPr>
          <p:cNvPr id="5" name="Slide Number Placeholder 4"/>
          <p:cNvSpPr>
            <a:spLocks noGrp="1"/>
          </p:cNvSpPr>
          <p:nvPr>
            <p:ph type="sldNum" sz="quarter" idx="12"/>
          </p:nvPr>
        </p:nvSpPr>
        <p:spPr/>
        <p:txBody>
          <a:bodyPr/>
          <a:lstStyle/>
          <a:p>
            <a:fld id="{7FFD010A-B04C-429D-93F2-D8E5662BD722}" type="slidenum">
              <a:rPr lang="en-US" smtClean="0"/>
              <a:t>8</a:t>
            </a:fld>
            <a:endParaRPr lang="en-US"/>
          </a:p>
        </p:txBody>
      </p:sp>
    </p:spTree>
    <p:extLst>
      <p:ext uri="{BB962C8B-B14F-4D97-AF65-F5344CB8AC3E}">
        <p14:creationId xmlns:p14="http://schemas.microsoft.com/office/powerpoint/2010/main" val="7261808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390</Words>
  <Application>Microsoft Office PowerPoint</Application>
  <PresentationFormat>Custom</PresentationFormat>
  <Paragraphs>60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Tittle : An Approach for malware detection using Deep Learning</vt:lpstr>
      <vt:lpstr>Abstract</vt:lpstr>
      <vt:lpstr>Introduction</vt:lpstr>
      <vt:lpstr>Requirements</vt:lpstr>
      <vt:lpstr>Tools (Software)</vt:lpstr>
      <vt:lpstr>Tools (Hardware)</vt:lpstr>
      <vt:lpstr>Plan of Action</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Tittle : An Approach for malware detection using Deep Learning</dc:title>
  <dc:creator>VELUVOLU NIKITH SAI</dc:creator>
  <cp:lastModifiedBy>Padma</cp:lastModifiedBy>
  <cp:revision>16</cp:revision>
  <dcterms:created xsi:type="dcterms:W3CDTF">2022-06-12T10:42:32Z</dcterms:created>
  <dcterms:modified xsi:type="dcterms:W3CDTF">2022-06-12T16:02:16Z</dcterms:modified>
</cp:coreProperties>
</file>