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02" autoAdjust="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82D0-6DDB-42F1-AEFF-09245759A25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9570-39D8-409F-85C0-D5C475CB5D20}" type="slidenum">
              <a:rPr lang="en-US" smtClean="0"/>
              <a:t>‹#›</a:t>
            </a:fld>
            <a:endParaRPr lang="en-US"/>
          </a:p>
        </p:txBody>
      </p:sp>
    </p:spTree>
    <p:extLst>
      <p:ext uri="{BB962C8B-B14F-4D97-AF65-F5344CB8AC3E}">
        <p14:creationId xmlns:p14="http://schemas.microsoft.com/office/powerpoint/2010/main" val="207241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059570-39D8-409F-85C0-D5C475CB5D20}" type="slidenum">
              <a:rPr lang="en-US" smtClean="0"/>
              <a:t>9</a:t>
            </a:fld>
            <a:endParaRPr lang="en-US"/>
          </a:p>
        </p:txBody>
      </p:sp>
    </p:spTree>
    <p:extLst>
      <p:ext uri="{BB962C8B-B14F-4D97-AF65-F5344CB8AC3E}">
        <p14:creationId xmlns:p14="http://schemas.microsoft.com/office/powerpoint/2010/main" val="205128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638C-B117-734F-FD63-779E5E52D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C5388-D105-7FEB-5616-5BCAC6C1D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A39AB1-A848-A79F-445B-AE4CBAB63A7A}"/>
              </a:ext>
            </a:extLst>
          </p:cNvPr>
          <p:cNvSpPr>
            <a:spLocks noGrp="1"/>
          </p:cNvSpPr>
          <p:nvPr>
            <p:ph type="dt" sz="half" idx="10"/>
          </p:nvPr>
        </p:nvSpPr>
        <p:spPr/>
        <p:txBody>
          <a:bodyPr/>
          <a:lstStyle/>
          <a:p>
            <a:fld id="{A41C3A31-D211-4D1C-8866-F6C93D7B596E}" type="datetime1">
              <a:rPr lang="en-US" smtClean="0"/>
              <a:t>6/12/2022</a:t>
            </a:fld>
            <a:endParaRPr lang="en-US"/>
          </a:p>
        </p:txBody>
      </p:sp>
      <p:sp>
        <p:nvSpPr>
          <p:cNvPr id="5" name="Footer Placeholder 4">
            <a:extLst>
              <a:ext uri="{FF2B5EF4-FFF2-40B4-BE49-F238E27FC236}">
                <a16:creationId xmlns:a16="http://schemas.microsoft.com/office/drawing/2014/main" id="{295107E7-E700-4E49-5758-08BC09795E62}"/>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DC38AD32-F24C-E437-4950-D76484ACCC2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73896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BF3-6A89-69D0-A8CF-26F4B0C4D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B097B-B1DE-AE98-6C2C-0F75F2856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50B36-059F-B3F9-4B6C-9B96EBDDAF26}"/>
              </a:ext>
            </a:extLst>
          </p:cNvPr>
          <p:cNvSpPr>
            <a:spLocks noGrp="1"/>
          </p:cNvSpPr>
          <p:nvPr>
            <p:ph type="dt" sz="half" idx="10"/>
          </p:nvPr>
        </p:nvSpPr>
        <p:spPr/>
        <p:txBody>
          <a:bodyPr/>
          <a:lstStyle/>
          <a:p>
            <a:fld id="{9766EBF0-FB6E-442A-B47D-D134B3E33698}" type="datetime1">
              <a:rPr lang="en-US" smtClean="0"/>
              <a:t>6/12/2022</a:t>
            </a:fld>
            <a:endParaRPr lang="en-US"/>
          </a:p>
        </p:txBody>
      </p:sp>
      <p:sp>
        <p:nvSpPr>
          <p:cNvPr id="5" name="Footer Placeholder 4">
            <a:extLst>
              <a:ext uri="{FF2B5EF4-FFF2-40B4-BE49-F238E27FC236}">
                <a16:creationId xmlns:a16="http://schemas.microsoft.com/office/drawing/2014/main" id="{94B17E41-B9C7-392C-E300-57F621B2D0F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4AE58EED-CE32-8352-6CA7-0AF2384A3EA0}"/>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71412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9DBE1-4F4E-9F23-8D60-C0EA80459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46D269-65A8-9F4F-AAC0-6F86E97CB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02E61-97BB-5EA5-B41B-61A38D4D4401}"/>
              </a:ext>
            </a:extLst>
          </p:cNvPr>
          <p:cNvSpPr>
            <a:spLocks noGrp="1"/>
          </p:cNvSpPr>
          <p:nvPr>
            <p:ph type="dt" sz="half" idx="10"/>
          </p:nvPr>
        </p:nvSpPr>
        <p:spPr/>
        <p:txBody>
          <a:bodyPr/>
          <a:lstStyle/>
          <a:p>
            <a:fld id="{588F3278-FD6D-4551-A182-429E64F9E2B5}" type="datetime1">
              <a:rPr lang="en-US" smtClean="0"/>
              <a:t>6/12/2022</a:t>
            </a:fld>
            <a:endParaRPr lang="en-US"/>
          </a:p>
        </p:txBody>
      </p:sp>
      <p:sp>
        <p:nvSpPr>
          <p:cNvPr id="5" name="Footer Placeholder 4">
            <a:extLst>
              <a:ext uri="{FF2B5EF4-FFF2-40B4-BE49-F238E27FC236}">
                <a16:creationId xmlns:a16="http://schemas.microsoft.com/office/drawing/2014/main" id="{965383F2-94A2-2C58-9144-5DB58C0273E7}"/>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240BBD7A-70BC-2F74-33C9-6F8CADD30FC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431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8C7F-C62E-DA5A-C3EC-4859E66B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EF72E-0CCF-2DDD-ED35-429813DE9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9A8A7-33E5-8DD0-6C28-A632DA7D1140}"/>
              </a:ext>
            </a:extLst>
          </p:cNvPr>
          <p:cNvSpPr>
            <a:spLocks noGrp="1"/>
          </p:cNvSpPr>
          <p:nvPr>
            <p:ph type="dt" sz="half" idx="10"/>
          </p:nvPr>
        </p:nvSpPr>
        <p:spPr/>
        <p:txBody>
          <a:bodyPr/>
          <a:lstStyle/>
          <a:p>
            <a:fld id="{DDFBAE1E-AEA9-4947-BCF9-DE60D11D1016}" type="datetime1">
              <a:rPr lang="en-US" smtClean="0"/>
              <a:t>6/12/2022</a:t>
            </a:fld>
            <a:endParaRPr lang="en-US"/>
          </a:p>
        </p:txBody>
      </p:sp>
      <p:sp>
        <p:nvSpPr>
          <p:cNvPr id="5" name="Footer Placeholder 4">
            <a:extLst>
              <a:ext uri="{FF2B5EF4-FFF2-40B4-BE49-F238E27FC236}">
                <a16:creationId xmlns:a16="http://schemas.microsoft.com/office/drawing/2014/main" id="{27360E43-CDE7-5CA7-12C0-A1E3F7E7F2AE}"/>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9E9339DE-1C20-1768-1FDD-61FD7ADB08BF}"/>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55149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4187-C76E-637C-619C-CD85FCBAE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3F5D-920C-7AE6-D634-50270C68B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2BECC-3EC5-6071-9200-9DA6C27CA14B}"/>
              </a:ext>
            </a:extLst>
          </p:cNvPr>
          <p:cNvSpPr>
            <a:spLocks noGrp="1"/>
          </p:cNvSpPr>
          <p:nvPr>
            <p:ph type="dt" sz="half" idx="10"/>
          </p:nvPr>
        </p:nvSpPr>
        <p:spPr/>
        <p:txBody>
          <a:bodyPr/>
          <a:lstStyle/>
          <a:p>
            <a:fld id="{A64CF6FA-D4E7-4BFC-A890-88E8119FF381}" type="datetime1">
              <a:rPr lang="en-US" smtClean="0"/>
              <a:t>6/12/2022</a:t>
            </a:fld>
            <a:endParaRPr lang="en-US"/>
          </a:p>
        </p:txBody>
      </p:sp>
      <p:sp>
        <p:nvSpPr>
          <p:cNvPr id="5" name="Footer Placeholder 4">
            <a:extLst>
              <a:ext uri="{FF2B5EF4-FFF2-40B4-BE49-F238E27FC236}">
                <a16:creationId xmlns:a16="http://schemas.microsoft.com/office/drawing/2014/main" id="{A9E994DB-9897-7DA4-051E-C5E4FBC7344D}"/>
              </a:ext>
            </a:extLst>
          </p:cNvPr>
          <p:cNvSpPr>
            <a:spLocks noGrp="1"/>
          </p:cNvSpPr>
          <p:nvPr>
            <p:ph type="ftr" sz="quarter" idx="11"/>
          </p:nvPr>
        </p:nvSpPr>
        <p:spPr/>
        <p:txBody>
          <a:bodyPr/>
          <a:lstStyle/>
          <a:p>
            <a:r>
              <a:rPr lang="en-US"/>
              <a:t>Industry Oriented MiniProject</a:t>
            </a:r>
          </a:p>
        </p:txBody>
      </p:sp>
      <p:sp>
        <p:nvSpPr>
          <p:cNvPr id="6" name="Slide Number Placeholder 5">
            <a:extLst>
              <a:ext uri="{FF2B5EF4-FFF2-40B4-BE49-F238E27FC236}">
                <a16:creationId xmlns:a16="http://schemas.microsoft.com/office/drawing/2014/main" id="{2ABDCBB8-E0C0-D67A-C48E-39ED592863DB}"/>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54496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B424-04CE-182A-18DB-97C7D8D16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861B7-5CB7-65CA-AE83-FABBA100D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ADB81-61CE-9E7F-AB5B-DE4BD0E1B0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693A4F-F208-0018-6873-554389968EAF}"/>
              </a:ext>
            </a:extLst>
          </p:cNvPr>
          <p:cNvSpPr>
            <a:spLocks noGrp="1"/>
          </p:cNvSpPr>
          <p:nvPr>
            <p:ph type="dt" sz="half" idx="10"/>
          </p:nvPr>
        </p:nvSpPr>
        <p:spPr/>
        <p:txBody>
          <a:bodyPr/>
          <a:lstStyle/>
          <a:p>
            <a:fld id="{3F6C8DFA-904E-4C1C-887D-C7E799BD8F32}" type="datetime1">
              <a:rPr lang="en-US" smtClean="0"/>
              <a:t>6/12/2022</a:t>
            </a:fld>
            <a:endParaRPr lang="en-US"/>
          </a:p>
        </p:txBody>
      </p:sp>
      <p:sp>
        <p:nvSpPr>
          <p:cNvPr id="6" name="Footer Placeholder 5">
            <a:extLst>
              <a:ext uri="{FF2B5EF4-FFF2-40B4-BE49-F238E27FC236}">
                <a16:creationId xmlns:a16="http://schemas.microsoft.com/office/drawing/2014/main" id="{A950D536-6C4B-26F0-D92B-52FB7C73BDEE}"/>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94947821-D63C-D2E0-4126-E73730276508}"/>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1510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C76-BBAA-5776-6BD5-9B01CD48F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0A96C2-B02B-5C55-56B1-4E92BA70B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6B26C-5A39-7FA6-9B4B-21738C499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F4BD8-37D6-F957-7AB1-F1E803E62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2B753-E084-A0AC-2AD8-62FA415EA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C7700B-9B83-A8AE-8506-DBC12F2A2396}"/>
              </a:ext>
            </a:extLst>
          </p:cNvPr>
          <p:cNvSpPr>
            <a:spLocks noGrp="1"/>
          </p:cNvSpPr>
          <p:nvPr>
            <p:ph type="dt" sz="half" idx="10"/>
          </p:nvPr>
        </p:nvSpPr>
        <p:spPr/>
        <p:txBody>
          <a:bodyPr/>
          <a:lstStyle/>
          <a:p>
            <a:fld id="{C5D75622-76C7-4C1B-A27B-E35725F36275}" type="datetime1">
              <a:rPr lang="en-US" smtClean="0"/>
              <a:t>6/12/2022</a:t>
            </a:fld>
            <a:endParaRPr lang="en-US"/>
          </a:p>
        </p:txBody>
      </p:sp>
      <p:sp>
        <p:nvSpPr>
          <p:cNvPr id="8" name="Footer Placeholder 7">
            <a:extLst>
              <a:ext uri="{FF2B5EF4-FFF2-40B4-BE49-F238E27FC236}">
                <a16:creationId xmlns:a16="http://schemas.microsoft.com/office/drawing/2014/main" id="{A27FBA37-D6CC-8732-8498-ED53D71F02C4}"/>
              </a:ext>
            </a:extLst>
          </p:cNvPr>
          <p:cNvSpPr>
            <a:spLocks noGrp="1"/>
          </p:cNvSpPr>
          <p:nvPr>
            <p:ph type="ftr" sz="quarter" idx="11"/>
          </p:nvPr>
        </p:nvSpPr>
        <p:spPr/>
        <p:txBody>
          <a:bodyPr/>
          <a:lstStyle/>
          <a:p>
            <a:r>
              <a:rPr lang="en-US"/>
              <a:t>Industry Oriented MiniProject</a:t>
            </a:r>
          </a:p>
        </p:txBody>
      </p:sp>
      <p:sp>
        <p:nvSpPr>
          <p:cNvPr id="9" name="Slide Number Placeholder 8">
            <a:extLst>
              <a:ext uri="{FF2B5EF4-FFF2-40B4-BE49-F238E27FC236}">
                <a16:creationId xmlns:a16="http://schemas.microsoft.com/office/drawing/2014/main" id="{57286126-0FD1-3E6A-A97E-BCE71D0D13CC}"/>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2445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E3FE-FB53-330B-3686-AE14E8933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D246B-27FC-8EAE-F4C4-01686511D797}"/>
              </a:ext>
            </a:extLst>
          </p:cNvPr>
          <p:cNvSpPr>
            <a:spLocks noGrp="1"/>
          </p:cNvSpPr>
          <p:nvPr>
            <p:ph type="dt" sz="half" idx="10"/>
          </p:nvPr>
        </p:nvSpPr>
        <p:spPr/>
        <p:txBody>
          <a:bodyPr/>
          <a:lstStyle/>
          <a:p>
            <a:fld id="{EFF9E79C-1581-4A52-BF7E-2F7228867E55}" type="datetime1">
              <a:rPr lang="en-US" smtClean="0"/>
              <a:t>6/12/2022</a:t>
            </a:fld>
            <a:endParaRPr lang="en-US"/>
          </a:p>
        </p:txBody>
      </p:sp>
      <p:sp>
        <p:nvSpPr>
          <p:cNvPr id="4" name="Footer Placeholder 3">
            <a:extLst>
              <a:ext uri="{FF2B5EF4-FFF2-40B4-BE49-F238E27FC236}">
                <a16:creationId xmlns:a16="http://schemas.microsoft.com/office/drawing/2014/main" id="{66869C10-6E16-A7E5-DEA8-3CF4B8B2605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60D9D125-D3BA-3766-9CAF-17553AEDE35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279872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8D266-F268-509E-6FB9-FCF1D9292CE2}"/>
              </a:ext>
            </a:extLst>
          </p:cNvPr>
          <p:cNvSpPr>
            <a:spLocks noGrp="1"/>
          </p:cNvSpPr>
          <p:nvPr>
            <p:ph type="dt" sz="half" idx="10"/>
          </p:nvPr>
        </p:nvSpPr>
        <p:spPr/>
        <p:txBody>
          <a:bodyPr/>
          <a:lstStyle/>
          <a:p>
            <a:fld id="{3F79E9D1-4102-4F8B-A782-8711C1CFCFC5}" type="datetime1">
              <a:rPr lang="en-US" smtClean="0"/>
              <a:t>6/12/2022</a:t>
            </a:fld>
            <a:endParaRPr lang="en-US"/>
          </a:p>
        </p:txBody>
      </p:sp>
      <p:sp>
        <p:nvSpPr>
          <p:cNvPr id="3" name="Footer Placeholder 2">
            <a:extLst>
              <a:ext uri="{FF2B5EF4-FFF2-40B4-BE49-F238E27FC236}">
                <a16:creationId xmlns:a16="http://schemas.microsoft.com/office/drawing/2014/main" id="{85852C5B-140D-F2F6-727A-27AA9125804D}"/>
              </a:ext>
            </a:extLst>
          </p:cNvPr>
          <p:cNvSpPr>
            <a:spLocks noGrp="1"/>
          </p:cNvSpPr>
          <p:nvPr>
            <p:ph type="ftr" sz="quarter" idx="11"/>
          </p:nvPr>
        </p:nvSpPr>
        <p:spPr/>
        <p:txBody>
          <a:bodyPr/>
          <a:lstStyle/>
          <a:p>
            <a:r>
              <a:rPr lang="en-US"/>
              <a:t>Industry Oriented MiniProject</a:t>
            </a:r>
          </a:p>
        </p:txBody>
      </p:sp>
      <p:sp>
        <p:nvSpPr>
          <p:cNvPr id="4" name="Slide Number Placeholder 3">
            <a:extLst>
              <a:ext uri="{FF2B5EF4-FFF2-40B4-BE49-F238E27FC236}">
                <a16:creationId xmlns:a16="http://schemas.microsoft.com/office/drawing/2014/main" id="{3959B6D2-B295-82B3-7970-06666B0CED35}"/>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41379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41BF-D438-B36B-94A6-C43CE2662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D4ED0B-9E9D-D7D2-DAD2-37D37EC4F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0FADD2-8B34-AAD9-A3EE-9DCF04A8B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B797-FE24-08B7-6955-EE51EC4D4866}"/>
              </a:ext>
            </a:extLst>
          </p:cNvPr>
          <p:cNvSpPr>
            <a:spLocks noGrp="1"/>
          </p:cNvSpPr>
          <p:nvPr>
            <p:ph type="dt" sz="half" idx="10"/>
          </p:nvPr>
        </p:nvSpPr>
        <p:spPr/>
        <p:txBody>
          <a:bodyPr/>
          <a:lstStyle/>
          <a:p>
            <a:fld id="{89D8B813-22D4-4173-B726-C09A7DA4335B}" type="datetime1">
              <a:rPr lang="en-US" smtClean="0"/>
              <a:t>6/12/2022</a:t>
            </a:fld>
            <a:endParaRPr lang="en-US"/>
          </a:p>
        </p:txBody>
      </p:sp>
      <p:sp>
        <p:nvSpPr>
          <p:cNvPr id="6" name="Footer Placeholder 5">
            <a:extLst>
              <a:ext uri="{FF2B5EF4-FFF2-40B4-BE49-F238E27FC236}">
                <a16:creationId xmlns:a16="http://schemas.microsoft.com/office/drawing/2014/main" id="{4C984D02-4C0B-034C-65CC-2312A32DECA2}"/>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2D44FB93-F0E9-3E9A-774C-2B124C49DF9D}"/>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96238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5075-9900-E6BF-BFD6-FD886D9D0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15125-E49E-2668-08C2-C068091CB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572E0-52E5-A9A9-4E99-26E6EC990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496B0-72EB-C768-0CB1-649FB4C235FA}"/>
              </a:ext>
            </a:extLst>
          </p:cNvPr>
          <p:cNvSpPr>
            <a:spLocks noGrp="1"/>
          </p:cNvSpPr>
          <p:nvPr>
            <p:ph type="dt" sz="half" idx="10"/>
          </p:nvPr>
        </p:nvSpPr>
        <p:spPr/>
        <p:txBody>
          <a:bodyPr/>
          <a:lstStyle/>
          <a:p>
            <a:fld id="{8BFB5895-53F8-443C-8A21-F5803B909E13}" type="datetime1">
              <a:rPr lang="en-US" smtClean="0"/>
              <a:t>6/12/2022</a:t>
            </a:fld>
            <a:endParaRPr lang="en-US"/>
          </a:p>
        </p:txBody>
      </p:sp>
      <p:sp>
        <p:nvSpPr>
          <p:cNvPr id="6" name="Footer Placeholder 5">
            <a:extLst>
              <a:ext uri="{FF2B5EF4-FFF2-40B4-BE49-F238E27FC236}">
                <a16:creationId xmlns:a16="http://schemas.microsoft.com/office/drawing/2014/main" id="{25CCAE99-C784-F0F9-5847-ECB8CDB05919}"/>
              </a:ext>
            </a:extLst>
          </p:cNvPr>
          <p:cNvSpPr>
            <a:spLocks noGrp="1"/>
          </p:cNvSpPr>
          <p:nvPr>
            <p:ph type="ftr" sz="quarter" idx="11"/>
          </p:nvPr>
        </p:nvSpPr>
        <p:spPr/>
        <p:txBody>
          <a:bodyPr/>
          <a:lstStyle/>
          <a:p>
            <a:r>
              <a:rPr lang="en-US"/>
              <a:t>Industry Oriented MiniProject</a:t>
            </a:r>
          </a:p>
        </p:txBody>
      </p:sp>
      <p:sp>
        <p:nvSpPr>
          <p:cNvPr id="7" name="Slide Number Placeholder 6">
            <a:extLst>
              <a:ext uri="{FF2B5EF4-FFF2-40B4-BE49-F238E27FC236}">
                <a16:creationId xmlns:a16="http://schemas.microsoft.com/office/drawing/2014/main" id="{E66A9B0A-F9B7-B8A3-7BC4-8104BB57AAEE}"/>
              </a:ext>
            </a:extLst>
          </p:cNvPr>
          <p:cNvSpPr>
            <a:spLocks noGrp="1"/>
          </p:cNvSpPr>
          <p:nvPr>
            <p:ph type="sldNum" sz="quarter" idx="12"/>
          </p:nvPr>
        </p:nvSpPr>
        <p:spPr/>
        <p:txBody>
          <a:bodyPr/>
          <a:lstStyle/>
          <a:p>
            <a:fld id="{7FFD010A-B04C-429D-93F2-D8E5662BD722}" type="slidenum">
              <a:rPr lang="en-US" smtClean="0"/>
              <a:t>‹#›</a:t>
            </a:fld>
            <a:endParaRPr lang="en-US"/>
          </a:p>
        </p:txBody>
      </p:sp>
    </p:spTree>
    <p:extLst>
      <p:ext uri="{BB962C8B-B14F-4D97-AF65-F5344CB8AC3E}">
        <p14:creationId xmlns:p14="http://schemas.microsoft.com/office/powerpoint/2010/main" val="143827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390C6-2535-0314-593F-600D9309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2FB561-2130-D4D4-6883-21AA7F925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EB0E3-51F7-3BDD-2C43-8A9768BDE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B6A1A-5034-4B99-B89A-6F6AA124D3AD}" type="datetime1">
              <a:rPr lang="en-US" smtClean="0"/>
              <a:t>6/12/2022</a:t>
            </a:fld>
            <a:endParaRPr lang="en-US"/>
          </a:p>
        </p:txBody>
      </p:sp>
      <p:sp>
        <p:nvSpPr>
          <p:cNvPr id="5" name="Footer Placeholder 4">
            <a:extLst>
              <a:ext uri="{FF2B5EF4-FFF2-40B4-BE49-F238E27FC236}">
                <a16:creationId xmlns:a16="http://schemas.microsoft.com/office/drawing/2014/main" id="{FD0CB86F-9366-9597-0357-2CB024EA1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Industry Oriented MiniProject</a:t>
            </a:r>
          </a:p>
        </p:txBody>
      </p:sp>
      <p:sp>
        <p:nvSpPr>
          <p:cNvPr id="6" name="Slide Number Placeholder 5">
            <a:extLst>
              <a:ext uri="{FF2B5EF4-FFF2-40B4-BE49-F238E27FC236}">
                <a16:creationId xmlns:a16="http://schemas.microsoft.com/office/drawing/2014/main" id="{99F8CBC7-A023-21FF-2C1B-AF2A430EC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D010A-B04C-429D-93F2-D8E5662BD722}" type="slidenum">
              <a:rPr lang="en-US" smtClean="0"/>
              <a:t>‹#›</a:t>
            </a:fld>
            <a:endParaRPr lang="en-US"/>
          </a:p>
        </p:txBody>
      </p:sp>
    </p:spTree>
    <p:extLst>
      <p:ext uri="{BB962C8B-B14F-4D97-AF65-F5344CB8AC3E}">
        <p14:creationId xmlns:p14="http://schemas.microsoft.com/office/powerpoint/2010/main" val="412332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96AD-1915-547A-B55D-3B9A6849597F}"/>
              </a:ext>
            </a:extLst>
          </p:cNvPr>
          <p:cNvSpPr>
            <a:spLocks noGrp="1"/>
          </p:cNvSpPr>
          <p:nvPr>
            <p:ph type="ctrTitle"/>
          </p:nvPr>
        </p:nvSpPr>
        <p:spPr>
          <a:xfrm>
            <a:off x="457200" y="526283"/>
            <a:ext cx="11404600" cy="1493836"/>
          </a:xfrm>
        </p:spPr>
        <p:txBody>
          <a:bodyPr>
            <a:noAutofit/>
          </a:bodyPr>
          <a:lstStyle/>
          <a:p>
            <a:r>
              <a:rPr lang="en-US" sz="4400" dirty="0">
                <a:latin typeface="Product Sans" panose="020B0403030502040203" pitchFamily="34" charset="0"/>
              </a:rPr>
              <a:t>Tittle : An Approach for malware detection using Deep Learning</a:t>
            </a:r>
          </a:p>
        </p:txBody>
      </p:sp>
      <p:sp>
        <p:nvSpPr>
          <p:cNvPr id="3" name="Subtitle 2">
            <a:extLst>
              <a:ext uri="{FF2B5EF4-FFF2-40B4-BE49-F238E27FC236}">
                <a16:creationId xmlns:a16="http://schemas.microsoft.com/office/drawing/2014/main" id="{14783C47-294A-90FD-BA6F-6FB4543F21AB}"/>
              </a:ext>
            </a:extLst>
          </p:cNvPr>
          <p:cNvSpPr>
            <a:spLocks noGrp="1"/>
          </p:cNvSpPr>
          <p:nvPr>
            <p:ph type="subTitle" idx="1"/>
          </p:nvPr>
        </p:nvSpPr>
        <p:spPr>
          <a:xfrm>
            <a:off x="457200" y="2556932"/>
            <a:ext cx="4605867" cy="2413001"/>
          </a:xfrm>
        </p:spPr>
        <p:txBody>
          <a:bodyPr/>
          <a:lstStyle/>
          <a:p>
            <a:pPr algn="l"/>
            <a:r>
              <a:rPr lang="en-US" u="sng" dirty="0"/>
              <a:t>Team Members:</a:t>
            </a:r>
          </a:p>
          <a:p>
            <a:pPr algn="l"/>
            <a:r>
              <a:rPr lang="en-US" dirty="0" err="1"/>
              <a:t>Patelkhana</a:t>
            </a:r>
            <a:r>
              <a:rPr lang="en-US" dirty="0"/>
              <a:t> Nandini (19B81A05E9)</a:t>
            </a:r>
          </a:p>
          <a:p>
            <a:pPr algn="l"/>
            <a:r>
              <a:rPr lang="en-US" dirty="0"/>
              <a:t>Nikith Sai Veluvolu (19B81A05F1)</a:t>
            </a:r>
          </a:p>
          <a:p>
            <a:pPr algn="l"/>
            <a:r>
              <a:rPr lang="en-US" dirty="0" err="1"/>
              <a:t>Gampa</a:t>
            </a:r>
            <a:r>
              <a:rPr lang="en-US" dirty="0"/>
              <a:t> </a:t>
            </a:r>
            <a:r>
              <a:rPr lang="en-US" dirty="0" err="1"/>
              <a:t>Ruthvik</a:t>
            </a:r>
            <a:r>
              <a:rPr lang="en-US" dirty="0"/>
              <a:t> (19B81A05J0)</a:t>
            </a:r>
          </a:p>
          <a:p>
            <a:pPr algn="l"/>
            <a:endParaRPr lang="en-US" dirty="0"/>
          </a:p>
        </p:txBody>
      </p:sp>
      <p:sp>
        <p:nvSpPr>
          <p:cNvPr id="4" name="TextBox 3">
            <a:extLst>
              <a:ext uri="{FF2B5EF4-FFF2-40B4-BE49-F238E27FC236}">
                <a16:creationId xmlns:a16="http://schemas.microsoft.com/office/drawing/2014/main" id="{B60F865E-A4F5-3D61-A214-A2233C18A544}"/>
              </a:ext>
            </a:extLst>
          </p:cNvPr>
          <p:cNvSpPr txBox="1"/>
          <p:nvPr/>
        </p:nvSpPr>
        <p:spPr>
          <a:xfrm>
            <a:off x="6256866" y="2556931"/>
            <a:ext cx="5029201" cy="1200329"/>
          </a:xfrm>
          <a:prstGeom prst="rect">
            <a:avLst/>
          </a:prstGeom>
          <a:noFill/>
        </p:spPr>
        <p:txBody>
          <a:bodyPr wrap="square" rtlCol="0">
            <a:spAutoFit/>
          </a:bodyPr>
          <a:lstStyle/>
          <a:p>
            <a:r>
              <a:rPr lang="en-US" sz="2400" u="sng" dirty="0"/>
              <a:t>Project Guide:</a:t>
            </a:r>
          </a:p>
          <a:p>
            <a:r>
              <a:rPr lang="en-US" sz="2400" dirty="0"/>
              <a:t>K. Srinivasa Reddy ,</a:t>
            </a:r>
            <a:br>
              <a:rPr lang="en-US" sz="2400" dirty="0"/>
            </a:br>
            <a:r>
              <a:rPr lang="en-US" sz="2400" dirty="0"/>
              <a:t>Associate Professor CSE</a:t>
            </a:r>
          </a:p>
        </p:txBody>
      </p:sp>
      <p:sp>
        <p:nvSpPr>
          <p:cNvPr id="7" name="TextBox 6">
            <a:extLst>
              <a:ext uri="{FF2B5EF4-FFF2-40B4-BE49-F238E27FC236}">
                <a16:creationId xmlns:a16="http://schemas.microsoft.com/office/drawing/2014/main" id="{4FD25F17-041C-457A-3694-F6E9D8D35DD5}"/>
              </a:ext>
            </a:extLst>
          </p:cNvPr>
          <p:cNvSpPr txBox="1"/>
          <p:nvPr/>
        </p:nvSpPr>
        <p:spPr>
          <a:xfrm>
            <a:off x="575733" y="5080000"/>
            <a:ext cx="3744679" cy="369332"/>
          </a:xfrm>
          <a:prstGeom prst="rect">
            <a:avLst/>
          </a:prstGeom>
          <a:noFill/>
        </p:spPr>
        <p:txBody>
          <a:bodyPr wrap="none" rtlCol="0">
            <a:spAutoFit/>
          </a:bodyPr>
          <a:lstStyle/>
          <a:p>
            <a:r>
              <a:rPr lang="en-US" dirty="0"/>
              <a:t>Date Of Presentation : 17</a:t>
            </a:r>
            <a:r>
              <a:rPr lang="en-US" baseline="30000" dirty="0"/>
              <a:t>th</a:t>
            </a:r>
            <a:r>
              <a:rPr lang="en-US" dirty="0"/>
              <a:t> June 2022</a:t>
            </a:r>
          </a:p>
        </p:txBody>
      </p:sp>
    </p:spTree>
    <p:extLst>
      <p:ext uri="{BB962C8B-B14F-4D97-AF65-F5344CB8AC3E}">
        <p14:creationId xmlns:p14="http://schemas.microsoft.com/office/powerpoint/2010/main" val="96568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045A-AAF5-BD3B-014A-FDB1EFF778F0}"/>
              </a:ext>
            </a:extLst>
          </p:cNvPr>
          <p:cNvSpPr>
            <a:spLocks noGrp="1"/>
          </p:cNvSpPr>
          <p:nvPr>
            <p:ph type="title"/>
          </p:nvPr>
        </p:nvSpPr>
        <p:spPr/>
        <p:txBody>
          <a:bodyPr/>
          <a:lstStyle/>
          <a:p>
            <a:r>
              <a:rPr lang="en-US" dirty="0"/>
              <a:t>Architecture </a:t>
            </a:r>
            <a:endParaRPr lang="en-IN" dirty="0"/>
          </a:p>
        </p:txBody>
      </p:sp>
      <p:pic>
        <p:nvPicPr>
          <p:cNvPr id="7" name="Content Placeholder 6">
            <a:extLst>
              <a:ext uri="{FF2B5EF4-FFF2-40B4-BE49-F238E27FC236}">
                <a16:creationId xmlns:a16="http://schemas.microsoft.com/office/drawing/2014/main" id="{1FD09008-D3C8-7CD1-BF25-D32F4B101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412" y="1828800"/>
            <a:ext cx="9444507" cy="4325144"/>
          </a:xfrm>
        </p:spPr>
      </p:pic>
      <p:sp>
        <p:nvSpPr>
          <p:cNvPr id="4" name="Footer Placeholder 3">
            <a:extLst>
              <a:ext uri="{FF2B5EF4-FFF2-40B4-BE49-F238E27FC236}">
                <a16:creationId xmlns:a16="http://schemas.microsoft.com/office/drawing/2014/main" id="{2F3EC606-9213-A89E-9E63-2F42BFEB2879}"/>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47A7F9C1-201E-58E6-17E9-CA341805F154}"/>
              </a:ext>
            </a:extLst>
          </p:cNvPr>
          <p:cNvSpPr>
            <a:spLocks noGrp="1"/>
          </p:cNvSpPr>
          <p:nvPr>
            <p:ph type="sldNum" sz="quarter" idx="12"/>
          </p:nvPr>
        </p:nvSpPr>
        <p:spPr/>
        <p:txBody>
          <a:bodyPr/>
          <a:lstStyle/>
          <a:p>
            <a:fld id="{7FFD010A-B04C-429D-93F2-D8E5662BD722}" type="slidenum">
              <a:rPr lang="en-US" smtClean="0"/>
              <a:t>10</a:t>
            </a:fld>
            <a:endParaRPr lang="en-US"/>
          </a:p>
        </p:txBody>
      </p:sp>
    </p:spTree>
    <p:extLst>
      <p:ext uri="{BB962C8B-B14F-4D97-AF65-F5344CB8AC3E}">
        <p14:creationId xmlns:p14="http://schemas.microsoft.com/office/powerpoint/2010/main" val="298360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a:t>https://www.kaggle.com/code/paulrohan2020/microsoft-malware-detection-log-loss-of-0-0070/notebook</a:t>
            </a:r>
            <a:endParaRPr lang="en-IN" dirty="0"/>
          </a:p>
          <a:p>
            <a:endParaRPr lang="en-IN" dirty="0"/>
          </a:p>
        </p:txBody>
      </p:sp>
      <p:sp>
        <p:nvSpPr>
          <p:cNvPr id="4" name="Footer Placeholder 3"/>
          <p:cNvSpPr>
            <a:spLocks noGrp="1"/>
          </p:cNvSpPr>
          <p:nvPr>
            <p:ph type="ftr" sz="quarter" idx="11"/>
          </p:nvPr>
        </p:nvSpPr>
        <p:spPr/>
        <p:txBody>
          <a:bodyPr/>
          <a:lstStyle/>
          <a:p>
            <a:r>
              <a:rPr lang="en-US"/>
              <a:t>Industry Oriented MiniProject</a:t>
            </a:r>
          </a:p>
        </p:txBody>
      </p:sp>
      <p:sp>
        <p:nvSpPr>
          <p:cNvPr id="5" name="Slide Number Placeholder 4"/>
          <p:cNvSpPr>
            <a:spLocks noGrp="1"/>
          </p:cNvSpPr>
          <p:nvPr>
            <p:ph type="sldNum" sz="quarter" idx="12"/>
          </p:nvPr>
        </p:nvSpPr>
        <p:spPr/>
        <p:txBody>
          <a:bodyPr/>
          <a:lstStyle/>
          <a:p>
            <a:fld id="{7FFD010A-B04C-429D-93F2-D8E5662BD722}" type="slidenum">
              <a:rPr lang="en-US" smtClean="0"/>
              <a:t>11</a:t>
            </a:fld>
            <a:endParaRPr lang="en-US"/>
          </a:p>
        </p:txBody>
      </p:sp>
    </p:spTree>
    <p:extLst>
      <p:ext uri="{BB962C8B-B14F-4D97-AF65-F5344CB8AC3E}">
        <p14:creationId xmlns:p14="http://schemas.microsoft.com/office/powerpoint/2010/main" val="72618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F60E-D33C-C962-C491-936F846C7507}"/>
              </a:ext>
            </a:extLst>
          </p:cNvPr>
          <p:cNvSpPr>
            <a:spLocks noGrp="1"/>
          </p:cNvSpPr>
          <p:nvPr>
            <p:ph type="title"/>
          </p:nvPr>
        </p:nvSpPr>
        <p:spPr/>
        <p:txBody>
          <a:bodyPr/>
          <a:lstStyle/>
          <a:p>
            <a:r>
              <a:rPr lang="en-US" dirty="0">
                <a:latin typeface="Product Sans" panose="020B0403030502040203" pitchFamily="34" charset="0"/>
              </a:rPr>
              <a:t>Abstract</a:t>
            </a:r>
          </a:p>
        </p:txBody>
      </p:sp>
      <p:sp>
        <p:nvSpPr>
          <p:cNvPr id="3" name="Content Placeholder 2">
            <a:extLst>
              <a:ext uri="{FF2B5EF4-FFF2-40B4-BE49-F238E27FC236}">
                <a16:creationId xmlns:a16="http://schemas.microsoft.com/office/drawing/2014/main" id="{7C67ACC9-6E4B-E53C-A024-3B659963FA85}"/>
              </a:ext>
            </a:extLst>
          </p:cNvPr>
          <p:cNvSpPr>
            <a:spLocks noGrp="1"/>
          </p:cNvSpPr>
          <p:nvPr>
            <p:ph idx="1"/>
          </p:nvPr>
        </p:nvSpPr>
        <p:spPr/>
        <p:txBody>
          <a:bodyPr/>
          <a:lstStyle/>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recent years, the malware industry has become a well-organized market involving large amounts of money.</a:t>
            </a: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Well-funded, multi-player syndicates invest heavily in technologies and capabilities built to evade traditional protection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US" sz="18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00000"/>
              <a:buFont typeface="Calibri" panose="020F0502020204030204" pitchFamily="34" charset="0"/>
              <a:buChar char="•"/>
            </a:pPr>
            <a:r>
              <a:rPr lang="en-IN" sz="1800" dirty="0">
                <a:solidFill>
                  <a:srgbClr val="333333"/>
                </a:solidFill>
                <a:effectLst/>
                <a:highlight>
                  <a:srgbClr val="FFFFFF"/>
                </a:highlight>
                <a:latin typeface="Calibri" panose="020F0502020204030204" pitchFamily="34" charset="0"/>
                <a:ea typeface="Calibri" panose="020F0502020204030204" pitchFamily="34" charset="0"/>
              </a:rPr>
              <a:t>To address this issue, we will use deep learning algorithms to identify typical traits shown in malware binaries such as in PE headers (DOS executable) and patterns in the opcodes.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57F0553-F55A-FFAF-A1B5-06148D9A22F7}"/>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23F204AB-997F-D793-FAE9-120231DDD894}"/>
              </a:ext>
            </a:extLst>
          </p:cNvPr>
          <p:cNvSpPr>
            <a:spLocks noGrp="1"/>
          </p:cNvSpPr>
          <p:nvPr>
            <p:ph type="sldNum" sz="quarter" idx="12"/>
          </p:nvPr>
        </p:nvSpPr>
        <p:spPr/>
        <p:txBody>
          <a:bodyPr/>
          <a:lstStyle/>
          <a:p>
            <a:fld id="{7FFD010A-B04C-429D-93F2-D8E5662BD722}" type="slidenum">
              <a:rPr lang="en-US" smtClean="0"/>
              <a:t>2</a:t>
            </a:fld>
            <a:endParaRPr lang="en-US"/>
          </a:p>
        </p:txBody>
      </p:sp>
    </p:spTree>
    <p:extLst>
      <p:ext uri="{BB962C8B-B14F-4D97-AF65-F5344CB8AC3E}">
        <p14:creationId xmlns:p14="http://schemas.microsoft.com/office/powerpoint/2010/main" val="190656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Introduction</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a:xfrm>
            <a:off x="813033" y="1750124"/>
            <a:ext cx="10515600" cy="4351338"/>
          </a:xfrm>
        </p:spPr>
        <p:txBody>
          <a:bodyPr>
            <a:normAutofit fontScale="92500" lnSpcReduction="10000"/>
          </a:bodyPr>
          <a:lstStyle/>
          <a:p>
            <a:pPr marL="0" indent="0">
              <a:buNone/>
            </a:pPr>
            <a:endParaRPr lang="en-US" sz="2400" dirty="0"/>
          </a:p>
          <a:p>
            <a:pPr marL="0" indent="0">
              <a:buNone/>
            </a:pPr>
            <a:r>
              <a:rPr lang="en-US" sz="2400" dirty="0"/>
              <a:t>Malware, short for malicious software, which can either  create harm  to  data or  access  some important  data illegally. </a:t>
            </a:r>
          </a:p>
          <a:p>
            <a:pPr marL="0" indent="0">
              <a:buNone/>
            </a:pPr>
            <a:r>
              <a:rPr lang="en-US" sz="2400" dirty="0"/>
              <a:t>A simple classiﬁcation of malware consists of ﬁle infectors and stand-alone malware. </a:t>
            </a:r>
          </a:p>
          <a:p>
            <a:pPr marL="0" indent="0">
              <a:buNone/>
            </a:pPr>
            <a:r>
              <a:rPr lang="en-US" sz="2400" dirty="0"/>
              <a:t>Another way of classifying malware is based on their particular action: worms, backdoors, trojans, rootkits, spyware, adware </a:t>
            </a:r>
            <a:r>
              <a:rPr lang="en-US" sz="2400" dirty="0" err="1"/>
              <a:t>etc</a:t>
            </a:r>
            <a:endParaRPr lang="en-US" sz="2400" dirty="0"/>
          </a:p>
          <a:p>
            <a:pPr marL="0" indent="0">
              <a:buNone/>
            </a:pPr>
            <a:r>
              <a:rPr lang="en-US" sz="2400" dirty="0"/>
              <a:t>in order to provide protection, we present a machine-learning based technique for predicting </a:t>
            </a:r>
            <a:r>
              <a:rPr lang="en-US" sz="2400" dirty="0" err="1"/>
              <a:t>asm</a:t>
            </a:r>
            <a:r>
              <a:rPr lang="en-US" sz="2400" dirty="0"/>
              <a:t> and byte files as benign or malignant.  </a:t>
            </a:r>
          </a:p>
          <a:p>
            <a:pPr marL="0" indent="0">
              <a:buNone/>
            </a:pPr>
            <a:r>
              <a:rPr lang="en-US" sz="2400" dirty="0"/>
              <a:t>our technique relies on a large set of training values in order to build representation for each ﬁle in that set. </a:t>
            </a:r>
          </a:p>
          <a:p>
            <a:pPr marL="0" indent="0">
              <a:buNone/>
            </a:pPr>
            <a:r>
              <a:rPr lang="en-US" sz="2400" dirty="0"/>
              <a:t>A set of features like </a:t>
            </a:r>
            <a:r>
              <a:rPr lang="en-US" sz="2400" dirty="0" err="1"/>
              <a:t>opcodes</a:t>
            </a:r>
            <a:r>
              <a:rPr lang="en-US" sz="2400" dirty="0"/>
              <a:t>, segments, </a:t>
            </a:r>
            <a:r>
              <a:rPr lang="en-US" sz="2400" dirty="0" err="1"/>
              <a:t>filesize</a:t>
            </a:r>
            <a:r>
              <a:rPr lang="en-US" sz="2400" dirty="0"/>
              <a:t> </a:t>
            </a:r>
            <a:r>
              <a:rPr lang="en-US" sz="2400" dirty="0" err="1"/>
              <a:t>etc</a:t>
            </a:r>
            <a:r>
              <a:rPr lang="en-US" sz="2400" dirty="0"/>
              <a:t> is computed for every byte and </a:t>
            </a:r>
            <a:r>
              <a:rPr lang="en-US" sz="2400" dirty="0" err="1"/>
              <a:t>asm</a:t>
            </a:r>
            <a:r>
              <a:rPr lang="en-US" sz="2400" dirty="0"/>
              <a:t> ﬁles in the training or test datasets  to detect a malware.</a:t>
            </a:r>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3</a:t>
            </a:fld>
            <a:endParaRPr lang="en-US"/>
          </a:p>
        </p:txBody>
      </p:sp>
    </p:spTree>
    <p:extLst>
      <p:ext uri="{BB962C8B-B14F-4D97-AF65-F5344CB8AC3E}">
        <p14:creationId xmlns:p14="http://schemas.microsoft.com/office/powerpoint/2010/main" val="327913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Requirements</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4</a:t>
            </a:fld>
            <a:endParaRPr lang="en-US"/>
          </a:p>
        </p:txBody>
      </p:sp>
    </p:spTree>
    <p:extLst>
      <p:ext uri="{BB962C8B-B14F-4D97-AF65-F5344CB8AC3E}">
        <p14:creationId xmlns:p14="http://schemas.microsoft.com/office/powerpoint/2010/main" val="24621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Tools (Software)</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r>
              <a:rPr lang="en-US" dirty="0"/>
              <a:t>Python</a:t>
            </a:r>
          </a:p>
          <a:p>
            <a:r>
              <a:rPr lang="en-US" dirty="0" err="1"/>
              <a:t>Numpy</a:t>
            </a:r>
            <a:endParaRPr lang="en-US" dirty="0"/>
          </a:p>
          <a:p>
            <a:r>
              <a:rPr lang="en-US" dirty="0"/>
              <a:t>Pandas</a:t>
            </a:r>
          </a:p>
          <a:p>
            <a:r>
              <a:rPr lang="en-US" dirty="0"/>
              <a:t>seaborn , </a:t>
            </a:r>
            <a:r>
              <a:rPr lang="en-US" dirty="0" err="1"/>
              <a:t>matplot.pyplot</a:t>
            </a:r>
            <a:endParaRPr lang="en-US" dirty="0"/>
          </a:p>
          <a:p>
            <a:r>
              <a:rPr lang="en-US" dirty="0" err="1"/>
              <a:t>scikit</a:t>
            </a:r>
            <a:r>
              <a:rPr lang="en-US" dirty="0"/>
              <a:t>-learn</a:t>
            </a:r>
          </a:p>
          <a:p>
            <a:endParaRPr lang="en-US" dirty="0"/>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5</a:t>
            </a:fld>
            <a:endParaRPr lang="en-US"/>
          </a:p>
        </p:txBody>
      </p:sp>
    </p:spTree>
    <p:extLst>
      <p:ext uri="{BB962C8B-B14F-4D97-AF65-F5344CB8AC3E}">
        <p14:creationId xmlns:p14="http://schemas.microsoft.com/office/powerpoint/2010/main" val="5313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p:txBody>
          <a:bodyPr/>
          <a:lstStyle/>
          <a:p>
            <a:r>
              <a:rPr lang="en-US" dirty="0">
                <a:latin typeface="Product Sans" panose="020B0403030502040203" pitchFamily="34" charset="0"/>
              </a:rPr>
              <a:t>Tools (Hardware)</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p:txBody>
          <a:bodyPr/>
          <a:lstStyle/>
          <a:p>
            <a:r>
              <a:rPr lang="en-US" dirty="0"/>
              <a:t>A suitable system with good CPU performance</a:t>
            </a:r>
          </a:p>
        </p:txBody>
      </p:sp>
      <p:sp>
        <p:nvSpPr>
          <p:cNvPr id="4" name="Footer Placeholder 3">
            <a:extLst>
              <a:ext uri="{FF2B5EF4-FFF2-40B4-BE49-F238E27FC236}">
                <a16:creationId xmlns:a16="http://schemas.microsoft.com/office/drawing/2014/main" id="{427B8E7E-2731-A164-E41F-84D977ABDB06}"/>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6</a:t>
            </a:fld>
            <a:endParaRPr lang="en-US"/>
          </a:p>
        </p:txBody>
      </p:sp>
    </p:spTree>
    <p:extLst>
      <p:ext uri="{BB962C8B-B14F-4D97-AF65-F5344CB8AC3E}">
        <p14:creationId xmlns:p14="http://schemas.microsoft.com/office/powerpoint/2010/main" val="5042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601A-E816-B21A-A419-80B94EEB23BB}"/>
              </a:ext>
            </a:extLst>
          </p:cNvPr>
          <p:cNvSpPr>
            <a:spLocks noGrp="1"/>
          </p:cNvSpPr>
          <p:nvPr>
            <p:ph type="title"/>
          </p:nvPr>
        </p:nvSpPr>
        <p:spPr>
          <a:xfrm>
            <a:off x="838200" y="355795"/>
            <a:ext cx="8325255" cy="734101"/>
          </a:xfrm>
        </p:spPr>
        <p:txBody>
          <a:bodyPr/>
          <a:lstStyle/>
          <a:p>
            <a:r>
              <a:rPr lang="en-US" dirty="0">
                <a:latin typeface="Product Sans" panose="020B0403030502040203" pitchFamily="34" charset="0"/>
              </a:rPr>
              <a:t>Plan of Action</a:t>
            </a:r>
          </a:p>
        </p:txBody>
      </p:sp>
      <p:sp>
        <p:nvSpPr>
          <p:cNvPr id="3" name="Content Placeholder 2">
            <a:extLst>
              <a:ext uri="{FF2B5EF4-FFF2-40B4-BE49-F238E27FC236}">
                <a16:creationId xmlns:a16="http://schemas.microsoft.com/office/drawing/2014/main" id="{66AD8604-1394-2327-3134-CFDB83B26CE6}"/>
              </a:ext>
            </a:extLst>
          </p:cNvPr>
          <p:cNvSpPr>
            <a:spLocks noGrp="1"/>
          </p:cNvSpPr>
          <p:nvPr>
            <p:ph idx="1"/>
          </p:nvPr>
        </p:nvSpPr>
        <p:spPr>
          <a:xfrm>
            <a:off x="661482" y="1362269"/>
            <a:ext cx="10953344" cy="5359206"/>
          </a:xfrm>
        </p:spPr>
        <p:txBody>
          <a:bodyPr>
            <a:normAutofit fontScale="47500" lnSpcReduction="20000"/>
          </a:bodyPr>
          <a:lstStyle/>
          <a:p>
            <a:pPr marL="0" indent="0">
              <a:buNone/>
            </a:pPr>
            <a:r>
              <a:rPr lang="en-US" sz="6400" dirty="0"/>
              <a:t>Data overview:</a:t>
            </a:r>
          </a:p>
          <a:p>
            <a:pPr marL="0" indent="0">
              <a:buNone/>
            </a:pPr>
            <a:r>
              <a:rPr lang="en-US" sz="4800" b="0" i="0" dirty="0">
                <a:solidFill>
                  <a:srgbClr val="000000"/>
                </a:solidFill>
                <a:effectLst/>
                <a:latin typeface="Inter"/>
              </a:rPr>
              <a:t>	</a:t>
            </a:r>
            <a:r>
              <a:rPr lang="en-US" sz="6400" dirty="0">
                <a:solidFill>
                  <a:srgbClr val="000000"/>
                </a:solidFill>
                <a:latin typeface="Inter"/>
              </a:rPr>
              <a:t>I</a:t>
            </a:r>
            <a:r>
              <a:rPr lang="en-US" sz="6400" b="0" i="0" dirty="0">
                <a:solidFill>
                  <a:srgbClr val="000000"/>
                </a:solidFill>
                <a:effectLst/>
              </a:rPr>
              <a:t>nput: Train dataset consisting of .bytes files and .</a:t>
            </a:r>
            <a:r>
              <a:rPr lang="en-US" sz="6400" b="0" i="0" dirty="0" err="1">
                <a:solidFill>
                  <a:srgbClr val="000000"/>
                </a:solidFill>
                <a:effectLst/>
              </a:rPr>
              <a:t>asm</a:t>
            </a:r>
            <a:r>
              <a:rPr lang="en-US" sz="6400" b="0" i="0" dirty="0">
                <a:solidFill>
                  <a:srgbClr val="000000"/>
                </a:solidFill>
                <a:effectLst/>
              </a:rPr>
              <a:t> files</a:t>
            </a:r>
          </a:p>
          <a:p>
            <a:pPr marL="0" indent="0">
              <a:buNone/>
            </a:pPr>
            <a:r>
              <a:rPr lang="en-US" sz="6400" dirty="0">
                <a:solidFill>
                  <a:srgbClr val="000000"/>
                </a:solidFill>
              </a:rPr>
              <a:t>	Output: Predicts whether the given file  is malware or not </a:t>
            </a:r>
          </a:p>
          <a:p>
            <a:pPr marL="0" indent="0">
              <a:buNone/>
            </a:pPr>
            <a:endParaRPr lang="en-US" sz="6400" dirty="0"/>
          </a:p>
          <a:p>
            <a:pPr marL="0" indent="0">
              <a:buNone/>
            </a:pPr>
            <a:r>
              <a:rPr lang="en-US" sz="6400" dirty="0"/>
              <a:t>Data pre processing:</a:t>
            </a:r>
          </a:p>
          <a:p>
            <a:pPr marL="0" indent="0">
              <a:buNone/>
            </a:pPr>
            <a:r>
              <a:rPr lang="en-US" sz="6400" dirty="0"/>
              <a:t>	Feature Extraction:</a:t>
            </a:r>
          </a:p>
          <a:p>
            <a:pPr marL="0" indent="0">
              <a:buNone/>
            </a:pPr>
            <a:r>
              <a:rPr lang="en-US" sz="6400" dirty="0"/>
              <a:t>		Files sizes of each .</a:t>
            </a:r>
            <a:r>
              <a:rPr lang="en-US" sz="6400" dirty="0" err="1"/>
              <a:t>asm</a:t>
            </a:r>
            <a:r>
              <a:rPr lang="en-US" sz="6400" dirty="0"/>
              <a:t> file, </a:t>
            </a:r>
          </a:p>
          <a:p>
            <a:pPr marL="0" indent="0">
              <a:buNone/>
            </a:pPr>
            <a:r>
              <a:rPr lang="en-US" sz="6400" dirty="0"/>
              <a:t>		Uni-Gram Byte Feature extraction from byte files, </a:t>
            </a:r>
          </a:p>
          <a:p>
            <a:pPr marL="0" indent="0">
              <a:buNone/>
            </a:pPr>
            <a:r>
              <a:rPr lang="en-US" sz="6400" dirty="0"/>
              <a:t>		Top 800 Bi-Gram of Byte files, </a:t>
            </a:r>
          </a:p>
          <a:p>
            <a:pPr marL="0" indent="0">
              <a:buNone/>
            </a:pPr>
            <a:r>
              <a:rPr lang="en-US" sz="6400" dirty="0"/>
              <a:t>		Top 500 Uni-gram of Opcodes of ASM Files, </a:t>
            </a:r>
          </a:p>
          <a:p>
            <a:pPr marL="0" indent="0">
              <a:buNone/>
            </a:pPr>
            <a:r>
              <a:rPr lang="en-US" sz="6400" dirty="0"/>
              <a:t>		Top 800 ASM Image Features</a:t>
            </a:r>
          </a:p>
        </p:txBody>
      </p:sp>
      <p:sp>
        <p:nvSpPr>
          <p:cNvPr id="5" name="Slide Number Placeholder 4">
            <a:extLst>
              <a:ext uri="{FF2B5EF4-FFF2-40B4-BE49-F238E27FC236}">
                <a16:creationId xmlns:a16="http://schemas.microsoft.com/office/drawing/2014/main" id="{EF4B6F75-B795-C98B-705B-3B05DE34A8AE}"/>
              </a:ext>
            </a:extLst>
          </p:cNvPr>
          <p:cNvSpPr>
            <a:spLocks noGrp="1"/>
          </p:cNvSpPr>
          <p:nvPr>
            <p:ph type="sldNum" sz="quarter" idx="12"/>
          </p:nvPr>
        </p:nvSpPr>
        <p:spPr/>
        <p:txBody>
          <a:bodyPr/>
          <a:lstStyle/>
          <a:p>
            <a:fld id="{7FFD010A-B04C-429D-93F2-D8E5662BD722}" type="slidenum">
              <a:rPr lang="en-US" smtClean="0"/>
              <a:t>7</a:t>
            </a:fld>
            <a:endParaRPr lang="en-US"/>
          </a:p>
        </p:txBody>
      </p:sp>
    </p:spTree>
    <p:extLst>
      <p:ext uri="{BB962C8B-B14F-4D97-AF65-F5344CB8AC3E}">
        <p14:creationId xmlns:p14="http://schemas.microsoft.com/office/powerpoint/2010/main" val="35370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A9A18-590D-7175-952C-7B20E7A18B7C}"/>
              </a:ext>
            </a:extLst>
          </p:cNvPr>
          <p:cNvSpPr>
            <a:spLocks noGrp="1"/>
          </p:cNvSpPr>
          <p:nvPr>
            <p:ph idx="1"/>
          </p:nvPr>
        </p:nvSpPr>
        <p:spPr>
          <a:xfrm>
            <a:off x="494522" y="136524"/>
            <a:ext cx="10859278" cy="6584951"/>
          </a:xfrm>
        </p:spPr>
        <p:txBody>
          <a:bodyPr>
            <a:normAutofit fontScale="77500" lnSpcReduction="20000"/>
          </a:bodyPr>
          <a:lstStyle/>
          <a:p>
            <a:pPr marL="0" indent="0">
              <a:buNone/>
            </a:pPr>
            <a:r>
              <a:rPr lang="en-US" sz="2800" dirty="0"/>
              <a:t>Data Analysis :</a:t>
            </a:r>
          </a:p>
          <a:p>
            <a:pPr marL="0" indent="0">
              <a:buNone/>
            </a:pPr>
            <a:r>
              <a:rPr lang="en-US" sz="2800" dirty="0"/>
              <a:t>	distribution of data using </a:t>
            </a:r>
            <a:r>
              <a:rPr lang="en-US" sz="2800" dirty="0" err="1"/>
              <a:t>countplot</a:t>
            </a:r>
            <a:r>
              <a:rPr lang="en-US" sz="2800" dirty="0"/>
              <a:t> graph</a:t>
            </a:r>
          </a:p>
          <a:p>
            <a:pPr marL="0" indent="0">
              <a:buNone/>
            </a:pPr>
            <a:r>
              <a:rPr lang="en-US" sz="2800" dirty="0"/>
              <a:t>	</a:t>
            </a:r>
            <a:r>
              <a:rPr lang="en-US" sz="2800" dirty="0" err="1"/>
              <a:t>univariateanalysis</a:t>
            </a:r>
            <a:r>
              <a:rPr lang="en-US" sz="2800" dirty="0"/>
              <a:t> on few important features.</a:t>
            </a:r>
          </a:p>
          <a:p>
            <a:pPr marL="0" indent="0">
              <a:buNone/>
            </a:pPr>
            <a:r>
              <a:rPr lang="en-US" sz="2800" dirty="0"/>
              <a:t>	 Dealing with outliers using boxplot</a:t>
            </a:r>
          </a:p>
          <a:p>
            <a:pPr marL="0" indent="0">
              <a:buNone/>
            </a:pPr>
            <a:r>
              <a:rPr lang="en-US" sz="2800" dirty="0"/>
              <a:t>	multi-variable analysis using </a:t>
            </a:r>
            <a:r>
              <a:rPr lang="en-US" sz="2800" dirty="0" err="1"/>
              <a:t>sklearn.manifold.TSNE</a:t>
            </a:r>
            <a:endParaRPr lang="en-US" sz="2800" dirty="0"/>
          </a:p>
          <a:p>
            <a:pPr marL="0" indent="0">
              <a:buNone/>
            </a:pPr>
            <a:endParaRPr lang="en-US" sz="2800" dirty="0"/>
          </a:p>
          <a:p>
            <a:pPr marL="0" indent="0">
              <a:buNone/>
            </a:pPr>
            <a:r>
              <a:rPr lang="en-US" sz="2800" dirty="0"/>
              <a:t>Train and Test data split:</a:t>
            </a:r>
          </a:p>
          <a:p>
            <a:pPr marL="0" indent="0">
              <a:buNone/>
            </a:pPr>
            <a:r>
              <a:rPr lang="en-US" sz="2800" dirty="0"/>
              <a:t>	split the data into test and train in a ratio of 80:20 using 	</a:t>
            </a:r>
            <a:r>
              <a:rPr lang="en-US" sz="2800" dirty="0" err="1"/>
              <a:t>sklearn.model_selection</a:t>
            </a:r>
            <a:r>
              <a:rPr lang="en-US" sz="2800" dirty="0"/>
              <a:t> 	</a:t>
            </a:r>
            <a:r>
              <a:rPr lang="en-US" sz="2800" dirty="0" err="1"/>
              <a:t>train_test_split</a:t>
            </a:r>
            <a:endParaRPr lang="en-US" sz="2800" dirty="0"/>
          </a:p>
          <a:p>
            <a:pPr marL="0" indent="0">
              <a:buNone/>
            </a:pPr>
            <a:endParaRPr lang="en-US" sz="2800" dirty="0"/>
          </a:p>
          <a:p>
            <a:pPr marL="0" indent="0">
              <a:buNone/>
            </a:pPr>
            <a:r>
              <a:rPr lang="en-US" sz="2800" dirty="0"/>
              <a:t>Model: </a:t>
            </a:r>
          </a:p>
          <a:p>
            <a:pPr marL="0" indent="0">
              <a:buNone/>
            </a:pPr>
            <a:r>
              <a:rPr lang="en-US" sz="2800" dirty="0"/>
              <a:t>	K-Nearest </a:t>
            </a:r>
            <a:r>
              <a:rPr lang="en-US" sz="2800" dirty="0" err="1"/>
              <a:t>Neigbors</a:t>
            </a:r>
            <a:r>
              <a:rPr lang="en-US" sz="2800" dirty="0"/>
              <a:t> ONLY on .</a:t>
            </a:r>
            <a:r>
              <a:rPr lang="en-US" sz="2800" dirty="0" err="1"/>
              <a:t>asm</a:t>
            </a:r>
            <a:r>
              <a:rPr lang="en-US" sz="2800" dirty="0"/>
              <a:t> file features</a:t>
            </a:r>
          </a:p>
          <a:p>
            <a:pPr marL="0" indent="0">
              <a:buNone/>
            </a:pPr>
            <a:r>
              <a:rPr lang="en-US" sz="2800" dirty="0"/>
              <a:t>	Logistic Regression  &amp; Random Forest Classifier</a:t>
            </a:r>
          </a:p>
          <a:p>
            <a:pPr marL="0" indent="0">
              <a:buNone/>
            </a:pPr>
            <a:endParaRPr lang="en-US" sz="2800" dirty="0"/>
          </a:p>
          <a:p>
            <a:pPr marL="0" indent="0">
              <a:buNone/>
            </a:pPr>
            <a:r>
              <a:rPr lang="en-US" sz="2800" dirty="0"/>
              <a:t>Evaluation :</a:t>
            </a:r>
          </a:p>
          <a:p>
            <a:pPr marL="0" indent="0">
              <a:buNone/>
            </a:pPr>
            <a:r>
              <a:rPr lang="en-US" sz="2800" dirty="0"/>
              <a:t>  	performance matrix : </a:t>
            </a:r>
          </a:p>
          <a:p>
            <a:pPr marL="0" indent="0">
              <a:buNone/>
            </a:pPr>
            <a:r>
              <a:rPr lang="en-US" sz="2800" dirty="0"/>
              <a:t>		confusion matrix,</a:t>
            </a:r>
          </a:p>
          <a:p>
            <a:pPr marL="0" indent="0">
              <a:buNone/>
            </a:pPr>
            <a:r>
              <a:rPr lang="en-US" sz="2800" dirty="0"/>
              <a:t> 		precision matrix </a:t>
            </a:r>
          </a:p>
          <a:p>
            <a:endParaRPr lang="en-IN" dirty="0"/>
          </a:p>
        </p:txBody>
      </p:sp>
      <p:sp>
        <p:nvSpPr>
          <p:cNvPr id="5" name="Slide Number Placeholder 4">
            <a:extLst>
              <a:ext uri="{FF2B5EF4-FFF2-40B4-BE49-F238E27FC236}">
                <a16:creationId xmlns:a16="http://schemas.microsoft.com/office/drawing/2014/main" id="{E55CFEB4-06DC-DB20-076D-77ED3EA557BC}"/>
              </a:ext>
            </a:extLst>
          </p:cNvPr>
          <p:cNvSpPr>
            <a:spLocks noGrp="1"/>
          </p:cNvSpPr>
          <p:nvPr>
            <p:ph type="sldNum" sz="quarter" idx="12"/>
          </p:nvPr>
        </p:nvSpPr>
        <p:spPr/>
        <p:txBody>
          <a:bodyPr/>
          <a:lstStyle/>
          <a:p>
            <a:fld id="{7FFD010A-B04C-429D-93F2-D8E5662BD722}" type="slidenum">
              <a:rPr lang="en-US" smtClean="0"/>
              <a:t>8</a:t>
            </a:fld>
            <a:endParaRPr lang="en-US"/>
          </a:p>
        </p:txBody>
      </p:sp>
    </p:spTree>
    <p:extLst>
      <p:ext uri="{BB962C8B-B14F-4D97-AF65-F5344CB8AC3E}">
        <p14:creationId xmlns:p14="http://schemas.microsoft.com/office/powerpoint/2010/main" val="121379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10B2-16AE-5844-4CA4-1C6D412CFF92}"/>
              </a:ext>
            </a:extLst>
          </p:cNvPr>
          <p:cNvSpPr>
            <a:spLocks noGrp="1"/>
          </p:cNvSpPr>
          <p:nvPr>
            <p:ph type="title"/>
          </p:nvPr>
        </p:nvSpPr>
        <p:spPr/>
        <p:txBody>
          <a:bodyPr/>
          <a:lstStyle/>
          <a:p>
            <a:r>
              <a:rPr lang="en-US" dirty="0"/>
              <a:t>Modular structure</a:t>
            </a:r>
          </a:p>
        </p:txBody>
      </p:sp>
      <p:sp>
        <p:nvSpPr>
          <p:cNvPr id="3" name="Content Placeholder 2">
            <a:extLst>
              <a:ext uri="{FF2B5EF4-FFF2-40B4-BE49-F238E27FC236}">
                <a16:creationId xmlns:a16="http://schemas.microsoft.com/office/drawing/2014/main" id="{8C01FDBE-4F54-69FA-3432-E04AFC793DC3}"/>
              </a:ext>
            </a:extLst>
          </p:cNvPr>
          <p:cNvSpPr>
            <a:spLocks noGrp="1"/>
          </p:cNvSpPr>
          <p:nvPr>
            <p:ph idx="1"/>
          </p:nvPr>
        </p:nvSpPr>
        <p:spPr/>
        <p:txBody>
          <a:bodyPr/>
          <a:lstStyle/>
          <a:p>
            <a:pPr marL="0" indent="0">
              <a:buNone/>
            </a:pPr>
            <a:endParaRPr lang="en-IN" dirty="0"/>
          </a:p>
          <a:p>
            <a:endParaRPr lang="en-IN" dirty="0"/>
          </a:p>
          <a:p>
            <a:endParaRPr lang="en-IN" dirty="0"/>
          </a:p>
          <a:p>
            <a:endParaRPr lang="en-US" dirty="0"/>
          </a:p>
        </p:txBody>
      </p:sp>
      <p:sp>
        <p:nvSpPr>
          <p:cNvPr id="4" name="Footer Placeholder 3">
            <a:extLst>
              <a:ext uri="{FF2B5EF4-FFF2-40B4-BE49-F238E27FC236}">
                <a16:creationId xmlns:a16="http://schemas.microsoft.com/office/drawing/2014/main" id="{6B13C688-873F-9FB3-5C6D-E134C97C0C3B}"/>
              </a:ext>
            </a:extLst>
          </p:cNvPr>
          <p:cNvSpPr>
            <a:spLocks noGrp="1"/>
          </p:cNvSpPr>
          <p:nvPr>
            <p:ph type="ftr" sz="quarter" idx="11"/>
          </p:nvPr>
        </p:nvSpPr>
        <p:spPr/>
        <p:txBody>
          <a:bodyPr/>
          <a:lstStyle/>
          <a:p>
            <a:r>
              <a:rPr lang="en-US"/>
              <a:t>Industry Oriented MiniProject</a:t>
            </a:r>
          </a:p>
        </p:txBody>
      </p:sp>
      <p:sp>
        <p:nvSpPr>
          <p:cNvPr id="5" name="Slide Number Placeholder 4">
            <a:extLst>
              <a:ext uri="{FF2B5EF4-FFF2-40B4-BE49-F238E27FC236}">
                <a16:creationId xmlns:a16="http://schemas.microsoft.com/office/drawing/2014/main" id="{87AFE7E3-ECC0-9FC9-8BD8-6DD8BF13C27C}"/>
              </a:ext>
            </a:extLst>
          </p:cNvPr>
          <p:cNvSpPr>
            <a:spLocks noGrp="1"/>
          </p:cNvSpPr>
          <p:nvPr>
            <p:ph type="sldNum" sz="quarter" idx="12"/>
          </p:nvPr>
        </p:nvSpPr>
        <p:spPr/>
        <p:txBody>
          <a:bodyPr/>
          <a:lstStyle/>
          <a:p>
            <a:fld id="{7FFD010A-B04C-429D-93F2-D8E5662BD722}" type="slidenum">
              <a:rPr lang="en-US" smtClean="0"/>
              <a:t>9</a:t>
            </a:fld>
            <a:endParaRPr lang="en-US"/>
          </a:p>
        </p:txBody>
      </p:sp>
      <p:pic>
        <p:nvPicPr>
          <p:cNvPr id="9" name="Picture 8">
            <a:extLst>
              <a:ext uri="{FF2B5EF4-FFF2-40B4-BE49-F238E27FC236}">
                <a16:creationId xmlns:a16="http://schemas.microsoft.com/office/drawing/2014/main" id="{E15144C6-81BA-04FA-DA01-3C1DE70E9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477" y="1458813"/>
            <a:ext cx="7623111" cy="4568860"/>
          </a:xfrm>
          <a:prstGeom prst="rect">
            <a:avLst/>
          </a:prstGeom>
        </p:spPr>
      </p:pic>
    </p:spTree>
    <p:extLst>
      <p:ext uri="{BB962C8B-B14F-4D97-AF65-F5344CB8AC3E}">
        <p14:creationId xmlns:p14="http://schemas.microsoft.com/office/powerpoint/2010/main" val="382448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572</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Inter</vt:lpstr>
      <vt:lpstr>Product Sans</vt:lpstr>
      <vt:lpstr>Office Theme</vt:lpstr>
      <vt:lpstr>Tittle : An Approach for malware detection using Deep Learning</vt:lpstr>
      <vt:lpstr>Abstract</vt:lpstr>
      <vt:lpstr>Introduction</vt:lpstr>
      <vt:lpstr>Requirements</vt:lpstr>
      <vt:lpstr>Tools (Software)</vt:lpstr>
      <vt:lpstr>Tools (Hardware)</vt:lpstr>
      <vt:lpstr>Plan of Action</vt:lpstr>
      <vt:lpstr>PowerPoint Presentation</vt:lpstr>
      <vt:lpstr>Modular structure</vt:lpstr>
      <vt:lpstr>Architecture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 An Approach for malware detection using Deep Learning</dc:title>
  <dc:creator>VELUVOLU NIKITH SAI</dc:creator>
  <cp:lastModifiedBy>Anuradha Patelkhana</cp:lastModifiedBy>
  <cp:revision>20</cp:revision>
  <dcterms:created xsi:type="dcterms:W3CDTF">2022-06-12T10:42:32Z</dcterms:created>
  <dcterms:modified xsi:type="dcterms:W3CDTF">2022-06-12T17:29:42Z</dcterms:modified>
</cp:coreProperties>
</file>