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98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F0F0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0F0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0F0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40789" y="0"/>
            <a:ext cx="212090" cy="5143500"/>
          </a:xfrm>
          <a:custGeom>
            <a:avLst/>
            <a:gdLst/>
            <a:ahLst/>
            <a:cxnLst/>
            <a:rect l="l" t="t" r="r" b="b"/>
            <a:pathLst>
              <a:path w="212090" h="5143500">
                <a:moveTo>
                  <a:pt x="212089" y="5143178"/>
                </a:moveTo>
                <a:lnTo>
                  <a:pt x="0" y="5143178"/>
                </a:lnTo>
                <a:lnTo>
                  <a:pt x="0" y="0"/>
                </a:lnTo>
                <a:lnTo>
                  <a:pt x="212089" y="0"/>
                </a:lnTo>
                <a:lnTo>
                  <a:pt x="212089" y="5143178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0F0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28700" y="1574847"/>
            <a:ext cx="1856739" cy="68580"/>
          </a:xfrm>
          <a:custGeom>
            <a:avLst/>
            <a:gdLst/>
            <a:ahLst/>
            <a:cxnLst/>
            <a:rect l="l" t="t" r="r" b="b"/>
            <a:pathLst>
              <a:path w="1856739" h="68580">
                <a:moveTo>
                  <a:pt x="1856530" y="68070"/>
                </a:moveTo>
                <a:lnTo>
                  <a:pt x="0" y="68070"/>
                </a:lnTo>
                <a:lnTo>
                  <a:pt x="0" y="0"/>
                </a:lnTo>
                <a:lnTo>
                  <a:pt x="1856530" y="0"/>
                </a:lnTo>
                <a:lnTo>
                  <a:pt x="1856530" y="6807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500955" y="1651635"/>
            <a:ext cx="2758440" cy="246379"/>
          </a:xfrm>
          <a:custGeom>
            <a:avLst/>
            <a:gdLst/>
            <a:ahLst/>
            <a:cxnLst/>
            <a:rect l="l" t="t" r="r" b="b"/>
            <a:pathLst>
              <a:path w="2758440" h="246380">
                <a:moveTo>
                  <a:pt x="2758365" y="245870"/>
                </a:moveTo>
                <a:lnTo>
                  <a:pt x="0" y="245870"/>
                </a:lnTo>
                <a:lnTo>
                  <a:pt x="0" y="0"/>
                </a:lnTo>
                <a:lnTo>
                  <a:pt x="2758365" y="0"/>
                </a:lnTo>
                <a:lnTo>
                  <a:pt x="2758365" y="24587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F0F0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5525" y="2131245"/>
            <a:ext cx="8812530" cy="654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ORMIND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ndviewresearch.com/industry-analysis/healthcare-analytics-market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ENTORMIND.IN/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0789" y="0"/>
            <a:ext cx="212090" cy="5143500"/>
          </a:xfrm>
          <a:custGeom>
            <a:avLst/>
            <a:gdLst/>
            <a:ahLst/>
            <a:cxnLst/>
            <a:rect l="l" t="t" r="r" b="b"/>
            <a:pathLst>
              <a:path w="212090" h="5143500">
                <a:moveTo>
                  <a:pt x="212089" y="5143178"/>
                </a:moveTo>
                <a:lnTo>
                  <a:pt x="0" y="5143178"/>
                </a:lnTo>
                <a:lnTo>
                  <a:pt x="0" y="0"/>
                </a:lnTo>
                <a:lnTo>
                  <a:pt x="212089" y="0"/>
                </a:lnTo>
                <a:lnTo>
                  <a:pt x="212089" y="5143178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8754" y="4014421"/>
            <a:ext cx="16584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484" dirty="0">
                <a:solidFill>
                  <a:srgbClr val="000000"/>
                </a:solidFill>
                <a:latin typeface="Montserrat SemiBold" pitchFamily="2" charset="0"/>
              </a:rPr>
              <a:t>HEALTHCARE</a:t>
            </a:r>
            <a:r>
              <a:rPr sz="7200" spc="-15" dirty="0">
                <a:solidFill>
                  <a:srgbClr val="000000"/>
                </a:solidFill>
              </a:rPr>
              <a:t> </a:t>
            </a:r>
            <a:r>
              <a:rPr sz="7200" spc="484" dirty="0">
                <a:solidFill>
                  <a:srgbClr val="000000"/>
                </a:solidFill>
                <a:latin typeface="Montserrat SemiBold" pitchFamily="2" charset="0"/>
              </a:rPr>
              <a:t>ANALYTICS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372" y="5473078"/>
            <a:ext cx="391160" cy="3658235"/>
          </a:xfrm>
          <a:prstGeom prst="rect">
            <a:avLst/>
          </a:prstGeom>
        </p:spPr>
        <p:txBody>
          <a:bodyPr vert="vert270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45" dirty="0">
                <a:solidFill>
                  <a:srgbClr val="0F0F0F"/>
                </a:solidFill>
                <a:latin typeface="Tahoma"/>
                <a:cs typeface="Tahoma"/>
                <a:hlinkClick r:id="rId2"/>
              </a:rPr>
              <a:t>WWW.MENTORMIND.IN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8754" y="5415467"/>
            <a:ext cx="6837046" cy="152349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6300" b="1" spc="114" dirty="0">
                <a:solidFill>
                  <a:srgbClr val="FFCC00"/>
                </a:solidFill>
                <a:latin typeface="Montserrat SemiBold" pitchFamily="2" charset="0"/>
                <a:cs typeface="Tahoma"/>
              </a:rPr>
              <a:t>MENTORMIND</a:t>
            </a:r>
            <a:endParaRPr sz="6300" dirty="0">
              <a:latin typeface="Montserrat SemiBold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2800" spc="33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P</a:t>
            </a:r>
            <a:r>
              <a:rPr sz="2800" spc="6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27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R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25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E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17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S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25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E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33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N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T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38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A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T</a:t>
            </a:r>
            <a:r>
              <a:rPr sz="2800" spc="6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I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27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O</a:t>
            </a:r>
            <a:r>
              <a:rPr sz="2800" spc="6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 </a:t>
            </a:r>
            <a:r>
              <a:rPr sz="2800" spc="285" dirty="0">
                <a:solidFill>
                  <a:srgbClr val="0F0F0F"/>
                </a:solidFill>
                <a:latin typeface="Montserrat SemiBold" pitchFamily="2" charset="0"/>
                <a:cs typeface="Tahoma"/>
              </a:rPr>
              <a:t>N</a:t>
            </a:r>
            <a:endParaRPr sz="2800" dirty="0">
              <a:latin typeface="Montserrat SemiBold" pitchFamily="2" charset="0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500955" y="1866622"/>
            <a:ext cx="2758440" cy="246379"/>
          </a:xfrm>
          <a:custGeom>
            <a:avLst/>
            <a:gdLst/>
            <a:ahLst/>
            <a:cxnLst/>
            <a:rect l="l" t="t" r="r" b="b"/>
            <a:pathLst>
              <a:path w="2758440" h="246380">
                <a:moveTo>
                  <a:pt x="2758365" y="245870"/>
                </a:moveTo>
                <a:lnTo>
                  <a:pt x="0" y="245870"/>
                </a:lnTo>
                <a:lnTo>
                  <a:pt x="0" y="0"/>
                </a:lnTo>
                <a:lnTo>
                  <a:pt x="2758365" y="0"/>
                </a:lnTo>
                <a:lnTo>
                  <a:pt x="2758365" y="24587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68622" y="1292225"/>
            <a:ext cx="2803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F0F0F"/>
                </a:solidFill>
                <a:latin typeface="Tahoma"/>
                <a:cs typeface="Tahoma"/>
              </a:rPr>
              <a:t>MENTORMIND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298" y="3610717"/>
            <a:ext cx="6153597" cy="50691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31300" y="3807629"/>
            <a:ext cx="696087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10" dirty="0">
                <a:latin typeface="Verdana"/>
                <a:cs typeface="Verdana"/>
              </a:rPr>
              <a:t>Physical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health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days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60" dirty="0">
                <a:latin typeface="Verdana"/>
                <a:cs typeface="Verdana"/>
              </a:rPr>
              <a:t>also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show</a:t>
            </a:r>
            <a:r>
              <a:rPr sz="2800" spc="-21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similar </a:t>
            </a:r>
            <a:r>
              <a:rPr sz="2800" spc="-65" dirty="0">
                <a:latin typeface="Verdana"/>
                <a:cs typeface="Verdana"/>
              </a:rPr>
              <a:t>trend,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with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most</a:t>
            </a:r>
            <a:r>
              <a:rPr sz="2800" spc="-17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individuals</a:t>
            </a:r>
            <a:r>
              <a:rPr sz="2800" spc="-16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reporting </a:t>
            </a:r>
            <a:r>
              <a:rPr sz="2800" dirty="0">
                <a:latin typeface="Verdana"/>
                <a:cs typeface="Verdana"/>
              </a:rPr>
              <a:t>few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unhealthy</a:t>
            </a:r>
            <a:r>
              <a:rPr sz="2800" spc="-200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physical</a:t>
            </a:r>
            <a:r>
              <a:rPr sz="2800" spc="-204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days.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22966" y="4618021"/>
            <a:ext cx="13947932" cy="480138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2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dirty="0">
                <a:latin typeface="Verdana"/>
                <a:cs typeface="Verdana"/>
              </a:rPr>
              <a:t>Prevalence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of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Health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conditions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6824" y="4660390"/>
            <a:ext cx="10614406" cy="5247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2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dirty="0">
                <a:latin typeface="Verdana"/>
                <a:cs typeface="Verdana"/>
              </a:rPr>
              <a:t>Prevalence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of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Health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conditions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2025" y="4489938"/>
            <a:ext cx="9213741" cy="53771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2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dirty="0">
                <a:latin typeface="Verdana"/>
                <a:cs typeface="Verdana"/>
              </a:rPr>
              <a:t>Prevalence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of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Health</a:t>
            </a:r>
            <a:r>
              <a:rPr sz="3000" spc="-19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conditions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5503" y="4463312"/>
            <a:ext cx="11455006" cy="56863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13419455" cy="181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42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spc="-40" dirty="0">
                <a:latin typeface="Verdana"/>
                <a:cs typeface="Verdana"/>
              </a:rPr>
              <a:t>Analyze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Distribution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40" dirty="0">
                <a:latin typeface="Verdana"/>
                <a:cs typeface="Verdana"/>
              </a:rPr>
              <a:t>of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dirty="0">
                <a:latin typeface="Verdana"/>
                <a:cs typeface="Verdana"/>
              </a:rPr>
              <a:t>the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target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55" dirty="0">
                <a:latin typeface="Verdana"/>
                <a:cs typeface="Verdana"/>
              </a:rPr>
              <a:t>variable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265" dirty="0">
                <a:latin typeface="Verdana"/>
                <a:cs typeface="Verdana"/>
              </a:rPr>
              <a:t>i.e,</a:t>
            </a:r>
            <a:r>
              <a:rPr sz="3000" spc="-225" dirty="0">
                <a:latin typeface="Verdana"/>
                <a:cs typeface="Verdana"/>
              </a:rPr>
              <a:t> </a:t>
            </a:r>
            <a:r>
              <a:rPr sz="3000" spc="-10" dirty="0">
                <a:latin typeface="Verdana"/>
                <a:cs typeface="Verdana"/>
              </a:rPr>
              <a:t>HeartDiseaseorAttack</a:t>
            </a:r>
            <a:endParaRPr sz="3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18068" y="2729875"/>
            <a:ext cx="7125560" cy="69516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819628"/>
            <a:ext cx="45421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35" dirty="0">
                <a:latin typeface="Verdana"/>
                <a:cs typeface="Verdana"/>
              </a:rPr>
              <a:t>High</a:t>
            </a:r>
            <a:r>
              <a:rPr sz="4000" spc="-375" dirty="0">
                <a:latin typeface="Verdana"/>
                <a:cs typeface="Verdana"/>
              </a:rPr>
              <a:t> </a:t>
            </a:r>
            <a:r>
              <a:rPr sz="4000" spc="335" dirty="0">
                <a:latin typeface="Verdana"/>
                <a:cs typeface="Verdana"/>
              </a:rPr>
              <a:t>BP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37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525" y="5048277"/>
            <a:ext cx="6294120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50" dirty="0">
                <a:latin typeface="Verdana"/>
                <a:cs typeface="Verdana"/>
              </a:rPr>
              <a:t>A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blood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pressure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shows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clear signs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increase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chances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getting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a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60" dirty="0">
                <a:latin typeface="Verdana"/>
                <a:cs typeface="Verdana"/>
              </a:rPr>
              <a:t>which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links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fact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70" dirty="0">
                <a:latin typeface="Verdana"/>
                <a:cs typeface="Verdana"/>
              </a:rPr>
              <a:t>high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210" dirty="0">
                <a:latin typeface="Verdana"/>
                <a:cs typeface="Verdana"/>
              </a:rPr>
              <a:t>BP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can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60" dirty="0">
                <a:latin typeface="Verdana"/>
                <a:cs typeface="Verdana"/>
              </a:rPr>
              <a:t>damage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heart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blood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130" dirty="0">
                <a:latin typeface="Verdana"/>
                <a:cs typeface="Verdana"/>
              </a:rPr>
              <a:t>vessels,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increase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risk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blockage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coronary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arteries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92449" y="2617279"/>
            <a:ext cx="7165778" cy="67398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819628"/>
            <a:ext cx="664908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135" dirty="0">
                <a:latin typeface="Verdana"/>
                <a:cs typeface="Verdana"/>
              </a:rPr>
              <a:t>High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25" dirty="0">
                <a:latin typeface="Verdana"/>
                <a:cs typeface="Verdana"/>
              </a:rPr>
              <a:t>Cholesterol</a:t>
            </a:r>
            <a:r>
              <a:rPr sz="4000" spc="-345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340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5525" y="5048277"/>
            <a:ext cx="6296025" cy="309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2500" spc="60" dirty="0">
                <a:latin typeface="Verdana"/>
                <a:cs typeface="Verdana"/>
              </a:rPr>
              <a:t>People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70" dirty="0">
                <a:latin typeface="Verdana"/>
                <a:cs typeface="Verdana"/>
              </a:rPr>
              <a:t>high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cholesterol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reported </a:t>
            </a:r>
            <a:r>
              <a:rPr sz="2500" dirty="0">
                <a:latin typeface="Verdana"/>
                <a:cs typeface="Verdana"/>
              </a:rPr>
              <a:t>more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instances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than </a:t>
            </a:r>
            <a:r>
              <a:rPr sz="2500" dirty="0">
                <a:latin typeface="Verdana"/>
                <a:cs typeface="Verdana"/>
              </a:rPr>
              <a:t>people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low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cholesterol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which </a:t>
            </a:r>
            <a:r>
              <a:rPr sz="2500" dirty="0">
                <a:latin typeface="Verdana"/>
                <a:cs typeface="Verdana"/>
              </a:rPr>
              <a:t>supports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science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high </a:t>
            </a:r>
            <a:r>
              <a:rPr sz="2500" spc="-10" dirty="0">
                <a:latin typeface="Verdana"/>
                <a:cs typeface="Verdana"/>
              </a:rPr>
              <a:t>cholesterol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damages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3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and </a:t>
            </a:r>
            <a:r>
              <a:rPr sz="2500" spc="50" dirty="0">
                <a:latin typeface="Verdana"/>
                <a:cs typeface="Verdana"/>
              </a:rPr>
              <a:t>blood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130" dirty="0">
                <a:latin typeface="Verdana"/>
                <a:cs typeface="Verdana"/>
              </a:rPr>
              <a:t>vessels,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increases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risk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a </a:t>
            </a:r>
            <a:r>
              <a:rPr sz="2500" dirty="0">
                <a:latin typeface="Verdana"/>
                <a:cs typeface="Verdana"/>
              </a:rPr>
              <a:t>blockage</a:t>
            </a:r>
            <a:r>
              <a:rPr sz="2500" spc="-13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3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2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coronary</a:t>
            </a:r>
            <a:r>
              <a:rPr sz="2500" spc="-13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arteries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04937" y="3183282"/>
            <a:ext cx="9213741" cy="53904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75" dirty="0">
                <a:latin typeface="Tahoma"/>
                <a:cs typeface="Tahoma"/>
              </a:rPr>
              <a:t>Bivariate</a:t>
            </a:r>
            <a:r>
              <a:rPr sz="4200" b="1" spc="30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5525" y="3615568"/>
            <a:ext cx="6238875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2500" spc="-25" dirty="0">
                <a:latin typeface="Verdana"/>
                <a:cs typeface="Verdana"/>
              </a:rPr>
              <a:t>Smokers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have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5" dirty="0">
                <a:latin typeface="Verdana"/>
                <a:cs typeface="Verdana"/>
              </a:rPr>
              <a:t>reported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more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instances</a:t>
            </a:r>
            <a:r>
              <a:rPr sz="2500" spc="-7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of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-15" dirty="0">
                <a:latin typeface="Verdana"/>
                <a:cs typeface="Verdana"/>
              </a:rPr>
              <a:t>heart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attack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than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35" dirty="0">
                <a:latin typeface="Verdana"/>
                <a:cs typeface="Verdana"/>
              </a:rPr>
              <a:t>people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70" dirty="0">
                <a:latin typeface="Verdana"/>
                <a:cs typeface="Verdana"/>
              </a:rPr>
              <a:t>who</a:t>
            </a:r>
            <a:r>
              <a:rPr sz="2500" spc="-240" dirty="0">
                <a:latin typeface="Verdana"/>
                <a:cs typeface="Verdana"/>
              </a:rPr>
              <a:t> </a:t>
            </a:r>
            <a:r>
              <a:rPr sz="2500" spc="10" dirty="0">
                <a:latin typeface="Verdana"/>
                <a:cs typeface="Verdana"/>
              </a:rPr>
              <a:t>don’t</a:t>
            </a:r>
            <a:r>
              <a:rPr sz="2500" dirty="0">
                <a:latin typeface="Verdana"/>
                <a:cs typeface="Verdana"/>
              </a:rPr>
              <a:t> </a:t>
            </a:r>
            <a:r>
              <a:rPr sz="2500" spc="20" dirty="0">
                <a:latin typeface="Verdana"/>
                <a:cs typeface="Verdana"/>
              </a:rPr>
              <a:t>smoke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10060" y="2672167"/>
            <a:ext cx="8332938" cy="65874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413759"/>
            <a:ext cx="6320790" cy="3851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7595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903274"/>
                </a:solidFill>
                <a:latin typeface="Verdana"/>
                <a:cs typeface="Verdana"/>
              </a:rPr>
              <a:t>(Sex)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0" dirty="0">
                <a:latin typeface="Verdana"/>
                <a:cs typeface="Verdana"/>
              </a:rPr>
              <a:t>Categorical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36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dirty="0">
                <a:latin typeface="Verdana"/>
                <a:cs typeface="Verdana"/>
              </a:rPr>
              <a:t>Males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show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incidence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heart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compared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females, </a:t>
            </a:r>
            <a:r>
              <a:rPr sz="2500" spc="50" dirty="0">
                <a:latin typeface="Verdana"/>
                <a:cs typeface="Verdana"/>
              </a:rPr>
              <a:t>highlighting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potential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differences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risk </a:t>
            </a:r>
            <a:r>
              <a:rPr sz="2500" spc="-40" dirty="0">
                <a:latin typeface="Verdana"/>
                <a:cs typeface="Verdana"/>
              </a:rPr>
              <a:t>factors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lifestyle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behaviors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may </a:t>
            </a:r>
            <a:r>
              <a:rPr sz="2500" dirty="0">
                <a:latin typeface="Verdana"/>
                <a:cs typeface="Verdana"/>
              </a:rPr>
              <a:t>contribute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cardiovascular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health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8826" y="2304414"/>
            <a:ext cx="8486603" cy="69792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413759"/>
            <a:ext cx="6290945" cy="428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2815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(Age)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4000" dirty="0">
                <a:latin typeface="Verdana"/>
                <a:cs typeface="Verdana"/>
              </a:rPr>
              <a:t>Categorical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36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spc="-25" dirty="0">
                <a:latin typeface="Verdana"/>
                <a:cs typeface="Verdana"/>
              </a:rPr>
              <a:t>The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prevalence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disease </a:t>
            </a:r>
            <a:r>
              <a:rPr sz="2500" spc="-35" dirty="0">
                <a:latin typeface="Verdana"/>
                <a:cs typeface="Verdana"/>
              </a:rPr>
              <a:t>increases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significantly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age.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Older </a:t>
            </a:r>
            <a:r>
              <a:rPr sz="2500" dirty="0">
                <a:latin typeface="Verdana"/>
                <a:cs typeface="Verdana"/>
              </a:rPr>
              <a:t>age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groups,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particularly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aged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60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spc="-90" dirty="0">
                <a:latin typeface="Verdana"/>
                <a:cs typeface="Verdana"/>
              </a:rPr>
              <a:t>above,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exhibit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incidence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compared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younger individuals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7979" y="2757337"/>
            <a:ext cx="7670020" cy="75296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50962" y="2135949"/>
            <a:ext cx="10307606" cy="3204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4200" b="1" spc="225" dirty="0">
                <a:latin typeface="Montserrat" pitchFamily="2" charset="0"/>
                <a:cs typeface="Tahoma"/>
              </a:rPr>
              <a:t>Problem</a:t>
            </a:r>
            <a:r>
              <a:rPr sz="4200" b="1" spc="30" dirty="0">
                <a:latin typeface="Montserrat" pitchFamily="2" charset="0"/>
                <a:cs typeface="Tahoma"/>
              </a:rPr>
              <a:t> </a:t>
            </a:r>
            <a:r>
              <a:rPr sz="4200" b="1" spc="200" dirty="0">
                <a:latin typeface="Montserrat" pitchFamily="2" charset="0"/>
                <a:cs typeface="Tahoma"/>
              </a:rPr>
              <a:t>Statement</a:t>
            </a:r>
            <a:r>
              <a:rPr sz="4200" b="1" spc="30" dirty="0">
                <a:latin typeface="Montserrat" pitchFamily="2" charset="0"/>
                <a:cs typeface="Tahoma"/>
              </a:rPr>
              <a:t> </a:t>
            </a:r>
            <a:r>
              <a:rPr sz="4200" b="1" spc="235" dirty="0">
                <a:latin typeface="Montserrat" pitchFamily="2" charset="0"/>
                <a:cs typeface="Tahoma"/>
              </a:rPr>
              <a:t>and</a:t>
            </a:r>
            <a:r>
              <a:rPr sz="4200" b="1" spc="30" dirty="0">
                <a:latin typeface="Montserrat" pitchFamily="2" charset="0"/>
                <a:cs typeface="Tahoma"/>
              </a:rPr>
              <a:t> </a:t>
            </a:r>
            <a:r>
              <a:rPr sz="4200" b="1" spc="229" dirty="0">
                <a:latin typeface="Montserrat" pitchFamily="2" charset="0"/>
                <a:cs typeface="Tahoma"/>
              </a:rPr>
              <a:t>Scope</a:t>
            </a:r>
            <a:endParaRPr sz="4200" dirty="0">
              <a:latin typeface="Montserra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3050"/>
              </a:spcBef>
            </a:pPr>
            <a:endParaRPr sz="4200" dirty="0">
              <a:latin typeface="Montserrat" pitchFamily="2" charset="0"/>
              <a:cs typeface="Tahoma"/>
            </a:endParaRPr>
          </a:p>
          <a:p>
            <a:pPr marL="12700" marR="5080">
              <a:lnSpc>
                <a:spcPct val="77400"/>
              </a:lnSpc>
            </a:pPr>
            <a:r>
              <a:rPr sz="4200" spc="-30" dirty="0">
                <a:latin typeface="Montserrat" pitchFamily="2" charset="0"/>
                <a:cs typeface="Verdana"/>
              </a:rPr>
              <a:t>Analyse</a:t>
            </a:r>
            <a:r>
              <a:rPr sz="4200" spc="-355" dirty="0">
                <a:latin typeface="Montserrat" pitchFamily="2" charset="0"/>
                <a:cs typeface="Verdana"/>
              </a:rPr>
              <a:t> </a:t>
            </a:r>
            <a:r>
              <a:rPr sz="4200" spc="65" dirty="0">
                <a:latin typeface="Montserrat" pitchFamily="2" charset="0"/>
                <a:cs typeface="Verdana"/>
              </a:rPr>
              <a:t>Health</a:t>
            </a:r>
            <a:r>
              <a:rPr sz="4200" spc="-355" dirty="0">
                <a:latin typeface="Montserrat" pitchFamily="2" charset="0"/>
                <a:cs typeface="Verdana"/>
              </a:rPr>
              <a:t> </a:t>
            </a:r>
            <a:r>
              <a:rPr sz="4200" spc="105" dirty="0">
                <a:latin typeface="Montserrat" pitchFamily="2" charset="0"/>
                <a:cs typeface="Verdana"/>
              </a:rPr>
              <a:t>and</a:t>
            </a:r>
            <a:r>
              <a:rPr sz="4200" spc="-355" dirty="0">
                <a:latin typeface="Montserrat" pitchFamily="2" charset="0"/>
                <a:cs typeface="Verdana"/>
              </a:rPr>
              <a:t> </a:t>
            </a:r>
            <a:r>
              <a:rPr sz="4200" spc="105" dirty="0">
                <a:latin typeface="Montserrat" pitchFamily="2" charset="0"/>
                <a:cs typeface="Verdana"/>
              </a:rPr>
              <a:t>Demographic </a:t>
            </a:r>
            <a:r>
              <a:rPr sz="4200" dirty="0">
                <a:latin typeface="Montserrat" pitchFamily="2" charset="0"/>
                <a:cs typeface="Verdana"/>
              </a:rPr>
              <a:t>Data</a:t>
            </a:r>
            <a:r>
              <a:rPr sz="4200" spc="-305" dirty="0">
                <a:latin typeface="Montserrat" pitchFamily="2" charset="0"/>
                <a:cs typeface="Verdana"/>
              </a:rPr>
              <a:t> </a:t>
            </a:r>
            <a:r>
              <a:rPr sz="4200" spc="60" dirty="0">
                <a:latin typeface="Montserrat" pitchFamily="2" charset="0"/>
                <a:cs typeface="Verdana"/>
              </a:rPr>
              <a:t>to</a:t>
            </a:r>
            <a:r>
              <a:rPr sz="4200" spc="-300" dirty="0">
                <a:latin typeface="Montserrat" pitchFamily="2" charset="0"/>
                <a:cs typeface="Verdana"/>
              </a:rPr>
              <a:t> </a:t>
            </a:r>
            <a:r>
              <a:rPr sz="4200" dirty="0">
                <a:latin typeface="Montserrat" pitchFamily="2" charset="0"/>
                <a:cs typeface="Verdana"/>
              </a:rPr>
              <a:t>identify</a:t>
            </a:r>
            <a:r>
              <a:rPr sz="4200" spc="-300" dirty="0">
                <a:latin typeface="Montserrat" pitchFamily="2" charset="0"/>
                <a:cs typeface="Verdana"/>
              </a:rPr>
              <a:t> </a:t>
            </a:r>
            <a:r>
              <a:rPr sz="4200" spc="200" dirty="0">
                <a:latin typeface="Montserrat" pitchFamily="2" charset="0"/>
                <a:cs typeface="Verdana"/>
              </a:rPr>
              <a:t>common</a:t>
            </a:r>
            <a:r>
              <a:rPr sz="4200" spc="-300" dirty="0">
                <a:latin typeface="Montserrat" pitchFamily="2" charset="0"/>
                <a:cs typeface="Verdana"/>
              </a:rPr>
              <a:t> </a:t>
            </a:r>
            <a:r>
              <a:rPr sz="4200" spc="-10" dirty="0">
                <a:latin typeface="Montserrat" pitchFamily="2" charset="0"/>
                <a:cs typeface="Verdana"/>
              </a:rPr>
              <a:t>traits </a:t>
            </a:r>
            <a:r>
              <a:rPr sz="4200" spc="80" dirty="0">
                <a:latin typeface="Montserrat" pitchFamily="2" charset="0"/>
                <a:cs typeface="Verdana"/>
              </a:rPr>
              <a:t>leading</a:t>
            </a:r>
            <a:r>
              <a:rPr sz="4200" spc="-325" dirty="0">
                <a:latin typeface="Montserrat" pitchFamily="2" charset="0"/>
                <a:cs typeface="Verdana"/>
              </a:rPr>
              <a:t> </a:t>
            </a:r>
            <a:r>
              <a:rPr sz="4200" spc="60" dirty="0">
                <a:latin typeface="Montserrat" pitchFamily="2" charset="0"/>
                <a:cs typeface="Verdana"/>
              </a:rPr>
              <a:t>to</a:t>
            </a:r>
            <a:r>
              <a:rPr sz="4200" spc="-320" dirty="0">
                <a:latin typeface="Montserrat" pitchFamily="2" charset="0"/>
                <a:cs typeface="Verdana"/>
              </a:rPr>
              <a:t> </a:t>
            </a:r>
            <a:r>
              <a:rPr sz="4200" dirty="0">
                <a:latin typeface="Montserrat" pitchFamily="2" charset="0"/>
                <a:cs typeface="Verdana"/>
              </a:rPr>
              <a:t>Heart</a:t>
            </a:r>
            <a:r>
              <a:rPr sz="4200" spc="-320" dirty="0">
                <a:latin typeface="Montserrat" pitchFamily="2" charset="0"/>
                <a:cs typeface="Verdana"/>
              </a:rPr>
              <a:t> </a:t>
            </a:r>
            <a:r>
              <a:rPr sz="4200" spc="-10" dirty="0">
                <a:latin typeface="Montserrat" pitchFamily="2" charset="0"/>
                <a:cs typeface="Verdana"/>
              </a:rPr>
              <a:t>Disease</a:t>
            </a:r>
            <a:endParaRPr sz="4200" dirty="0">
              <a:latin typeface="Montserrat" pitchFamily="2" charset="0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4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0F0F0F"/>
                </a:solidFill>
                <a:latin typeface="Montserrat" pitchFamily="2" charset="0"/>
                <a:cs typeface="Tahoma"/>
              </a:rPr>
              <a:t>2</a:t>
            </a:r>
            <a:endParaRPr sz="3400">
              <a:latin typeface="Montserrat" pitchFamily="2" charset="0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54164" y="1008380"/>
            <a:ext cx="60624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Montserrat" pitchFamily="2" charset="0"/>
              </a:rPr>
              <a:t>Project</a:t>
            </a:r>
            <a:r>
              <a:rPr spc="-75" dirty="0">
                <a:latin typeface="Montserrat" pitchFamily="2" charset="0"/>
              </a:rPr>
              <a:t> </a:t>
            </a:r>
            <a:r>
              <a:rPr spc="-10" dirty="0">
                <a:latin typeface="Montserrat" pitchFamily="2" charset="0"/>
              </a:rPr>
              <a:t>Presentation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46014" y="6311303"/>
            <a:ext cx="4616450" cy="960119"/>
            <a:chOff x="546014" y="6311303"/>
            <a:chExt cx="4616450" cy="960119"/>
          </a:xfrm>
        </p:grpSpPr>
        <p:sp>
          <p:nvSpPr>
            <p:cNvPr id="7" name="object 7"/>
            <p:cNvSpPr/>
            <p:nvPr/>
          </p:nvSpPr>
          <p:spPr>
            <a:xfrm>
              <a:off x="566940" y="6332229"/>
              <a:ext cx="4574540" cy="918210"/>
            </a:xfrm>
            <a:custGeom>
              <a:avLst/>
              <a:gdLst/>
              <a:ahLst/>
              <a:cxnLst/>
              <a:rect l="l" t="t" r="r" b="b"/>
              <a:pathLst>
                <a:path w="4574540" h="918209">
                  <a:moveTo>
                    <a:pt x="459594" y="0"/>
                  </a:moveTo>
                  <a:lnTo>
                    <a:pt x="4114901" y="0"/>
                  </a:lnTo>
                  <a:lnTo>
                    <a:pt x="4126184" y="138"/>
                  </a:lnTo>
                  <a:lnTo>
                    <a:pt x="4171164" y="3452"/>
                  </a:lnTo>
                  <a:lnTo>
                    <a:pt x="4215602" y="11155"/>
                  </a:lnTo>
                  <a:lnTo>
                    <a:pt x="4259071" y="23171"/>
                  </a:lnTo>
                  <a:lnTo>
                    <a:pt x="4301151" y="39386"/>
                  </a:lnTo>
                  <a:lnTo>
                    <a:pt x="4341438" y="59642"/>
                  </a:lnTo>
                  <a:lnTo>
                    <a:pt x="4379542" y="83745"/>
                  </a:lnTo>
                  <a:lnTo>
                    <a:pt x="4415099" y="111463"/>
                  </a:lnTo>
                  <a:lnTo>
                    <a:pt x="4447764" y="142529"/>
                  </a:lnTo>
                  <a:lnTo>
                    <a:pt x="4477224" y="176643"/>
                  </a:lnTo>
                  <a:lnTo>
                    <a:pt x="4503193" y="213477"/>
                  </a:lnTo>
                  <a:lnTo>
                    <a:pt x="4525423" y="252677"/>
                  </a:lnTo>
                  <a:lnTo>
                    <a:pt x="4543701" y="293864"/>
                  </a:lnTo>
                  <a:lnTo>
                    <a:pt x="4557848" y="336643"/>
                  </a:lnTo>
                  <a:lnTo>
                    <a:pt x="4567730" y="380601"/>
                  </a:lnTo>
                  <a:lnTo>
                    <a:pt x="4573251" y="425314"/>
                  </a:lnTo>
                  <a:lnTo>
                    <a:pt x="4574496" y="459083"/>
                  </a:lnTo>
                  <a:lnTo>
                    <a:pt x="4574358" y="470353"/>
                  </a:lnTo>
                  <a:lnTo>
                    <a:pt x="4571039" y="515283"/>
                  </a:lnTo>
                  <a:lnTo>
                    <a:pt x="4563327" y="559672"/>
                  </a:lnTo>
                  <a:lnTo>
                    <a:pt x="4551298" y="603093"/>
                  </a:lnTo>
                  <a:lnTo>
                    <a:pt x="4535065" y="645126"/>
                  </a:lnTo>
                  <a:lnTo>
                    <a:pt x="4514786" y="685368"/>
                  </a:lnTo>
                  <a:lnTo>
                    <a:pt x="4490657" y="723430"/>
                  </a:lnTo>
                  <a:lnTo>
                    <a:pt x="4462908" y="758947"/>
                  </a:lnTo>
                  <a:lnTo>
                    <a:pt x="4431808" y="791576"/>
                  </a:lnTo>
                  <a:lnTo>
                    <a:pt x="4397656" y="821002"/>
                  </a:lnTo>
                  <a:lnTo>
                    <a:pt x="4360780" y="846944"/>
                  </a:lnTo>
                  <a:lnTo>
                    <a:pt x="4321537" y="869150"/>
                  </a:lnTo>
                  <a:lnTo>
                    <a:pt x="4280303" y="887407"/>
                  </a:lnTo>
                  <a:lnTo>
                    <a:pt x="4237477" y="901538"/>
                  </a:lnTo>
                  <a:lnTo>
                    <a:pt x="4193471" y="911409"/>
                  </a:lnTo>
                  <a:lnTo>
                    <a:pt x="4148708" y="916924"/>
                  </a:lnTo>
                  <a:lnTo>
                    <a:pt x="4114901" y="918167"/>
                  </a:lnTo>
                  <a:lnTo>
                    <a:pt x="459594" y="918167"/>
                  </a:lnTo>
                  <a:lnTo>
                    <a:pt x="414546" y="915956"/>
                  </a:lnTo>
                  <a:lnTo>
                    <a:pt x="369932" y="909346"/>
                  </a:lnTo>
                  <a:lnTo>
                    <a:pt x="326181" y="898399"/>
                  </a:lnTo>
                  <a:lnTo>
                    <a:pt x="283715" y="883221"/>
                  </a:lnTo>
                  <a:lnTo>
                    <a:pt x="242943" y="863959"/>
                  </a:lnTo>
                  <a:lnTo>
                    <a:pt x="204257" y="840797"/>
                  </a:lnTo>
                  <a:lnTo>
                    <a:pt x="168030" y="813960"/>
                  </a:lnTo>
                  <a:lnTo>
                    <a:pt x="134612" y="783705"/>
                  </a:lnTo>
                  <a:lnTo>
                    <a:pt x="104323" y="750323"/>
                  </a:lnTo>
                  <a:lnTo>
                    <a:pt x="77455" y="714136"/>
                  </a:lnTo>
                  <a:lnTo>
                    <a:pt x="54268" y="675494"/>
                  </a:lnTo>
                  <a:lnTo>
                    <a:pt x="34984" y="634767"/>
                  </a:lnTo>
                  <a:lnTo>
                    <a:pt x="19789" y="592348"/>
                  </a:lnTo>
                  <a:lnTo>
                    <a:pt x="8830" y="548646"/>
                  </a:lnTo>
                  <a:lnTo>
                    <a:pt x="2213" y="504081"/>
                  </a:lnTo>
                  <a:lnTo>
                    <a:pt x="0" y="459083"/>
                  </a:lnTo>
                  <a:lnTo>
                    <a:pt x="138" y="447813"/>
                  </a:lnTo>
                  <a:lnTo>
                    <a:pt x="3456" y="402883"/>
                  </a:lnTo>
                  <a:lnTo>
                    <a:pt x="11167" y="358494"/>
                  </a:lnTo>
                  <a:lnTo>
                    <a:pt x="23197" y="315074"/>
                  </a:lnTo>
                  <a:lnTo>
                    <a:pt x="39429" y="273040"/>
                  </a:lnTo>
                  <a:lnTo>
                    <a:pt x="59708" y="232799"/>
                  </a:lnTo>
                  <a:lnTo>
                    <a:pt x="83838" y="194736"/>
                  </a:lnTo>
                  <a:lnTo>
                    <a:pt x="111587" y="159220"/>
                  </a:lnTo>
                  <a:lnTo>
                    <a:pt x="142687" y="126591"/>
                  </a:lnTo>
                  <a:lnTo>
                    <a:pt x="176840" y="97164"/>
                  </a:lnTo>
                  <a:lnTo>
                    <a:pt x="213715" y="71223"/>
                  </a:lnTo>
                  <a:lnTo>
                    <a:pt x="252958" y="49017"/>
                  </a:lnTo>
                  <a:lnTo>
                    <a:pt x="294191" y="30760"/>
                  </a:lnTo>
                  <a:lnTo>
                    <a:pt x="337018" y="16628"/>
                  </a:lnTo>
                  <a:lnTo>
                    <a:pt x="381024" y="6758"/>
                  </a:lnTo>
                  <a:lnTo>
                    <a:pt x="425788" y="1243"/>
                  </a:lnTo>
                  <a:lnTo>
                    <a:pt x="459594" y="0"/>
                  </a:lnTo>
                  <a:close/>
                </a:path>
              </a:pathLst>
            </a:custGeom>
            <a:ln w="41850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49809" y="6401531"/>
              <a:ext cx="781050" cy="779780"/>
            </a:xfrm>
            <a:custGeom>
              <a:avLst/>
              <a:gdLst/>
              <a:ahLst/>
              <a:cxnLst/>
              <a:rect l="l" t="t" r="r" b="b"/>
              <a:pathLst>
                <a:path w="781050" h="779779">
                  <a:moveTo>
                    <a:pt x="390215" y="779563"/>
                  </a:moveTo>
                  <a:lnTo>
                    <a:pt x="351967" y="777686"/>
                  </a:lnTo>
                  <a:lnTo>
                    <a:pt x="314088" y="772073"/>
                  </a:lnTo>
                  <a:lnTo>
                    <a:pt x="276941" y="762779"/>
                  </a:lnTo>
                  <a:lnTo>
                    <a:pt x="240886" y="749893"/>
                  </a:lnTo>
                  <a:lnTo>
                    <a:pt x="206269" y="733538"/>
                  </a:lnTo>
                  <a:lnTo>
                    <a:pt x="173423" y="713873"/>
                  </a:lnTo>
                  <a:lnTo>
                    <a:pt x="142665" y="691087"/>
                  </a:lnTo>
                  <a:lnTo>
                    <a:pt x="114291" y="665399"/>
                  </a:lnTo>
                  <a:lnTo>
                    <a:pt x="88574" y="637056"/>
                  </a:lnTo>
                  <a:lnTo>
                    <a:pt x="65763" y="606332"/>
                  </a:lnTo>
                  <a:lnTo>
                    <a:pt x="46076" y="573523"/>
                  </a:lnTo>
                  <a:lnTo>
                    <a:pt x="29703" y="538944"/>
                  </a:lnTo>
                  <a:lnTo>
                    <a:pt x="16802" y="502929"/>
                  </a:lnTo>
                  <a:lnTo>
                    <a:pt x="7497" y="465824"/>
                  </a:lnTo>
                  <a:lnTo>
                    <a:pt x="1878" y="427987"/>
                  </a:lnTo>
                  <a:lnTo>
                    <a:pt x="0" y="389781"/>
                  </a:lnTo>
                  <a:lnTo>
                    <a:pt x="117" y="380213"/>
                  </a:lnTo>
                  <a:lnTo>
                    <a:pt x="2934" y="342065"/>
                  </a:lnTo>
                  <a:lnTo>
                    <a:pt x="9481" y="304377"/>
                  </a:lnTo>
                  <a:lnTo>
                    <a:pt x="19695" y="267511"/>
                  </a:lnTo>
                  <a:lnTo>
                    <a:pt x="33477" y="231823"/>
                  </a:lnTo>
                  <a:lnTo>
                    <a:pt x="50695" y="197656"/>
                  </a:lnTo>
                  <a:lnTo>
                    <a:pt x="71182" y="165339"/>
                  </a:lnTo>
                  <a:lnTo>
                    <a:pt x="94742" y="135184"/>
                  </a:lnTo>
                  <a:lnTo>
                    <a:pt x="121148" y="107481"/>
                  </a:lnTo>
                  <a:lnTo>
                    <a:pt x="150144" y="82496"/>
                  </a:lnTo>
                  <a:lnTo>
                    <a:pt x="181453" y="60471"/>
                  </a:lnTo>
                  <a:lnTo>
                    <a:pt x="214772" y="41617"/>
                  </a:lnTo>
                  <a:lnTo>
                    <a:pt x="249781" y="26116"/>
                  </a:lnTo>
                  <a:lnTo>
                    <a:pt x="286142" y="14118"/>
                  </a:lnTo>
                  <a:lnTo>
                    <a:pt x="323506" y="5737"/>
                  </a:lnTo>
                  <a:lnTo>
                    <a:pt x="361512" y="1055"/>
                  </a:lnTo>
                  <a:lnTo>
                    <a:pt x="390215" y="0"/>
                  </a:lnTo>
                  <a:lnTo>
                    <a:pt x="399794" y="117"/>
                  </a:lnTo>
                  <a:lnTo>
                    <a:pt x="437985" y="2931"/>
                  </a:lnTo>
                  <a:lnTo>
                    <a:pt x="475715" y="9471"/>
                  </a:lnTo>
                  <a:lnTo>
                    <a:pt x="512621" y="19673"/>
                  </a:lnTo>
                  <a:lnTo>
                    <a:pt x="548349" y="33440"/>
                  </a:lnTo>
                  <a:lnTo>
                    <a:pt x="582554" y="50639"/>
                  </a:lnTo>
                  <a:lnTo>
                    <a:pt x="614907" y="71103"/>
                  </a:lnTo>
                  <a:lnTo>
                    <a:pt x="645096" y="94637"/>
                  </a:lnTo>
                  <a:lnTo>
                    <a:pt x="672830" y="121013"/>
                  </a:lnTo>
                  <a:lnTo>
                    <a:pt x="697842" y="149977"/>
                  </a:lnTo>
                  <a:lnTo>
                    <a:pt x="719892" y="181251"/>
                  </a:lnTo>
                  <a:lnTo>
                    <a:pt x="738767" y="214533"/>
                  </a:lnTo>
                  <a:lnTo>
                    <a:pt x="754285" y="249503"/>
                  </a:lnTo>
                  <a:lnTo>
                    <a:pt x="766296" y="285824"/>
                  </a:lnTo>
                  <a:lnTo>
                    <a:pt x="774686" y="323146"/>
                  </a:lnTo>
                  <a:lnTo>
                    <a:pt x="779374" y="361110"/>
                  </a:lnTo>
                  <a:lnTo>
                    <a:pt x="780431" y="389781"/>
                  </a:lnTo>
                  <a:lnTo>
                    <a:pt x="780313" y="399350"/>
                  </a:lnTo>
                  <a:lnTo>
                    <a:pt x="777496" y="437498"/>
                  </a:lnTo>
                  <a:lnTo>
                    <a:pt x="770949" y="475186"/>
                  </a:lnTo>
                  <a:lnTo>
                    <a:pt x="760735" y="512051"/>
                  </a:lnTo>
                  <a:lnTo>
                    <a:pt x="746953" y="547740"/>
                  </a:lnTo>
                  <a:lnTo>
                    <a:pt x="729735" y="581907"/>
                  </a:lnTo>
                  <a:lnTo>
                    <a:pt x="709248" y="614223"/>
                  </a:lnTo>
                  <a:lnTo>
                    <a:pt x="685688" y="644378"/>
                  </a:lnTo>
                  <a:lnTo>
                    <a:pt x="659283" y="672082"/>
                  </a:lnTo>
                  <a:lnTo>
                    <a:pt x="630286" y="697066"/>
                  </a:lnTo>
                  <a:lnTo>
                    <a:pt x="598977" y="719091"/>
                  </a:lnTo>
                  <a:lnTo>
                    <a:pt x="565658" y="737945"/>
                  </a:lnTo>
                  <a:lnTo>
                    <a:pt x="530649" y="753446"/>
                  </a:lnTo>
                  <a:lnTo>
                    <a:pt x="494288" y="765445"/>
                  </a:lnTo>
                  <a:lnTo>
                    <a:pt x="456924" y="773825"/>
                  </a:lnTo>
                  <a:lnTo>
                    <a:pt x="418918" y="778507"/>
                  </a:lnTo>
                  <a:lnTo>
                    <a:pt x="390215" y="779563"/>
                  </a:lnTo>
                  <a:close/>
                </a:path>
              </a:pathLst>
            </a:custGeom>
            <a:solidFill>
              <a:srgbClr val="721D49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546014" y="7364811"/>
            <a:ext cx="4616450" cy="960119"/>
            <a:chOff x="546014" y="7364811"/>
            <a:chExt cx="4616450" cy="960119"/>
          </a:xfrm>
        </p:grpSpPr>
        <p:sp>
          <p:nvSpPr>
            <p:cNvPr id="10" name="object 10"/>
            <p:cNvSpPr/>
            <p:nvPr/>
          </p:nvSpPr>
          <p:spPr>
            <a:xfrm>
              <a:off x="566940" y="7385737"/>
              <a:ext cx="4574540" cy="918210"/>
            </a:xfrm>
            <a:custGeom>
              <a:avLst/>
              <a:gdLst/>
              <a:ahLst/>
              <a:cxnLst/>
              <a:rect l="l" t="t" r="r" b="b"/>
              <a:pathLst>
                <a:path w="4574540" h="918209">
                  <a:moveTo>
                    <a:pt x="459594" y="0"/>
                  </a:moveTo>
                  <a:lnTo>
                    <a:pt x="4114901" y="0"/>
                  </a:lnTo>
                  <a:lnTo>
                    <a:pt x="4126184" y="138"/>
                  </a:lnTo>
                  <a:lnTo>
                    <a:pt x="4171164" y="3452"/>
                  </a:lnTo>
                  <a:lnTo>
                    <a:pt x="4215602" y="11155"/>
                  </a:lnTo>
                  <a:lnTo>
                    <a:pt x="4259071" y="23171"/>
                  </a:lnTo>
                  <a:lnTo>
                    <a:pt x="4301151" y="39386"/>
                  </a:lnTo>
                  <a:lnTo>
                    <a:pt x="4341438" y="59642"/>
                  </a:lnTo>
                  <a:lnTo>
                    <a:pt x="4379542" y="83745"/>
                  </a:lnTo>
                  <a:lnTo>
                    <a:pt x="4415099" y="111463"/>
                  </a:lnTo>
                  <a:lnTo>
                    <a:pt x="4447764" y="142529"/>
                  </a:lnTo>
                  <a:lnTo>
                    <a:pt x="4477224" y="176643"/>
                  </a:lnTo>
                  <a:lnTo>
                    <a:pt x="4503193" y="213477"/>
                  </a:lnTo>
                  <a:lnTo>
                    <a:pt x="4525423" y="252677"/>
                  </a:lnTo>
                  <a:lnTo>
                    <a:pt x="4543701" y="293864"/>
                  </a:lnTo>
                  <a:lnTo>
                    <a:pt x="4557848" y="336643"/>
                  </a:lnTo>
                  <a:lnTo>
                    <a:pt x="4567730" y="380601"/>
                  </a:lnTo>
                  <a:lnTo>
                    <a:pt x="4573251" y="425314"/>
                  </a:lnTo>
                  <a:lnTo>
                    <a:pt x="4574496" y="459083"/>
                  </a:lnTo>
                  <a:lnTo>
                    <a:pt x="4574358" y="470353"/>
                  </a:lnTo>
                  <a:lnTo>
                    <a:pt x="4571039" y="515284"/>
                  </a:lnTo>
                  <a:lnTo>
                    <a:pt x="4563327" y="559672"/>
                  </a:lnTo>
                  <a:lnTo>
                    <a:pt x="4551298" y="603093"/>
                  </a:lnTo>
                  <a:lnTo>
                    <a:pt x="4535065" y="645126"/>
                  </a:lnTo>
                  <a:lnTo>
                    <a:pt x="4514786" y="685368"/>
                  </a:lnTo>
                  <a:lnTo>
                    <a:pt x="4490657" y="723430"/>
                  </a:lnTo>
                  <a:lnTo>
                    <a:pt x="4462908" y="758947"/>
                  </a:lnTo>
                  <a:lnTo>
                    <a:pt x="4431808" y="791576"/>
                  </a:lnTo>
                  <a:lnTo>
                    <a:pt x="4397656" y="821002"/>
                  </a:lnTo>
                  <a:lnTo>
                    <a:pt x="4360780" y="846944"/>
                  </a:lnTo>
                  <a:lnTo>
                    <a:pt x="4321537" y="869150"/>
                  </a:lnTo>
                  <a:lnTo>
                    <a:pt x="4280303" y="887406"/>
                  </a:lnTo>
                  <a:lnTo>
                    <a:pt x="4237477" y="901538"/>
                  </a:lnTo>
                  <a:lnTo>
                    <a:pt x="4193471" y="911409"/>
                  </a:lnTo>
                  <a:lnTo>
                    <a:pt x="4148708" y="916924"/>
                  </a:lnTo>
                  <a:lnTo>
                    <a:pt x="4114901" y="918167"/>
                  </a:lnTo>
                  <a:lnTo>
                    <a:pt x="459594" y="918167"/>
                  </a:lnTo>
                  <a:lnTo>
                    <a:pt x="414546" y="915956"/>
                  </a:lnTo>
                  <a:lnTo>
                    <a:pt x="369932" y="909346"/>
                  </a:lnTo>
                  <a:lnTo>
                    <a:pt x="326181" y="898399"/>
                  </a:lnTo>
                  <a:lnTo>
                    <a:pt x="283715" y="883221"/>
                  </a:lnTo>
                  <a:lnTo>
                    <a:pt x="242943" y="863959"/>
                  </a:lnTo>
                  <a:lnTo>
                    <a:pt x="204257" y="840797"/>
                  </a:lnTo>
                  <a:lnTo>
                    <a:pt x="168030" y="813960"/>
                  </a:lnTo>
                  <a:lnTo>
                    <a:pt x="134612" y="783704"/>
                  </a:lnTo>
                  <a:lnTo>
                    <a:pt x="104323" y="750323"/>
                  </a:lnTo>
                  <a:lnTo>
                    <a:pt x="77455" y="714136"/>
                  </a:lnTo>
                  <a:lnTo>
                    <a:pt x="54268" y="675494"/>
                  </a:lnTo>
                  <a:lnTo>
                    <a:pt x="34984" y="634767"/>
                  </a:lnTo>
                  <a:lnTo>
                    <a:pt x="19789" y="592348"/>
                  </a:lnTo>
                  <a:lnTo>
                    <a:pt x="8830" y="548646"/>
                  </a:lnTo>
                  <a:lnTo>
                    <a:pt x="2213" y="504081"/>
                  </a:lnTo>
                  <a:lnTo>
                    <a:pt x="0" y="459083"/>
                  </a:lnTo>
                  <a:lnTo>
                    <a:pt x="138" y="447813"/>
                  </a:lnTo>
                  <a:lnTo>
                    <a:pt x="3456" y="402883"/>
                  </a:lnTo>
                  <a:lnTo>
                    <a:pt x="11167" y="358494"/>
                  </a:lnTo>
                  <a:lnTo>
                    <a:pt x="23197" y="315074"/>
                  </a:lnTo>
                  <a:lnTo>
                    <a:pt x="39429" y="273040"/>
                  </a:lnTo>
                  <a:lnTo>
                    <a:pt x="59708" y="232799"/>
                  </a:lnTo>
                  <a:lnTo>
                    <a:pt x="83838" y="194736"/>
                  </a:lnTo>
                  <a:lnTo>
                    <a:pt x="111587" y="159220"/>
                  </a:lnTo>
                  <a:lnTo>
                    <a:pt x="142687" y="126591"/>
                  </a:lnTo>
                  <a:lnTo>
                    <a:pt x="176840" y="97164"/>
                  </a:lnTo>
                  <a:lnTo>
                    <a:pt x="213715" y="71223"/>
                  </a:lnTo>
                  <a:lnTo>
                    <a:pt x="252958" y="49017"/>
                  </a:lnTo>
                  <a:lnTo>
                    <a:pt x="294191" y="30760"/>
                  </a:lnTo>
                  <a:lnTo>
                    <a:pt x="337018" y="16628"/>
                  </a:lnTo>
                  <a:lnTo>
                    <a:pt x="381024" y="6758"/>
                  </a:lnTo>
                  <a:lnTo>
                    <a:pt x="425788" y="1243"/>
                  </a:lnTo>
                  <a:lnTo>
                    <a:pt x="459594" y="0"/>
                  </a:lnTo>
                  <a:close/>
                </a:path>
              </a:pathLst>
            </a:custGeom>
            <a:ln w="41850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49809" y="7455039"/>
              <a:ext cx="781050" cy="779780"/>
            </a:xfrm>
            <a:custGeom>
              <a:avLst/>
              <a:gdLst/>
              <a:ahLst/>
              <a:cxnLst/>
              <a:rect l="l" t="t" r="r" b="b"/>
              <a:pathLst>
                <a:path w="781050" h="779779">
                  <a:moveTo>
                    <a:pt x="390215" y="779563"/>
                  </a:moveTo>
                  <a:lnTo>
                    <a:pt x="351967" y="777686"/>
                  </a:lnTo>
                  <a:lnTo>
                    <a:pt x="314088" y="772073"/>
                  </a:lnTo>
                  <a:lnTo>
                    <a:pt x="276941" y="762779"/>
                  </a:lnTo>
                  <a:lnTo>
                    <a:pt x="240886" y="749893"/>
                  </a:lnTo>
                  <a:lnTo>
                    <a:pt x="206269" y="733538"/>
                  </a:lnTo>
                  <a:lnTo>
                    <a:pt x="173423" y="713873"/>
                  </a:lnTo>
                  <a:lnTo>
                    <a:pt x="142665" y="691087"/>
                  </a:lnTo>
                  <a:lnTo>
                    <a:pt x="114291" y="665398"/>
                  </a:lnTo>
                  <a:lnTo>
                    <a:pt x="88574" y="637056"/>
                  </a:lnTo>
                  <a:lnTo>
                    <a:pt x="65763" y="606332"/>
                  </a:lnTo>
                  <a:lnTo>
                    <a:pt x="46076" y="573523"/>
                  </a:lnTo>
                  <a:lnTo>
                    <a:pt x="29703" y="538944"/>
                  </a:lnTo>
                  <a:lnTo>
                    <a:pt x="16802" y="502929"/>
                  </a:lnTo>
                  <a:lnTo>
                    <a:pt x="7497" y="465824"/>
                  </a:lnTo>
                  <a:lnTo>
                    <a:pt x="1878" y="427987"/>
                  </a:lnTo>
                  <a:lnTo>
                    <a:pt x="0" y="389781"/>
                  </a:lnTo>
                  <a:lnTo>
                    <a:pt x="117" y="380213"/>
                  </a:lnTo>
                  <a:lnTo>
                    <a:pt x="2934" y="342065"/>
                  </a:lnTo>
                  <a:lnTo>
                    <a:pt x="9481" y="304377"/>
                  </a:lnTo>
                  <a:lnTo>
                    <a:pt x="19695" y="267511"/>
                  </a:lnTo>
                  <a:lnTo>
                    <a:pt x="33477" y="231823"/>
                  </a:lnTo>
                  <a:lnTo>
                    <a:pt x="50695" y="197656"/>
                  </a:lnTo>
                  <a:lnTo>
                    <a:pt x="71182" y="165339"/>
                  </a:lnTo>
                  <a:lnTo>
                    <a:pt x="94742" y="135184"/>
                  </a:lnTo>
                  <a:lnTo>
                    <a:pt x="121148" y="107481"/>
                  </a:lnTo>
                  <a:lnTo>
                    <a:pt x="150144" y="82496"/>
                  </a:lnTo>
                  <a:lnTo>
                    <a:pt x="181453" y="60471"/>
                  </a:lnTo>
                  <a:lnTo>
                    <a:pt x="214772" y="41617"/>
                  </a:lnTo>
                  <a:lnTo>
                    <a:pt x="249781" y="26117"/>
                  </a:lnTo>
                  <a:lnTo>
                    <a:pt x="286142" y="14118"/>
                  </a:lnTo>
                  <a:lnTo>
                    <a:pt x="323506" y="5737"/>
                  </a:lnTo>
                  <a:lnTo>
                    <a:pt x="361512" y="1055"/>
                  </a:lnTo>
                  <a:lnTo>
                    <a:pt x="390215" y="0"/>
                  </a:lnTo>
                  <a:lnTo>
                    <a:pt x="399794" y="117"/>
                  </a:lnTo>
                  <a:lnTo>
                    <a:pt x="437985" y="2931"/>
                  </a:lnTo>
                  <a:lnTo>
                    <a:pt x="475715" y="9471"/>
                  </a:lnTo>
                  <a:lnTo>
                    <a:pt x="512621" y="19673"/>
                  </a:lnTo>
                  <a:lnTo>
                    <a:pt x="548349" y="33440"/>
                  </a:lnTo>
                  <a:lnTo>
                    <a:pt x="582554" y="50639"/>
                  </a:lnTo>
                  <a:lnTo>
                    <a:pt x="614907" y="71103"/>
                  </a:lnTo>
                  <a:lnTo>
                    <a:pt x="645096" y="94637"/>
                  </a:lnTo>
                  <a:lnTo>
                    <a:pt x="672830" y="121013"/>
                  </a:lnTo>
                  <a:lnTo>
                    <a:pt x="697842" y="149977"/>
                  </a:lnTo>
                  <a:lnTo>
                    <a:pt x="719892" y="181251"/>
                  </a:lnTo>
                  <a:lnTo>
                    <a:pt x="738767" y="214534"/>
                  </a:lnTo>
                  <a:lnTo>
                    <a:pt x="754285" y="249503"/>
                  </a:lnTo>
                  <a:lnTo>
                    <a:pt x="766296" y="285824"/>
                  </a:lnTo>
                  <a:lnTo>
                    <a:pt x="774686" y="323146"/>
                  </a:lnTo>
                  <a:lnTo>
                    <a:pt x="779374" y="361110"/>
                  </a:lnTo>
                  <a:lnTo>
                    <a:pt x="780431" y="389781"/>
                  </a:lnTo>
                  <a:lnTo>
                    <a:pt x="780313" y="399350"/>
                  </a:lnTo>
                  <a:lnTo>
                    <a:pt x="777496" y="437498"/>
                  </a:lnTo>
                  <a:lnTo>
                    <a:pt x="770949" y="475186"/>
                  </a:lnTo>
                  <a:lnTo>
                    <a:pt x="760735" y="512052"/>
                  </a:lnTo>
                  <a:lnTo>
                    <a:pt x="746953" y="547740"/>
                  </a:lnTo>
                  <a:lnTo>
                    <a:pt x="729735" y="581907"/>
                  </a:lnTo>
                  <a:lnTo>
                    <a:pt x="709248" y="614223"/>
                  </a:lnTo>
                  <a:lnTo>
                    <a:pt x="685688" y="644378"/>
                  </a:lnTo>
                  <a:lnTo>
                    <a:pt x="659283" y="672082"/>
                  </a:lnTo>
                  <a:lnTo>
                    <a:pt x="630286" y="697066"/>
                  </a:lnTo>
                  <a:lnTo>
                    <a:pt x="598977" y="719091"/>
                  </a:lnTo>
                  <a:lnTo>
                    <a:pt x="565658" y="737945"/>
                  </a:lnTo>
                  <a:lnTo>
                    <a:pt x="530649" y="753446"/>
                  </a:lnTo>
                  <a:lnTo>
                    <a:pt x="494288" y="765444"/>
                  </a:lnTo>
                  <a:lnTo>
                    <a:pt x="456924" y="773825"/>
                  </a:lnTo>
                  <a:lnTo>
                    <a:pt x="418918" y="778507"/>
                  </a:lnTo>
                  <a:lnTo>
                    <a:pt x="390215" y="779563"/>
                  </a:lnTo>
                  <a:close/>
                </a:path>
              </a:pathLst>
            </a:custGeom>
            <a:solidFill>
              <a:srgbClr val="903274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46014" y="8418318"/>
            <a:ext cx="4616450" cy="960119"/>
            <a:chOff x="546014" y="8418318"/>
            <a:chExt cx="4616450" cy="960119"/>
          </a:xfrm>
        </p:grpSpPr>
        <p:sp>
          <p:nvSpPr>
            <p:cNvPr id="13" name="object 13"/>
            <p:cNvSpPr/>
            <p:nvPr/>
          </p:nvSpPr>
          <p:spPr>
            <a:xfrm>
              <a:off x="566940" y="8439244"/>
              <a:ext cx="4574540" cy="918210"/>
            </a:xfrm>
            <a:custGeom>
              <a:avLst/>
              <a:gdLst/>
              <a:ahLst/>
              <a:cxnLst/>
              <a:rect l="l" t="t" r="r" b="b"/>
              <a:pathLst>
                <a:path w="4574540" h="918209">
                  <a:moveTo>
                    <a:pt x="459594" y="0"/>
                  </a:moveTo>
                  <a:lnTo>
                    <a:pt x="4114901" y="0"/>
                  </a:lnTo>
                  <a:lnTo>
                    <a:pt x="4126184" y="138"/>
                  </a:lnTo>
                  <a:lnTo>
                    <a:pt x="4171164" y="3452"/>
                  </a:lnTo>
                  <a:lnTo>
                    <a:pt x="4215602" y="11155"/>
                  </a:lnTo>
                  <a:lnTo>
                    <a:pt x="4259071" y="23171"/>
                  </a:lnTo>
                  <a:lnTo>
                    <a:pt x="4301151" y="39385"/>
                  </a:lnTo>
                  <a:lnTo>
                    <a:pt x="4341438" y="59642"/>
                  </a:lnTo>
                  <a:lnTo>
                    <a:pt x="4379542" y="83745"/>
                  </a:lnTo>
                  <a:lnTo>
                    <a:pt x="4415099" y="111463"/>
                  </a:lnTo>
                  <a:lnTo>
                    <a:pt x="4447764" y="142529"/>
                  </a:lnTo>
                  <a:lnTo>
                    <a:pt x="4477224" y="176643"/>
                  </a:lnTo>
                  <a:lnTo>
                    <a:pt x="4503193" y="213477"/>
                  </a:lnTo>
                  <a:lnTo>
                    <a:pt x="4525423" y="252676"/>
                  </a:lnTo>
                  <a:lnTo>
                    <a:pt x="4543701" y="293864"/>
                  </a:lnTo>
                  <a:lnTo>
                    <a:pt x="4557848" y="336643"/>
                  </a:lnTo>
                  <a:lnTo>
                    <a:pt x="4567730" y="380600"/>
                  </a:lnTo>
                  <a:lnTo>
                    <a:pt x="4573251" y="425314"/>
                  </a:lnTo>
                  <a:lnTo>
                    <a:pt x="4574496" y="459083"/>
                  </a:lnTo>
                  <a:lnTo>
                    <a:pt x="4574358" y="470353"/>
                  </a:lnTo>
                  <a:lnTo>
                    <a:pt x="4571039" y="515283"/>
                  </a:lnTo>
                  <a:lnTo>
                    <a:pt x="4563327" y="559672"/>
                  </a:lnTo>
                  <a:lnTo>
                    <a:pt x="4551298" y="603093"/>
                  </a:lnTo>
                  <a:lnTo>
                    <a:pt x="4535065" y="645126"/>
                  </a:lnTo>
                  <a:lnTo>
                    <a:pt x="4514786" y="685368"/>
                  </a:lnTo>
                  <a:lnTo>
                    <a:pt x="4490657" y="723430"/>
                  </a:lnTo>
                  <a:lnTo>
                    <a:pt x="4462908" y="758947"/>
                  </a:lnTo>
                  <a:lnTo>
                    <a:pt x="4431808" y="791576"/>
                  </a:lnTo>
                  <a:lnTo>
                    <a:pt x="4397656" y="821002"/>
                  </a:lnTo>
                  <a:lnTo>
                    <a:pt x="4360780" y="846943"/>
                  </a:lnTo>
                  <a:lnTo>
                    <a:pt x="4321537" y="869149"/>
                  </a:lnTo>
                  <a:lnTo>
                    <a:pt x="4280303" y="887406"/>
                  </a:lnTo>
                  <a:lnTo>
                    <a:pt x="4237477" y="901538"/>
                  </a:lnTo>
                  <a:lnTo>
                    <a:pt x="4193471" y="911409"/>
                  </a:lnTo>
                  <a:lnTo>
                    <a:pt x="4148708" y="916923"/>
                  </a:lnTo>
                  <a:lnTo>
                    <a:pt x="4114901" y="918167"/>
                  </a:lnTo>
                  <a:lnTo>
                    <a:pt x="459594" y="918167"/>
                  </a:lnTo>
                  <a:lnTo>
                    <a:pt x="414546" y="915956"/>
                  </a:lnTo>
                  <a:lnTo>
                    <a:pt x="369932" y="909345"/>
                  </a:lnTo>
                  <a:lnTo>
                    <a:pt x="326181" y="898399"/>
                  </a:lnTo>
                  <a:lnTo>
                    <a:pt x="283715" y="883221"/>
                  </a:lnTo>
                  <a:lnTo>
                    <a:pt x="242943" y="863958"/>
                  </a:lnTo>
                  <a:lnTo>
                    <a:pt x="204257" y="840797"/>
                  </a:lnTo>
                  <a:lnTo>
                    <a:pt x="168030" y="813959"/>
                  </a:lnTo>
                  <a:lnTo>
                    <a:pt x="134612" y="783704"/>
                  </a:lnTo>
                  <a:lnTo>
                    <a:pt x="104323" y="750323"/>
                  </a:lnTo>
                  <a:lnTo>
                    <a:pt x="77455" y="714136"/>
                  </a:lnTo>
                  <a:lnTo>
                    <a:pt x="54268" y="675494"/>
                  </a:lnTo>
                  <a:lnTo>
                    <a:pt x="34984" y="634767"/>
                  </a:lnTo>
                  <a:lnTo>
                    <a:pt x="19789" y="592348"/>
                  </a:lnTo>
                  <a:lnTo>
                    <a:pt x="8830" y="548646"/>
                  </a:lnTo>
                  <a:lnTo>
                    <a:pt x="2213" y="504081"/>
                  </a:lnTo>
                  <a:lnTo>
                    <a:pt x="0" y="459083"/>
                  </a:lnTo>
                  <a:lnTo>
                    <a:pt x="138" y="447813"/>
                  </a:lnTo>
                  <a:lnTo>
                    <a:pt x="3456" y="402883"/>
                  </a:lnTo>
                  <a:lnTo>
                    <a:pt x="11167" y="358494"/>
                  </a:lnTo>
                  <a:lnTo>
                    <a:pt x="23197" y="315073"/>
                  </a:lnTo>
                  <a:lnTo>
                    <a:pt x="39429" y="273040"/>
                  </a:lnTo>
                  <a:lnTo>
                    <a:pt x="59708" y="232798"/>
                  </a:lnTo>
                  <a:lnTo>
                    <a:pt x="83838" y="194736"/>
                  </a:lnTo>
                  <a:lnTo>
                    <a:pt x="111587" y="159219"/>
                  </a:lnTo>
                  <a:lnTo>
                    <a:pt x="142687" y="126591"/>
                  </a:lnTo>
                  <a:lnTo>
                    <a:pt x="176840" y="97164"/>
                  </a:lnTo>
                  <a:lnTo>
                    <a:pt x="213715" y="71222"/>
                  </a:lnTo>
                  <a:lnTo>
                    <a:pt x="252958" y="49017"/>
                  </a:lnTo>
                  <a:lnTo>
                    <a:pt x="294191" y="30760"/>
                  </a:lnTo>
                  <a:lnTo>
                    <a:pt x="337018" y="16628"/>
                  </a:lnTo>
                  <a:lnTo>
                    <a:pt x="381024" y="6757"/>
                  </a:lnTo>
                  <a:lnTo>
                    <a:pt x="425788" y="1243"/>
                  </a:lnTo>
                  <a:lnTo>
                    <a:pt x="459594" y="0"/>
                  </a:lnTo>
                  <a:close/>
                </a:path>
              </a:pathLst>
            </a:custGeom>
            <a:ln w="41850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49809" y="8508545"/>
              <a:ext cx="781050" cy="779780"/>
            </a:xfrm>
            <a:custGeom>
              <a:avLst/>
              <a:gdLst/>
              <a:ahLst/>
              <a:cxnLst/>
              <a:rect l="l" t="t" r="r" b="b"/>
              <a:pathLst>
                <a:path w="781050" h="779779">
                  <a:moveTo>
                    <a:pt x="390215" y="779563"/>
                  </a:moveTo>
                  <a:lnTo>
                    <a:pt x="351967" y="777686"/>
                  </a:lnTo>
                  <a:lnTo>
                    <a:pt x="314088" y="772073"/>
                  </a:lnTo>
                  <a:lnTo>
                    <a:pt x="276941" y="762779"/>
                  </a:lnTo>
                  <a:lnTo>
                    <a:pt x="240886" y="749892"/>
                  </a:lnTo>
                  <a:lnTo>
                    <a:pt x="206269" y="733538"/>
                  </a:lnTo>
                  <a:lnTo>
                    <a:pt x="173423" y="713873"/>
                  </a:lnTo>
                  <a:lnTo>
                    <a:pt x="142665" y="691086"/>
                  </a:lnTo>
                  <a:lnTo>
                    <a:pt x="114291" y="665398"/>
                  </a:lnTo>
                  <a:lnTo>
                    <a:pt x="88574" y="637056"/>
                  </a:lnTo>
                  <a:lnTo>
                    <a:pt x="65763" y="606332"/>
                  </a:lnTo>
                  <a:lnTo>
                    <a:pt x="46076" y="573523"/>
                  </a:lnTo>
                  <a:lnTo>
                    <a:pt x="29703" y="538944"/>
                  </a:lnTo>
                  <a:lnTo>
                    <a:pt x="16802" y="502929"/>
                  </a:lnTo>
                  <a:lnTo>
                    <a:pt x="7497" y="465823"/>
                  </a:lnTo>
                  <a:lnTo>
                    <a:pt x="1878" y="427986"/>
                  </a:lnTo>
                  <a:lnTo>
                    <a:pt x="0" y="389781"/>
                  </a:lnTo>
                  <a:lnTo>
                    <a:pt x="117" y="380213"/>
                  </a:lnTo>
                  <a:lnTo>
                    <a:pt x="2934" y="342065"/>
                  </a:lnTo>
                  <a:lnTo>
                    <a:pt x="9481" y="304376"/>
                  </a:lnTo>
                  <a:lnTo>
                    <a:pt x="19695" y="267511"/>
                  </a:lnTo>
                  <a:lnTo>
                    <a:pt x="33477" y="231822"/>
                  </a:lnTo>
                  <a:lnTo>
                    <a:pt x="50695" y="197656"/>
                  </a:lnTo>
                  <a:lnTo>
                    <a:pt x="71182" y="165339"/>
                  </a:lnTo>
                  <a:lnTo>
                    <a:pt x="94742" y="135184"/>
                  </a:lnTo>
                  <a:lnTo>
                    <a:pt x="121148" y="107481"/>
                  </a:lnTo>
                  <a:lnTo>
                    <a:pt x="150144" y="82496"/>
                  </a:lnTo>
                  <a:lnTo>
                    <a:pt x="181453" y="60471"/>
                  </a:lnTo>
                  <a:lnTo>
                    <a:pt x="214772" y="41617"/>
                  </a:lnTo>
                  <a:lnTo>
                    <a:pt x="249781" y="26116"/>
                  </a:lnTo>
                  <a:lnTo>
                    <a:pt x="286142" y="14118"/>
                  </a:lnTo>
                  <a:lnTo>
                    <a:pt x="323506" y="5737"/>
                  </a:lnTo>
                  <a:lnTo>
                    <a:pt x="361512" y="1055"/>
                  </a:lnTo>
                  <a:lnTo>
                    <a:pt x="390215" y="0"/>
                  </a:lnTo>
                  <a:lnTo>
                    <a:pt x="399794" y="117"/>
                  </a:lnTo>
                  <a:lnTo>
                    <a:pt x="437985" y="2931"/>
                  </a:lnTo>
                  <a:lnTo>
                    <a:pt x="475715" y="9471"/>
                  </a:lnTo>
                  <a:lnTo>
                    <a:pt x="512621" y="19673"/>
                  </a:lnTo>
                  <a:lnTo>
                    <a:pt x="548349" y="33440"/>
                  </a:lnTo>
                  <a:lnTo>
                    <a:pt x="582554" y="50638"/>
                  </a:lnTo>
                  <a:lnTo>
                    <a:pt x="614907" y="71103"/>
                  </a:lnTo>
                  <a:lnTo>
                    <a:pt x="645096" y="94637"/>
                  </a:lnTo>
                  <a:lnTo>
                    <a:pt x="672830" y="121013"/>
                  </a:lnTo>
                  <a:lnTo>
                    <a:pt x="697842" y="149977"/>
                  </a:lnTo>
                  <a:lnTo>
                    <a:pt x="719892" y="181251"/>
                  </a:lnTo>
                  <a:lnTo>
                    <a:pt x="738767" y="214533"/>
                  </a:lnTo>
                  <a:lnTo>
                    <a:pt x="754285" y="249503"/>
                  </a:lnTo>
                  <a:lnTo>
                    <a:pt x="766296" y="285824"/>
                  </a:lnTo>
                  <a:lnTo>
                    <a:pt x="774686" y="323146"/>
                  </a:lnTo>
                  <a:lnTo>
                    <a:pt x="779374" y="361110"/>
                  </a:lnTo>
                  <a:lnTo>
                    <a:pt x="780431" y="389781"/>
                  </a:lnTo>
                  <a:lnTo>
                    <a:pt x="780313" y="399350"/>
                  </a:lnTo>
                  <a:lnTo>
                    <a:pt x="777496" y="437498"/>
                  </a:lnTo>
                  <a:lnTo>
                    <a:pt x="770949" y="475185"/>
                  </a:lnTo>
                  <a:lnTo>
                    <a:pt x="760735" y="512051"/>
                  </a:lnTo>
                  <a:lnTo>
                    <a:pt x="746953" y="547739"/>
                  </a:lnTo>
                  <a:lnTo>
                    <a:pt x="729735" y="581906"/>
                  </a:lnTo>
                  <a:lnTo>
                    <a:pt x="709248" y="614223"/>
                  </a:lnTo>
                  <a:lnTo>
                    <a:pt x="685688" y="644378"/>
                  </a:lnTo>
                  <a:lnTo>
                    <a:pt x="659283" y="672081"/>
                  </a:lnTo>
                  <a:lnTo>
                    <a:pt x="630286" y="697066"/>
                  </a:lnTo>
                  <a:lnTo>
                    <a:pt x="598977" y="719091"/>
                  </a:lnTo>
                  <a:lnTo>
                    <a:pt x="565658" y="737945"/>
                  </a:lnTo>
                  <a:lnTo>
                    <a:pt x="530649" y="753446"/>
                  </a:lnTo>
                  <a:lnTo>
                    <a:pt x="494288" y="765444"/>
                  </a:lnTo>
                  <a:lnTo>
                    <a:pt x="456924" y="773825"/>
                  </a:lnTo>
                  <a:lnTo>
                    <a:pt x="418918" y="778507"/>
                  </a:lnTo>
                  <a:lnTo>
                    <a:pt x="390215" y="779563"/>
                  </a:lnTo>
                  <a:close/>
                </a:path>
              </a:pathLst>
            </a:custGeom>
            <a:solidFill>
              <a:srgbClr val="CD5887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55593" y="6528422"/>
            <a:ext cx="3129500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75" dirty="0">
                <a:latin typeface="Montserrat" pitchFamily="2" charset="0"/>
                <a:cs typeface="Tahoma"/>
              </a:rPr>
              <a:t>Research</a:t>
            </a:r>
            <a:r>
              <a:rPr sz="2650" spc="-125" dirty="0">
                <a:latin typeface="Montserrat" pitchFamily="2" charset="0"/>
                <a:cs typeface="Tahoma"/>
              </a:rPr>
              <a:t> </a:t>
            </a:r>
            <a:r>
              <a:rPr sz="2650" spc="165" dirty="0">
                <a:latin typeface="Montserrat" pitchFamily="2" charset="0"/>
                <a:cs typeface="Tahoma"/>
              </a:rPr>
              <a:t>report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7684" y="7626964"/>
            <a:ext cx="3331515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60" dirty="0">
                <a:latin typeface="Montserrat" pitchFamily="2" charset="0"/>
                <a:cs typeface="Tahoma"/>
              </a:rPr>
              <a:t>Dataset</a:t>
            </a:r>
            <a:r>
              <a:rPr sz="2650" spc="-125" dirty="0">
                <a:latin typeface="Montserrat" pitchFamily="2" charset="0"/>
                <a:cs typeface="Tahoma"/>
              </a:rPr>
              <a:t> </a:t>
            </a:r>
            <a:r>
              <a:rPr sz="2650" spc="185" dirty="0">
                <a:latin typeface="Montserrat" pitchFamily="2" charset="0"/>
                <a:cs typeface="Tahoma"/>
              </a:rPr>
              <a:t>Review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55456" y="8721423"/>
            <a:ext cx="3129637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85" dirty="0">
                <a:latin typeface="Montserrat" pitchFamily="2" charset="0"/>
                <a:cs typeface="Tahoma"/>
              </a:rPr>
              <a:t>Data</a:t>
            </a:r>
            <a:r>
              <a:rPr sz="2650" spc="-130" dirty="0">
                <a:latin typeface="Montserrat" pitchFamily="2" charset="0"/>
                <a:cs typeface="Tahoma"/>
              </a:rPr>
              <a:t> </a:t>
            </a:r>
            <a:r>
              <a:rPr sz="2650" spc="150" dirty="0">
                <a:latin typeface="Montserrat" pitchFamily="2" charset="0"/>
                <a:cs typeface="Tahoma"/>
              </a:rPr>
              <a:t>Analysis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9317" y="6614279"/>
            <a:ext cx="1193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365" dirty="0">
                <a:solidFill>
                  <a:srgbClr val="FFFFFF"/>
                </a:solidFill>
                <a:latin typeface="Montserrat" pitchFamily="2" charset="0"/>
                <a:cs typeface="Tahoma"/>
              </a:rPr>
              <a:t>1</a:t>
            </a:r>
            <a:endParaRPr sz="1900">
              <a:latin typeface="Montserrat" pitchFamily="2" charset="0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4583" y="7682901"/>
            <a:ext cx="16764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20" dirty="0">
                <a:solidFill>
                  <a:srgbClr val="FFFFFF"/>
                </a:solidFill>
                <a:latin typeface="Montserrat" pitchFamily="2" charset="0"/>
                <a:cs typeface="Tahoma"/>
              </a:rPr>
              <a:t>2</a:t>
            </a:r>
            <a:endParaRPr sz="1900">
              <a:latin typeface="Montserrat" pitchFamily="2" charset="0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962" y="8692973"/>
            <a:ext cx="15557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0" dirty="0">
                <a:solidFill>
                  <a:srgbClr val="FFFFFF"/>
                </a:solidFill>
                <a:latin typeface="Montserrat" pitchFamily="2" charset="0"/>
                <a:cs typeface="Tahoma"/>
              </a:rPr>
              <a:t>3</a:t>
            </a:r>
            <a:endParaRPr sz="1900">
              <a:latin typeface="Montserrat" pitchFamily="2" charset="0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83564" y="6311305"/>
            <a:ext cx="4616450" cy="961390"/>
            <a:chOff x="5583564" y="6311305"/>
            <a:chExt cx="4616450" cy="961390"/>
          </a:xfrm>
        </p:grpSpPr>
        <p:sp>
          <p:nvSpPr>
            <p:cNvPr id="22" name="object 22"/>
            <p:cNvSpPr/>
            <p:nvPr/>
          </p:nvSpPr>
          <p:spPr>
            <a:xfrm>
              <a:off x="5604512" y="6332252"/>
              <a:ext cx="4574540" cy="919480"/>
            </a:xfrm>
            <a:custGeom>
              <a:avLst/>
              <a:gdLst/>
              <a:ahLst/>
              <a:cxnLst/>
              <a:rect l="l" t="t" r="r" b="b"/>
              <a:pathLst>
                <a:path w="4574540" h="919479">
                  <a:moveTo>
                    <a:pt x="459582" y="0"/>
                  </a:moveTo>
                  <a:lnTo>
                    <a:pt x="4114790" y="0"/>
                  </a:lnTo>
                  <a:lnTo>
                    <a:pt x="4126072" y="138"/>
                  </a:lnTo>
                  <a:lnTo>
                    <a:pt x="4171051" y="3456"/>
                  </a:lnTo>
                  <a:lnTo>
                    <a:pt x="4215488" y="11167"/>
                  </a:lnTo>
                  <a:lnTo>
                    <a:pt x="4258955" y="23196"/>
                  </a:lnTo>
                  <a:lnTo>
                    <a:pt x="4301035" y="39428"/>
                  </a:lnTo>
                  <a:lnTo>
                    <a:pt x="4341320" y="59707"/>
                  </a:lnTo>
                  <a:lnTo>
                    <a:pt x="4379424" y="83836"/>
                  </a:lnTo>
                  <a:lnTo>
                    <a:pt x="4414980" y="111584"/>
                  </a:lnTo>
                  <a:lnTo>
                    <a:pt x="4447644" y="142683"/>
                  </a:lnTo>
                  <a:lnTo>
                    <a:pt x="4477103" y="176835"/>
                  </a:lnTo>
                  <a:lnTo>
                    <a:pt x="4503071" y="213709"/>
                  </a:lnTo>
                  <a:lnTo>
                    <a:pt x="4525301" y="252951"/>
                  </a:lnTo>
                  <a:lnTo>
                    <a:pt x="4543578" y="294183"/>
                  </a:lnTo>
                  <a:lnTo>
                    <a:pt x="4557725" y="337009"/>
                  </a:lnTo>
                  <a:lnTo>
                    <a:pt x="4567607" y="381014"/>
                  </a:lnTo>
                  <a:lnTo>
                    <a:pt x="4573127" y="425776"/>
                  </a:lnTo>
                  <a:lnTo>
                    <a:pt x="4574372" y="459582"/>
                  </a:lnTo>
                  <a:lnTo>
                    <a:pt x="4574234" y="470864"/>
                  </a:lnTo>
                  <a:lnTo>
                    <a:pt x="4570915" y="515843"/>
                  </a:lnTo>
                  <a:lnTo>
                    <a:pt x="4563204" y="560280"/>
                  </a:lnTo>
                  <a:lnTo>
                    <a:pt x="4551175" y="603748"/>
                  </a:lnTo>
                  <a:lnTo>
                    <a:pt x="4534943" y="645827"/>
                  </a:lnTo>
                  <a:lnTo>
                    <a:pt x="4514664" y="686112"/>
                  </a:lnTo>
                  <a:lnTo>
                    <a:pt x="4490535" y="724216"/>
                  </a:lnTo>
                  <a:lnTo>
                    <a:pt x="4462788" y="759771"/>
                  </a:lnTo>
                  <a:lnTo>
                    <a:pt x="4431688" y="792435"/>
                  </a:lnTo>
                  <a:lnTo>
                    <a:pt x="4397537" y="821894"/>
                  </a:lnTo>
                  <a:lnTo>
                    <a:pt x="4360663" y="847863"/>
                  </a:lnTo>
                  <a:lnTo>
                    <a:pt x="4321420" y="870093"/>
                  </a:lnTo>
                  <a:lnTo>
                    <a:pt x="4280188" y="888370"/>
                  </a:lnTo>
                  <a:lnTo>
                    <a:pt x="4237363" y="902517"/>
                  </a:lnTo>
                  <a:lnTo>
                    <a:pt x="4193357" y="912399"/>
                  </a:lnTo>
                  <a:lnTo>
                    <a:pt x="4148596" y="917919"/>
                  </a:lnTo>
                  <a:lnTo>
                    <a:pt x="4114790" y="919164"/>
                  </a:lnTo>
                  <a:lnTo>
                    <a:pt x="459582" y="919164"/>
                  </a:lnTo>
                  <a:lnTo>
                    <a:pt x="414535" y="916951"/>
                  </a:lnTo>
                  <a:lnTo>
                    <a:pt x="369922" y="910333"/>
                  </a:lnTo>
                  <a:lnTo>
                    <a:pt x="326172" y="899375"/>
                  </a:lnTo>
                  <a:lnTo>
                    <a:pt x="283707" y="884180"/>
                  </a:lnTo>
                  <a:lnTo>
                    <a:pt x="242936" y="864897"/>
                  </a:lnTo>
                  <a:lnTo>
                    <a:pt x="204252" y="841710"/>
                  </a:lnTo>
                  <a:lnTo>
                    <a:pt x="168026" y="814844"/>
                  </a:lnTo>
                  <a:lnTo>
                    <a:pt x="134608" y="784555"/>
                  </a:lnTo>
                  <a:lnTo>
                    <a:pt x="104320" y="751138"/>
                  </a:lnTo>
                  <a:lnTo>
                    <a:pt x="77453" y="714912"/>
                  </a:lnTo>
                  <a:lnTo>
                    <a:pt x="54266" y="676227"/>
                  </a:lnTo>
                  <a:lnTo>
                    <a:pt x="34983" y="635456"/>
                  </a:lnTo>
                  <a:lnTo>
                    <a:pt x="19789" y="592991"/>
                  </a:lnTo>
                  <a:lnTo>
                    <a:pt x="8830" y="549242"/>
                  </a:lnTo>
                  <a:lnTo>
                    <a:pt x="2213" y="504629"/>
                  </a:lnTo>
                  <a:lnTo>
                    <a:pt x="0" y="459582"/>
                  </a:lnTo>
                  <a:lnTo>
                    <a:pt x="138" y="448300"/>
                  </a:lnTo>
                  <a:lnTo>
                    <a:pt x="3456" y="403321"/>
                  </a:lnTo>
                  <a:lnTo>
                    <a:pt x="11167" y="358883"/>
                  </a:lnTo>
                  <a:lnTo>
                    <a:pt x="23196" y="315416"/>
                  </a:lnTo>
                  <a:lnTo>
                    <a:pt x="39428" y="273337"/>
                  </a:lnTo>
                  <a:lnTo>
                    <a:pt x="59707" y="233051"/>
                  </a:lnTo>
                  <a:lnTo>
                    <a:pt x="83836" y="194948"/>
                  </a:lnTo>
                  <a:lnTo>
                    <a:pt x="111584" y="159392"/>
                  </a:lnTo>
                  <a:lnTo>
                    <a:pt x="142683" y="126728"/>
                  </a:lnTo>
                  <a:lnTo>
                    <a:pt x="176835" y="97269"/>
                  </a:lnTo>
                  <a:lnTo>
                    <a:pt x="213709" y="71300"/>
                  </a:lnTo>
                  <a:lnTo>
                    <a:pt x="252951" y="49070"/>
                  </a:lnTo>
                  <a:lnTo>
                    <a:pt x="294183" y="30793"/>
                  </a:lnTo>
                  <a:lnTo>
                    <a:pt x="337009" y="16646"/>
                  </a:lnTo>
                  <a:lnTo>
                    <a:pt x="381014" y="6765"/>
                  </a:lnTo>
                  <a:lnTo>
                    <a:pt x="425776" y="1244"/>
                  </a:lnTo>
                  <a:lnTo>
                    <a:pt x="459582" y="0"/>
                  </a:lnTo>
                  <a:close/>
                </a:path>
              </a:pathLst>
            </a:custGeom>
            <a:ln w="41894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687379" y="6401629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5">
                  <a:moveTo>
                    <a:pt x="390205" y="780410"/>
                  </a:moveTo>
                  <a:lnTo>
                    <a:pt x="351958" y="778531"/>
                  </a:lnTo>
                  <a:lnTo>
                    <a:pt x="314079" y="772912"/>
                  </a:lnTo>
                  <a:lnTo>
                    <a:pt x="276934" y="763607"/>
                  </a:lnTo>
                  <a:lnTo>
                    <a:pt x="240880" y="750707"/>
                  </a:lnTo>
                  <a:lnTo>
                    <a:pt x="206263" y="734335"/>
                  </a:lnTo>
                  <a:lnTo>
                    <a:pt x="173418" y="714648"/>
                  </a:lnTo>
                  <a:lnTo>
                    <a:pt x="142661" y="691837"/>
                  </a:lnTo>
                  <a:lnTo>
                    <a:pt x="114288" y="666121"/>
                  </a:lnTo>
                  <a:lnTo>
                    <a:pt x="88572" y="637748"/>
                  </a:lnTo>
                  <a:lnTo>
                    <a:pt x="65761" y="606991"/>
                  </a:lnTo>
                  <a:lnTo>
                    <a:pt x="46074" y="574146"/>
                  </a:lnTo>
                  <a:lnTo>
                    <a:pt x="29702" y="539530"/>
                  </a:lnTo>
                  <a:lnTo>
                    <a:pt x="16802" y="503475"/>
                  </a:lnTo>
                  <a:lnTo>
                    <a:pt x="7497" y="466330"/>
                  </a:lnTo>
                  <a:lnTo>
                    <a:pt x="1878" y="428451"/>
                  </a:lnTo>
                  <a:lnTo>
                    <a:pt x="0" y="390205"/>
                  </a:lnTo>
                  <a:lnTo>
                    <a:pt x="117" y="380626"/>
                  </a:lnTo>
                  <a:lnTo>
                    <a:pt x="2934" y="342436"/>
                  </a:lnTo>
                  <a:lnTo>
                    <a:pt x="9481" y="304707"/>
                  </a:lnTo>
                  <a:lnTo>
                    <a:pt x="19695" y="267802"/>
                  </a:lnTo>
                  <a:lnTo>
                    <a:pt x="33476" y="232075"/>
                  </a:lnTo>
                  <a:lnTo>
                    <a:pt x="50693" y="197871"/>
                  </a:lnTo>
                  <a:lnTo>
                    <a:pt x="71180" y="165519"/>
                  </a:lnTo>
                  <a:lnTo>
                    <a:pt x="94740" y="135331"/>
                  </a:lnTo>
                  <a:lnTo>
                    <a:pt x="121144" y="107598"/>
                  </a:lnTo>
                  <a:lnTo>
                    <a:pt x="150140" y="82586"/>
                  </a:lnTo>
                  <a:lnTo>
                    <a:pt x="181448" y="60537"/>
                  </a:lnTo>
                  <a:lnTo>
                    <a:pt x="214766" y="41662"/>
                  </a:lnTo>
                  <a:lnTo>
                    <a:pt x="249774" y="26145"/>
                  </a:lnTo>
                  <a:lnTo>
                    <a:pt x="286135" y="14133"/>
                  </a:lnTo>
                  <a:lnTo>
                    <a:pt x="323497" y="5744"/>
                  </a:lnTo>
                  <a:lnTo>
                    <a:pt x="361502" y="1056"/>
                  </a:lnTo>
                  <a:lnTo>
                    <a:pt x="390205" y="0"/>
                  </a:lnTo>
                  <a:lnTo>
                    <a:pt x="399784" y="117"/>
                  </a:lnTo>
                  <a:lnTo>
                    <a:pt x="437973" y="2934"/>
                  </a:lnTo>
                  <a:lnTo>
                    <a:pt x="475702" y="9481"/>
                  </a:lnTo>
                  <a:lnTo>
                    <a:pt x="512608" y="19695"/>
                  </a:lnTo>
                  <a:lnTo>
                    <a:pt x="548334" y="33476"/>
                  </a:lnTo>
                  <a:lnTo>
                    <a:pt x="582539" y="50693"/>
                  </a:lnTo>
                  <a:lnTo>
                    <a:pt x="614890" y="71180"/>
                  </a:lnTo>
                  <a:lnTo>
                    <a:pt x="645078" y="94740"/>
                  </a:lnTo>
                  <a:lnTo>
                    <a:pt x="672812" y="121144"/>
                  </a:lnTo>
                  <a:lnTo>
                    <a:pt x="697823" y="150140"/>
                  </a:lnTo>
                  <a:lnTo>
                    <a:pt x="719872" y="181448"/>
                  </a:lnTo>
                  <a:lnTo>
                    <a:pt x="738747" y="214766"/>
                  </a:lnTo>
                  <a:lnTo>
                    <a:pt x="754264" y="249774"/>
                  </a:lnTo>
                  <a:lnTo>
                    <a:pt x="766276" y="286135"/>
                  </a:lnTo>
                  <a:lnTo>
                    <a:pt x="774665" y="323497"/>
                  </a:lnTo>
                  <a:lnTo>
                    <a:pt x="779353" y="361502"/>
                  </a:lnTo>
                  <a:lnTo>
                    <a:pt x="780410" y="390205"/>
                  </a:lnTo>
                  <a:lnTo>
                    <a:pt x="780292" y="399784"/>
                  </a:lnTo>
                  <a:lnTo>
                    <a:pt x="777475" y="437973"/>
                  </a:lnTo>
                  <a:lnTo>
                    <a:pt x="770928" y="475702"/>
                  </a:lnTo>
                  <a:lnTo>
                    <a:pt x="760714" y="512608"/>
                  </a:lnTo>
                  <a:lnTo>
                    <a:pt x="746933" y="548334"/>
                  </a:lnTo>
                  <a:lnTo>
                    <a:pt x="729716" y="582538"/>
                  </a:lnTo>
                  <a:lnTo>
                    <a:pt x="709229" y="614890"/>
                  </a:lnTo>
                  <a:lnTo>
                    <a:pt x="685669" y="645078"/>
                  </a:lnTo>
                  <a:lnTo>
                    <a:pt x="659265" y="672811"/>
                  </a:lnTo>
                  <a:lnTo>
                    <a:pt x="630269" y="697823"/>
                  </a:lnTo>
                  <a:lnTo>
                    <a:pt x="598961" y="719872"/>
                  </a:lnTo>
                  <a:lnTo>
                    <a:pt x="565643" y="738747"/>
                  </a:lnTo>
                  <a:lnTo>
                    <a:pt x="530635" y="754264"/>
                  </a:lnTo>
                  <a:lnTo>
                    <a:pt x="494274" y="766276"/>
                  </a:lnTo>
                  <a:lnTo>
                    <a:pt x="456912" y="774665"/>
                  </a:lnTo>
                  <a:lnTo>
                    <a:pt x="418907" y="779353"/>
                  </a:lnTo>
                  <a:lnTo>
                    <a:pt x="390205" y="780410"/>
                  </a:lnTo>
                  <a:close/>
                </a:path>
              </a:pathLst>
            </a:custGeom>
            <a:solidFill>
              <a:srgbClr val="721D49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583564" y="7365956"/>
            <a:ext cx="4616450" cy="961390"/>
            <a:chOff x="5583564" y="7365956"/>
            <a:chExt cx="4616450" cy="961390"/>
          </a:xfrm>
        </p:grpSpPr>
        <p:sp>
          <p:nvSpPr>
            <p:cNvPr id="25" name="object 25"/>
            <p:cNvSpPr/>
            <p:nvPr/>
          </p:nvSpPr>
          <p:spPr>
            <a:xfrm>
              <a:off x="5604512" y="7386903"/>
              <a:ext cx="4574540" cy="919480"/>
            </a:xfrm>
            <a:custGeom>
              <a:avLst/>
              <a:gdLst/>
              <a:ahLst/>
              <a:cxnLst/>
              <a:rect l="l" t="t" r="r" b="b"/>
              <a:pathLst>
                <a:path w="4574540" h="919479">
                  <a:moveTo>
                    <a:pt x="459582" y="0"/>
                  </a:moveTo>
                  <a:lnTo>
                    <a:pt x="4114790" y="0"/>
                  </a:lnTo>
                  <a:lnTo>
                    <a:pt x="4126072" y="138"/>
                  </a:lnTo>
                  <a:lnTo>
                    <a:pt x="4171051" y="3456"/>
                  </a:lnTo>
                  <a:lnTo>
                    <a:pt x="4215488" y="11167"/>
                  </a:lnTo>
                  <a:lnTo>
                    <a:pt x="4258955" y="23196"/>
                  </a:lnTo>
                  <a:lnTo>
                    <a:pt x="4301035" y="39428"/>
                  </a:lnTo>
                  <a:lnTo>
                    <a:pt x="4341320" y="59707"/>
                  </a:lnTo>
                  <a:lnTo>
                    <a:pt x="4379424" y="83836"/>
                  </a:lnTo>
                  <a:lnTo>
                    <a:pt x="4414980" y="111584"/>
                  </a:lnTo>
                  <a:lnTo>
                    <a:pt x="4447644" y="142683"/>
                  </a:lnTo>
                  <a:lnTo>
                    <a:pt x="4477103" y="176835"/>
                  </a:lnTo>
                  <a:lnTo>
                    <a:pt x="4503071" y="213709"/>
                  </a:lnTo>
                  <a:lnTo>
                    <a:pt x="4525301" y="252951"/>
                  </a:lnTo>
                  <a:lnTo>
                    <a:pt x="4543578" y="294183"/>
                  </a:lnTo>
                  <a:lnTo>
                    <a:pt x="4557725" y="337008"/>
                  </a:lnTo>
                  <a:lnTo>
                    <a:pt x="4567607" y="381014"/>
                  </a:lnTo>
                  <a:lnTo>
                    <a:pt x="4573127" y="425776"/>
                  </a:lnTo>
                  <a:lnTo>
                    <a:pt x="4574372" y="459582"/>
                  </a:lnTo>
                  <a:lnTo>
                    <a:pt x="4574234" y="470864"/>
                  </a:lnTo>
                  <a:lnTo>
                    <a:pt x="4570915" y="515843"/>
                  </a:lnTo>
                  <a:lnTo>
                    <a:pt x="4563204" y="560280"/>
                  </a:lnTo>
                  <a:lnTo>
                    <a:pt x="4551175" y="603748"/>
                  </a:lnTo>
                  <a:lnTo>
                    <a:pt x="4534943" y="645827"/>
                  </a:lnTo>
                  <a:lnTo>
                    <a:pt x="4514664" y="686112"/>
                  </a:lnTo>
                  <a:lnTo>
                    <a:pt x="4490535" y="724216"/>
                  </a:lnTo>
                  <a:lnTo>
                    <a:pt x="4462788" y="759771"/>
                  </a:lnTo>
                  <a:lnTo>
                    <a:pt x="4431688" y="792435"/>
                  </a:lnTo>
                  <a:lnTo>
                    <a:pt x="4397537" y="821894"/>
                  </a:lnTo>
                  <a:lnTo>
                    <a:pt x="4360663" y="847863"/>
                  </a:lnTo>
                  <a:lnTo>
                    <a:pt x="4321420" y="870093"/>
                  </a:lnTo>
                  <a:lnTo>
                    <a:pt x="4280188" y="888370"/>
                  </a:lnTo>
                  <a:lnTo>
                    <a:pt x="4237363" y="902517"/>
                  </a:lnTo>
                  <a:lnTo>
                    <a:pt x="4193357" y="912399"/>
                  </a:lnTo>
                  <a:lnTo>
                    <a:pt x="4148596" y="917919"/>
                  </a:lnTo>
                  <a:lnTo>
                    <a:pt x="4114790" y="919164"/>
                  </a:lnTo>
                  <a:lnTo>
                    <a:pt x="459582" y="919164"/>
                  </a:lnTo>
                  <a:lnTo>
                    <a:pt x="414535" y="916951"/>
                  </a:lnTo>
                  <a:lnTo>
                    <a:pt x="369922" y="910333"/>
                  </a:lnTo>
                  <a:lnTo>
                    <a:pt x="326172" y="899374"/>
                  </a:lnTo>
                  <a:lnTo>
                    <a:pt x="283707" y="884180"/>
                  </a:lnTo>
                  <a:lnTo>
                    <a:pt x="242936" y="864897"/>
                  </a:lnTo>
                  <a:lnTo>
                    <a:pt x="204252" y="841710"/>
                  </a:lnTo>
                  <a:lnTo>
                    <a:pt x="168026" y="814844"/>
                  </a:lnTo>
                  <a:lnTo>
                    <a:pt x="134608" y="784555"/>
                  </a:lnTo>
                  <a:lnTo>
                    <a:pt x="104320" y="751138"/>
                  </a:lnTo>
                  <a:lnTo>
                    <a:pt x="77453" y="714912"/>
                  </a:lnTo>
                  <a:lnTo>
                    <a:pt x="54266" y="676227"/>
                  </a:lnTo>
                  <a:lnTo>
                    <a:pt x="34983" y="635456"/>
                  </a:lnTo>
                  <a:lnTo>
                    <a:pt x="19789" y="592991"/>
                  </a:lnTo>
                  <a:lnTo>
                    <a:pt x="8830" y="549242"/>
                  </a:lnTo>
                  <a:lnTo>
                    <a:pt x="2213" y="504629"/>
                  </a:lnTo>
                  <a:lnTo>
                    <a:pt x="0" y="459582"/>
                  </a:lnTo>
                  <a:lnTo>
                    <a:pt x="138" y="448300"/>
                  </a:lnTo>
                  <a:lnTo>
                    <a:pt x="3456" y="403321"/>
                  </a:lnTo>
                  <a:lnTo>
                    <a:pt x="11167" y="358883"/>
                  </a:lnTo>
                  <a:lnTo>
                    <a:pt x="23196" y="315416"/>
                  </a:lnTo>
                  <a:lnTo>
                    <a:pt x="39428" y="273337"/>
                  </a:lnTo>
                  <a:lnTo>
                    <a:pt x="59707" y="233051"/>
                  </a:lnTo>
                  <a:lnTo>
                    <a:pt x="83836" y="194948"/>
                  </a:lnTo>
                  <a:lnTo>
                    <a:pt x="111584" y="159392"/>
                  </a:lnTo>
                  <a:lnTo>
                    <a:pt x="142683" y="126728"/>
                  </a:lnTo>
                  <a:lnTo>
                    <a:pt x="176835" y="97269"/>
                  </a:lnTo>
                  <a:lnTo>
                    <a:pt x="213709" y="71300"/>
                  </a:lnTo>
                  <a:lnTo>
                    <a:pt x="252951" y="49070"/>
                  </a:lnTo>
                  <a:lnTo>
                    <a:pt x="294183" y="30793"/>
                  </a:lnTo>
                  <a:lnTo>
                    <a:pt x="337009" y="16646"/>
                  </a:lnTo>
                  <a:lnTo>
                    <a:pt x="381014" y="6765"/>
                  </a:lnTo>
                  <a:lnTo>
                    <a:pt x="425776" y="1244"/>
                  </a:lnTo>
                  <a:lnTo>
                    <a:pt x="459582" y="0"/>
                  </a:lnTo>
                  <a:close/>
                </a:path>
              </a:pathLst>
            </a:custGeom>
            <a:ln w="41894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87379" y="7456281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5">
                  <a:moveTo>
                    <a:pt x="390205" y="780410"/>
                  </a:moveTo>
                  <a:lnTo>
                    <a:pt x="351958" y="778531"/>
                  </a:lnTo>
                  <a:lnTo>
                    <a:pt x="314079" y="772912"/>
                  </a:lnTo>
                  <a:lnTo>
                    <a:pt x="276934" y="763607"/>
                  </a:lnTo>
                  <a:lnTo>
                    <a:pt x="240880" y="750707"/>
                  </a:lnTo>
                  <a:lnTo>
                    <a:pt x="206263" y="734335"/>
                  </a:lnTo>
                  <a:lnTo>
                    <a:pt x="173418" y="714648"/>
                  </a:lnTo>
                  <a:lnTo>
                    <a:pt x="142661" y="691837"/>
                  </a:lnTo>
                  <a:lnTo>
                    <a:pt x="114288" y="666121"/>
                  </a:lnTo>
                  <a:lnTo>
                    <a:pt x="88572" y="637748"/>
                  </a:lnTo>
                  <a:lnTo>
                    <a:pt x="65761" y="606991"/>
                  </a:lnTo>
                  <a:lnTo>
                    <a:pt x="46074" y="574146"/>
                  </a:lnTo>
                  <a:lnTo>
                    <a:pt x="29702" y="539529"/>
                  </a:lnTo>
                  <a:lnTo>
                    <a:pt x="16802" y="503475"/>
                  </a:lnTo>
                  <a:lnTo>
                    <a:pt x="7497" y="466330"/>
                  </a:lnTo>
                  <a:lnTo>
                    <a:pt x="1878" y="428451"/>
                  </a:lnTo>
                  <a:lnTo>
                    <a:pt x="0" y="390205"/>
                  </a:lnTo>
                  <a:lnTo>
                    <a:pt x="117" y="380626"/>
                  </a:lnTo>
                  <a:lnTo>
                    <a:pt x="2934" y="342436"/>
                  </a:lnTo>
                  <a:lnTo>
                    <a:pt x="9481" y="304707"/>
                  </a:lnTo>
                  <a:lnTo>
                    <a:pt x="19695" y="267802"/>
                  </a:lnTo>
                  <a:lnTo>
                    <a:pt x="33476" y="232075"/>
                  </a:lnTo>
                  <a:lnTo>
                    <a:pt x="50693" y="197871"/>
                  </a:lnTo>
                  <a:lnTo>
                    <a:pt x="71180" y="165519"/>
                  </a:lnTo>
                  <a:lnTo>
                    <a:pt x="94740" y="135331"/>
                  </a:lnTo>
                  <a:lnTo>
                    <a:pt x="121144" y="107598"/>
                  </a:lnTo>
                  <a:lnTo>
                    <a:pt x="150140" y="82586"/>
                  </a:lnTo>
                  <a:lnTo>
                    <a:pt x="181448" y="60537"/>
                  </a:lnTo>
                  <a:lnTo>
                    <a:pt x="214766" y="41663"/>
                  </a:lnTo>
                  <a:lnTo>
                    <a:pt x="249774" y="26145"/>
                  </a:lnTo>
                  <a:lnTo>
                    <a:pt x="286135" y="14133"/>
                  </a:lnTo>
                  <a:lnTo>
                    <a:pt x="323497" y="5744"/>
                  </a:lnTo>
                  <a:lnTo>
                    <a:pt x="361502" y="1057"/>
                  </a:lnTo>
                  <a:lnTo>
                    <a:pt x="390205" y="0"/>
                  </a:lnTo>
                  <a:lnTo>
                    <a:pt x="399784" y="117"/>
                  </a:lnTo>
                  <a:lnTo>
                    <a:pt x="437973" y="2934"/>
                  </a:lnTo>
                  <a:lnTo>
                    <a:pt x="475702" y="9481"/>
                  </a:lnTo>
                  <a:lnTo>
                    <a:pt x="512608" y="19695"/>
                  </a:lnTo>
                  <a:lnTo>
                    <a:pt x="548334" y="33476"/>
                  </a:lnTo>
                  <a:lnTo>
                    <a:pt x="582539" y="50693"/>
                  </a:lnTo>
                  <a:lnTo>
                    <a:pt x="614890" y="71180"/>
                  </a:lnTo>
                  <a:lnTo>
                    <a:pt x="645078" y="94740"/>
                  </a:lnTo>
                  <a:lnTo>
                    <a:pt x="672812" y="121144"/>
                  </a:lnTo>
                  <a:lnTo>
                    <a:pt x="697823" y="150140"/>
                  </a:lnTo>
                  <a:lnTo>
                    <a:pt x="719872" y="181448"/>
                  </a:lnTo>
                  <a:lnTo>
                    <a:pt x="738747" y="214766"/>
                  </a:lnTo>
                  <a:lnTo>
                    <a:pt x="754264" y="249774"/>
                  </a:lnTo>
                  <a:lnTo>
                    <a:pt x="766276" y="286135"/>
                  </a:lnTo>
                  <a:lnTo>
                    <a:pt x="774665" y="323497"/>
                  </a:lnTo>
                  <a:lnTo>
                    <a:pt x="779353" y="361502"/>
                  </a:lnTo>
                  <a:lnTo>
                    <a:pt x="780410" y="390205"/>
                  </a:lnTo>
                  <a:lnTo>
                    <a:pt x="780292" y="399784"/>
                  </a:lnTo>
                  <a:lnTo>
                    <a:pt x="777475" y="437973"/>
                  </a:lnTo>
                  <a:lnTo>
                    <a:pt x="770928" y="475702"/>
                  </a:lnTo>
                  <a:lnTo>
                    <a:pt x="760714" y="512608"/>
                  </a:lnTo>
                  <a:lnTo>
                    <a:pt x="746933" y="548334"/>
                  </a:lnTo>
                  <a:lnTo>
                    <a:pt x="729716" y="582538"/>
                  </a:lnTo>
                  <a:lnTo>
                    <a:pt x="709229" y="614890"/>
                  </a:lnTo>
                  <a:lnTo>
                    <a:pt x="685669" y="645078"/>
                  </a:lnTo>
                  <a:lnTo>
                    <a:pt x="659265" y="672811"/>
                  </a:lnTo>
                  <a:lnTo>
                    <a:pt x="630269" y="697823"/>
                  </a:lnTo>
                  <a:lnTo>
                    <a:pt x="598961" y="719872"/>
                  </a:lnTo>
                  <a:lnTo>
                    <a:pt x="565643" y="738746"/>
                  </a:lnTo>
                  <a:lnTo>
                    <a:pt x="530635" y="754264"/>
                  </a:lnTo>
                  <a:lnTo>
                    <a:pt x="494274" y="766275"/>
                  </a:lnTo>
                  <a:lnTo>
                    <a:pt x="456912" y="774665"/>
                  </a:lnTo>
                  <a:lnTo>
                    <a:pt x="418907" y="779353"/>
                  </a:lnTo>
                  <a:lnTo>
                    <a:pt x="390205" y="780410"/>
                  </a:lnTo>
                  <a:close/>
                </a:path>
              </a:pathLst>
            </a:custGeom>
            <a:solidFill>
              <a:srgbClr val="903274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583564" y="8420607"/>
            <a:ext cx="4616450" cy="961390"/>
            <a:chOff x="5583564" y="8420607"/>
            <a:chExt cx="4616450" cy="961390"/>
          </a:xfrm>
        </p:grpSpPr>
        <p:sp>
          <p:nvSpPr>
            <p:cNvPr id="28" name="object 28"/>
            <p:cNvSpPr/>
            <p:nvPr/>
          </p:nvSpPr>
          <p:spPr>
            <a:xfrm>
              <a:off x="5604512" y="8441554"/>
              <a:ext cx="4574540" cy="919480"/>
            </a:xfrm>
            <a:custGeom>
              <a:avLst/>
              <a:gdLst/>
              <a:ahLst/>
              <a:cxnLst/>
              <a:rect l="l" t="t" r="r" b="b"/>
              <a:pathLst>
                <a:path w="4574540" h="919479">
                  <a:moveTo>
                    <a:pt x="459582" y="0"/>
                  </a:moveTo>
                  <a:lnTo>
                    <a:pt x="4114790" y="0"/>
                  </a:lnTo>
                  <a:lnTo>
                    <a:pt x="4126072" y="138"/>
                  </a:lnTo>
                  <a:lnTo>
                    <a:pt x="4171051" y="3456"/>
                  </a:lnTo>
                  <a:lnTo>
                    <a:pt x="4215488" y="11167"/>
                  </a:lnTo>
                  <a:lnTo>
                    <a:pt x="4258955" y="23196"/>
                  </a:lnTo>
                  <a:lnTo>
                    <a:pt x="4301035" y="39428"/>
                  </a:lnTo>
                  <a:lnTo>
                    <a:pt x="4341320" y="59706"/>
                  </a:lnTo>
                  <a:lnTo>
                    <a:pt x="4379424" y="83836"/>
                  </a:lnTo>
                  <a:lnTo>
                    <a:pt x="4414980" y="111584"/>
                  </a:lnTo>
                  <a:lnTo>
                    <a:pt x="4447644" y="142683"/>
                  </a:lnTo>
                  <a:lnTo>
                    <a:pt x="4477103" y="176835"/>
                  </a:lnTo>
                  <a:lnTo>
                    <a:pt x="4503071" y="213709"/>
                  </a:lnTo>
                  <a:lnTo>
                    <a:pt x="4525301" y="252951"/>
                  </a:lnTo>
                  <a:lnTo>
                    <a:pt x="4543578" y="294183"/>
                  </a:lnTo>
                  <a:lnTo>
                    <a:pt x="4557725" y="337008"/>
                  </a:lnTo>
                  <a:lnTo>
                    <a:pt x="4567607" y="381014"/>
                  </a:lnTo>
                  <a:lnTo>
                    <a:pt x="4573127" y="425776"/>
                  </a:lnTo>
                  <a:lnTo>
                    <a:pt x="4574372" y="459582"/>
                  </a:lnTo>
                  <a:lnTo>
                    <a:pt x="4574234" y="470864"/>
                  </a:lnTo>
                  <a:lnTo>
                    <a:pt x="4570915" y="515843"/>
                  </a:lnTo>
                  <a:lnTo>
                    <a:pt x="4563204" y="560280"/>
                  </a:lnTo>
                  <a:lnTo>
                    <a:pt x="4551175" y="603747"/>
                  </a:lnTo>
                  <a:lnTo>
                    <a:pt x="4534943" y="645827"/>
                  </a:lnTo>
                  <a:lnTo>
                    <a:pt x="4514664" y="686112"/>
                  </a:lnTo>
                  <a:lnTo>
                    <a:pt x="4490535" y="724216"/>
                  </a:lnTo>
                  <a:lnTo>
                    <a:pt x="4462788" y="759771"/>
                  </a:lnTo>
                  <a:lnTo>
                    <a:pt x="4431688" y="792435"/>
                  </a:lnTo>
                  <a:lnTo>
                    <a:pt x="4397537" y="821894"/>
                  </a:lnTo>
                  <a:lnTo>
                    <a:pt x="4360663" y="847863"/>
                  </a:lnTo>
                  <a:lnTo>
                    <a:pt x="4321420" y="870093"/>
                  </a:lnTo>
                  <a:lnTo>
                    <a:pt x="4280188" y="888370"/>
                  </a:lnTo>
                  <a:lnTo>
                    <a:pt x="4237363" y="902517"/>
                  </a:lnTo>
                  <a:lnTo>
                    <a:pt x="4193357" y="912398"/>
                  </a:lnTo>
                  <a:lnTo>
                    <a:pt x="4148596" y="917919"/>
                  </a:lnTo>
                  <a:lnTo>
                    <a:pt x="4114790" y="919164"/>
                  </a:lnTo>
                  <a:lnTo>
                    <a:pt x="459582" y="919164"/>
                  </a:lnTo>
                  <a:lnTo>
                    <a:pt x="414535" y="916951"/>
                  </a:lnTo>
                  <a:lnTo>
                    <a:pt x="369922" y="910333"/>
                  </a:lnTo>
                  <a:lnTo>
                    <a:pt x="326172" y="899374"/>
                  </a:lnTo>
                  <a:lnTo>
                    <a:pt x="283707" y="884180"/>
                  </a:lnTo>
                  <a:lnTo>
                    <a:pt x="242936" y="864897"/>
                  </a:lnTo>
                  <a:lnTo>
                    <a:pt x="204252" y="841710"/>
                  </a:lnTo>
                  <a:lnTo>
                    <a:pt x="168026" y="814843"/>
                  </a:lnTo>
                  <a:lnTo>
                    <a:pt x="134608" y="784555"/>
                  </a:lnTo>
                  <a:lnTo>
                    <a:pt x="104320" y="751137"/>
                  </a:lnTo>
                  <a:lnTo>
                    <a:pt x="77453" y="714911"/>
                  </a:lnTo>
                  <a:lnTo>
                    <a:pt x="54266" y="676227"/>
                  </a:lnTo>
                  <a:lnTo>
                    <a:pt x="34983" y="635456"/>
                  </a:lnTo>
                  <a:lnTo>
                    <a:pt x="19789" y="592991"/>
                  </a:lnTo>
                  <a:lnTo>
                    <a:pt x="8830" y="549241"/>
                  </a:lnTo>
                  <a:lnTo>
                    <a:pt x="2213" y="504628"/>
                  </a:lnTo>
                  <a:lnTo>
                    <a:pt x="0" y="459582"/>
                  </a:lnTo>
                  <a:lnTo>
                    <a:pt x="138" y="448300"/>
                  </a:lnTo>
                  <a:lnTo>
                    <a:pt x="3456" y="403320"/>
                  </a:lnTo>
                  <a:lnTo>
                    <a:pt x="11167" y="358883"/>
                  </a:lnTo>
                  <a:lnTo>
                    <a:pt x="23196" y="315415"/>
                  </a:lnTo>
                  <a:lnTo>
                    <a:pt x="39428" y="273336"/>
                  </a:lnTo>
                  <a:lnTo>
                    <a:pt x="59707" y="233051"/>
                  </a:lnTo>
                  <a:lnTo>
                    <a:pt x="83836" y="194947"/>
                  </a:lnTo>
                  <a:lnTo>
                    <a:pt x="111584" y="159392"/>
                  </a:lnTo>
                  <a:lnTo>
                    <a:pt x="142683" y="126728"/>
                  </a:lnTo>
                  <a:lnTo>
                    <a:pt x="176835" y="97269"/>
                  </a:lnTo>
                  <a:lnTo>
                    <a:pt x="213709" y="71300"/>
                  </a:lnTo>
                  <a:lnTo>
                    <a:pt x="252951" y="49070"/>
                  </a:lnTo>
                  <a:lnTo>
                    <a:pt x="294183" y="30793"/>
                  </a:lnTo>
                  <a:lnTo>
                    <a:pt x="337009" y="16646"/>
                  </a:lnTo>
                  <a:lnTo>
                    <a:pt x="381014" y="6765"/>
                  </a:lnTo>
                  <a:lnTo>
                    <a:pt x="425776" y="1244"/>
                  </a:lnTo>
                  <a:lnTo>
                    <a:pt x="459582" y="0"/>
                  </a:lnTo>
                  <a:close/>
                </a:path>
              </a:pathLst>
            </a:custGeom>
            <a:ln w="41894">
              <a:solidFill>
                <a:srgbClr val="90327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687379" y="8510932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5">
                  <a:moveTo>
                    <a:pt x="390205" y="780409"/>
                  </a:moveTo>
                  <a:lnTo>
                    <a:pt x="351958" y="778531"/>
                  </a:lnTo>
                  <a:lnTo>
                    <a:pt x="314079" y="772911"/>
                  </a:lnTo>
                  <a:lnTo>
                    <a:pt x="276934" y="763607"/>
                  </a:lnTo>
                  <a:lnTo>
                    <a:pt x="240880" y="750706"/>
                  </a:lnTo>
                  <a:lnTo>
                    <a:pt x="206263" y="734334"/>
                  </a:lnTo>
                  <a:lnTo>
                    <a:pt x="173418" y="714648"/>
                  </a:lnTo>
                  <a:lnTo>
                    <a:pt x="142661" y="691837"/>
                  </a:lnTo>
                  <a:lnTo>
                    <a:pt x="114288" y="666121"/>
                  </a:lnTo>
                  <a:lnTo>
                    <a:pt x="88572" y="637748"/>
                  </a:lnTo>
                  <a:lnTo>
                    <a:pt x="65761" y="606990"/>
                  </a:lnTo>
                  <a:lnTo>
                    <a:pt x="46074" y="574145"/>
                  </a:lnTo>
                  <a:lnTo>
                    <a:pt x="29702" y="539529"/>
                  </a:lnTo>
                  <a:lnTo>
                    <a:pt x="16802" y="503475"/>
                  </a:lnTo>
                  <a:lnTo>
                    <a:pt x="7497" y="466329"/>
                  </a:lnTo>
                  <a:lnTo>
                    <a:pt x="1878" y="428451"/>
                  </a:lnTo>
                  <a:lnTo>
                    <a:pt x="0" y="390204"/>
                  </a:lnTo>
                  <a:lnTo>
                    <a:pt x="117" y="380625"/>
                  </a:lnTo>
                  <a:lnTo>
                    <a:pt x="2934" y="342436"/>
                  </a:lnTo>
                  <a:lnTo>
                    <a:pt x="9481" y="304707"/>
                  </a:lnTo>
                  <a:lnTo>
                    <a:pt x="19695" y="267801"/>
                  </a:lnTo>
                  <a:lnTo>
                    <a:pt x="33476" y="232074"/>
                  </a:lnTo>
                  <a:lnTo>
                    <a:pt x="50693" y="197870"/>
                  </a:lnTo>
                  <a:lnTo>
                    <a:pt x="71180" y="165518"/>
                  </a:lnTo>
                  <a:lnTo>
                    <a:pt x="94740" y="135331"/>
                  </a:lnTo>
                  <a:lnTo>
                    <a:pt x="121144" y="107597"/>
                  </a:lnTo>
                  <a:lnTo>
                    <a:pt x="150140" y="82586"/>
                  </a:lnTo>
                  <a:lnTo>
                    <a:pt x="181448" y="60536"/>
                  </a:lnTo>
                  <a:lnTo>
                    <a:pt x="214766" y="41662"/>
                  </a:lnTo>
                  <a:lnTo>
                    <a:pt x="249774" y="26145"/>
                  </a:lnTo>
                  <a:lnTo>
                    <a:pt x="286135" y="14133"/>
                  </a:lnTo>
                  <a:lnTo>
                    <a:pt x="323497" y="5743"/>
                  </a:lnTo>
                  <a:lnTo>
                    <a:pt x="361502" y="1056"/>
                  </a:lnTo>
                  <a:lnTo>
                    <a:pt x="390205" y="0"/>
                  </a:lnTo>
                  <a:lnTo>
                    <a:pt x="399784" y="117"/>
                  </a:lnTo>
                  <a:lnTo>
                    <a:pt x="437973" y="2934"/>
                  </a:lnTo>
                  <a:lnTo>
                    <a:pt x="475702" y="9481"/>
                  </a:lnTo>
                  <a:lnTo>
                    <a:pt x="512608" y="19695"/>
                  </a:lnTo>
                  <a:lnTo>
                    <a:pt x="548334" y="33476"/>
                  </a:lnTo>
                  <a:lnTo>
                    <a:pt x="582539" y="50693"/>
                  </a:lnTo>
                  <a:lnTo>
                    <a:pt x="614890" y="71180"/>
                  </a:lnTo>
                  <a:lnTo>
                    <a:pt x="645078" y="94739"/>
                  </a:lnTo>
                  <a:lnTo>
                    <a:pt x="672812" y="121144"/>
                  </a:lnTo>
                  <a:lnTo>
                    <a:pt x="697823" y="150140"/>
                  </a:lnTo>
                  <a:lnTo>
                    <a:pt x="719872" y="181448"/>
                  </a:lnTo>
                  <a:lnTo>
                    <a:pt x="738747" y="214766"/>
                  </a:lnTo>
                  <a:lnTo>
                    <a:pt x="754264" y="249774"/>
                  </a:lnTo>
                  <a:lnTo>
                    <a:pt x="766276" y="286134"/>
                  </a:lnTo>
                  <a:lnTo>
                    <a:pt x="774665" y="323497"/>
                  </a:lnTo>
                  <a:lnTo>
                    <a:pt x="779353" y="361502"/>
                  </a:lnTo>
                  <a:lnTo>
                    <a:pt x="780410" y="390204"/>
                  </a:lnTo>
                  <a:lnTo>
                    <a:pt x="780292" y="399783"/>
                  </a:lnTo>
                  <a:lnTo>
                    <a:pt x="777475" y="437973"/>
                  </a:lnTo>
                  <a:lnTo>
                    <a:pt x="770928" y="475701"/>
                  </a:lnTo>
                  <a:lnTo>
                    <a:pt x="760714" y="512607"/>
                  </a:lnTo>
                  <a:lnTo>
                    <a:pt x="746933" y="548334"/>
                  </a:lnTo>
                  <a:lnTo>
                    <a:pt x="729716" y="582538"/>
                  </a:lnTo>
                  <a:lnTo>
                    <a:pt x="709229" y="614890"/>
                  </a:lnTo>
                  <a:lnTo>
                    <a:pt x="685669" y="645078"/>
                  </a:lnTo>
                  <a:lnTo>
                    <a:pt x="659265" y="672811"/>
                  </a:lnTo>
                  <a:lnTo>
                    <a:pt x="630269" y="697823"/>
                  </a:lnTo>
                  <a:lnTo>
                    <a:pt x="598961" y="719872"/>
                  </a:lnTo>
                  <a:lnTo>
                    <a:pt x="565643" y="738746"/>
                  </a:lnTo>
                  <a:lnTo>
                    <a:pt x="530635" y="754264"/>
                  </a:lnTo>
                  <a:lnTo>
                    <a:pt x="494274" y="766275"/>
                  </a:lnTo>
                  <a:lnTo>
                    <a:pt x="456912" y="774665"/>
                  </a:lnTo>
                  <a:lnTo>
                    <a:pt x="418907" y="779353"/>
                  </a:lnTo>
                  <a:lnTo>
                    <a:pt x="390205" y="780409"/>
                  </a:lnTo>
                  <a:close/>
                </a:path>
              </a:pathLst>
            </a:custGeom>
            <a:solidFill>
              <a:srgbClr val="253156"/>
            </a:solidFill>
          </p:spPr>
          <p:txBody>
            <a:bodyPr wrap="square" lIns="0" tIns="0" rIns="0" bIns="0" rtlCol="0"/>
            <a:lstStyle/>
            <a:p>
              <a:endParaRPr>
                <a:latin typeface="Montserrat" pitchFamily="2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714048" y="6558342"/>
            <a:ext cx="3903931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85" dirty="0">
                <a:latin typeface="Montserrat" pitchFamily="2" charset="0"/>
                <a:cs typeface="Tahoma"/>
              </a:rPr>
              <a:t>Data</a:t>
            </a:r>
            <a:r>
              <a:rPr sz="2650" spc="-130" dirty="0">
                <a:latin typeface="Montserrat" pitchFamily="2" charset="0"/>
                <a:cs typeface="Tahoma"/>
              </a:rPr>
              <a:t> </a:t>
            </a:r>
            <a:r>
              <a:rPr sz="2650" spc="155" dirty="0">
                <a:latin typeface="Montserrat" pitchFamily="2" charset="0"/>
                <a:cs typeface="Tahoma"/>
              </a:rPr>
              <a:t>visualization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330164" y="7639881"/>
            <a:ext cx="1813836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120" dirty="0">
                <a:latin typeface="Montserrat" pitchFamily="2" charset="0"/>
                <a:cs typeface="Tahoma"/>
              </a:rPr>
              <a:t>Insights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43333" y="8696595"/>
            <a:ext cx="2962667" cy="4219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200" dirty="0">
                <a:latin typeface="Montserrat" pitchFamily="2" charset="0"/>
                <a:cs typeface="Tahoma"/>
              </a:rPr>
              <a:t>Conclusion</a:t>
            </a:r>
            <a:endParaRPr sz="2650" dirty="0">
              <a:latin typeface="Montserrat" pitchFamily="2" charset="0"/>
              <a:cs typeface="Tahom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95753" y="6614279"/>
            <a:ext cx="17018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40" dirty="0">
                <a:solidFill>
                  <a:srgbClr val="FFFFFF"/>
                </a:solidFill>
                <a:latin typeface="Montserrat" pitchFamily="2" charset="0"/>
                <a:cs typeface="Tahoma"/>
              </a:rPr>
              <a:t>4</a:t>
            </a:r>
            <a:endParaRPr sz="1900">
              <a:latin typeface="Montserrat" pitchFamily="2" charset="0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98432" y="7636260"/>
            <a:ext cx="16510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solidFill>
                  <a:srgbClr val="FFFFFF"/>
                </a:solidFill>
                <a:latin typeface="Montserrat" pitchFamily="2" charset="0"/>
                <a:cs typeface="Tahoma"/>
              </a:rPr>
              <a:t>5</a:t>
            </a:r>
            <a:endParaRPr sz="1900">
              <a:latin typeface="Montserrat" pitchFamily="2" charset="0"/>
              <a:cs typeface="Tahom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5366" y="8692973"/>
            <a:ext cx="17399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70" dirty="0">
                <a:solidFill>
                  <a:srgbClr val="FFFFFF"/>
                </a:solidFill>
                <a:latin typeface="Montserrat" pitchFamily="2" charset="0"/>
                <a:cs typeface="Tahoma"/>
              </a:rPr>
              <a:t>6</a:t>
            </a:r>
            <a:endParaRPr sz="1900">
              <a:latin typeface="Montserrat" pitchFamily="2" charset="0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17424" y="2916196"/>
            <a:ext cx="8528008" cy="67429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446250"/>
            <a:ext cx="6321425" cy="631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>
              <a:lnSpc>
                <a:spcPts val="3030"/>
              </a:lnSpc>
              <a:spcBef>
                <a:spcPts val="100"/>
              </a:spcBef>
            </a:pP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(Education)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4710"/>
              </a:lnSpc>
            </a:pPr>
            <a:r>
              <a:rPr sz="4000" dirty="0">
                <a:latin typeface="Verdana"/>
                <a:cs typeface="Verdana"/>
              </a:rPr>
              <a:t>Categorical</a:t>
            </a:r>
            <a:r>
              <a:rPr sz="4000" spc="-370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36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  <a:spcBef>
                <a:spcPts val="3850"/>
              </a:spcBef>
            </a:pPr>
            <a:r>
              <a:rPr sz="2500" spc="-40" dirty="0">
                <a:latin typeface="Verdana"/>
                <a:cs typeface="Verdana"/>
              </a:rPr>
              <a:t>Individuals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education</a:t>
            </a:r>
            <a:r>
              <a:rPr sz="2500" spc="-65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levels, </a:t>
            </a:r>
            <a:r>
              <a:rPr sz="2500" spc="-30" dirty="0">
                <a:latin typeface="Verdana"/>
                <a:cs typeface="Verdana"/>
              </a:rPr>
              <a:t>particularly</a:t>
            </a:r>
            <a:r>
              <a:rPr sz="2500" spc="-2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220" dirty="0">
                <a:latin typeface="Verdana"/>
                <a:cs typeface="Verdana"/>
              </a:rPr>
              <a:t> </a:t>
            </a:r>
            <a:r>
              <a:rPr sz="2500" spc="70" dirty="0">
                <a:latin typeface="Verdana"/>
                <a:cs typeface="Verdana"/>
              </a:rPr>
              <a:t>who</a:t>
            </a:r>
            <a:r>
              <a:rPr sz="2500" spc="-22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completed</a:t>
            </a:r>
            <a:r>
              <a:rPr sz="2500" spc="-22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high </a:t>
            </a:r>
            <a:r>
              <a:rPr sz="2500" dirty="0">
                <a:latin typeface="Verdana"/>
                <a:cs typeface="Verdana"/>
              </a:rPr>
              <a:t>school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graduate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education,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have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a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1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incidence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-85" dirty="0">
                <a:latin typeface="Verdana"/>
                <a:cs typeface="Verdana"/>
              </a:rPr>
              <a:t>disease.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In </a:t>
            </a:r>
            <a:r>
              <a:rPr sz="2500" spc="-60" dirty="0">
                <a:latin typeface="Verdana"/>
                <a:cs typeface="Verdana"/>
              </a:rPr>
              <a:t>contrast,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lower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education, </a:t>
            </a:r>
            <a:r>
              <a:rPr sz="2500" spc="-35" dirty="0">
                <a:latin typeface="Verdana"/>
                <a:cs typeface="Verdana"/>
              </a:rPr>
              <a:t>especially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60" dirty="0">
                <a:latin typeface="Verdana"/>
                <a:cs typeface="Verdana"/>
              </a:rPr>
              <a:t>no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formal </a:t>
            </a:r>
            <a:r>
              <a:rPr sz="2500" spc="-20" dirty="0">
                <a:latin typeface="Verdana"/>
                <a:cs typeface="Verdana"/>
              </a:rPr>
              <a:t>education,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tend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to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experience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lower </a:t>
            </a:r>
            <a:r>
              <a:rPr sz="2500" spc="-60" dirty="0">
                <a:latin typeface="Verdana"/>
                <a:cs typeface="Verdana"/>
              </a:rPr>
              <a:t>rates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85" dirty="0">
                <a:latin typeface="Verdana"/>
                <a:cs typeface="Verdana"/>
              </a:rPr>
              <a:t>disease,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suggesting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that </a:t>
            </a:r>
            <a:r>
              <a:rPr sz="2500" spc="-45" dirty="0">
                <a:latin typeface="Verdana"/>
                <a:cs typeface="Verdana"/>
              </a:rPr>
              <a:t>work-</a:t>
            </a:r>
            <a:r>
              <a:rPr sz="2500" spc="-10" dirty="0">
                <a:latin typeface="Verdana"/>
                <a:cs typeface="Verdana"/>
              </a:rPr>
              <a:t>related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stress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or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added </a:t>
            </a:r>
            <a:r>
              <a:rPr sz="2500" spc="-25" dirty="0">
                <a:latin typeface="Verdana"/>
                <a:cs typeface="Verdana"/>
              </a:rPr>
              <a:t>responsibilities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may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40" dirty="0">
                <a:latin typeface="Verdana"/>
                <a:cs typeface="Verdana"/>
              </a:rPr>
              <a:t>play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a</a:t>
            </a:r>
            <a:r>
              <a:rPr sz="2500" spc="455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role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in </a:t>
            </a:r>
            <a:r>
              <a:rPr sz="2500" spc="-30" dirty="0">
                <a:latin typeface="Verdana"/>
                <a:cs typeface="Verdana"/>
              </a:rPr>
              <a:t>cardiovascular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health.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54677" y="2951929"/>
            <a:ext cx="8104621" cy="59685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446250"/>
            <a:ext cx="6324600" cy="6009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>
              <a:lnSpc>
                <a:spcPts val="3030"/>
              </a:lnSpc>
              <a:spcBef>
                <a:spcPts val="100"/>
              </a:spcBef>
            </a:pP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(BMI)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ts val="4710"/>
              </a:lnSpc>
            </a:pPr>
            <a:r>
              <a:rPr sz="4000" dirty="0">
                <a:latin typeface="Verdana"/>
                <a:cs typeface="Verdana"/>
              </a:rPr>
              <a:t>Continuous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spc="-40" dirty="0">
                <a:latin typeface="Verdana"/>
                <a:cs typeface="Verdana"/>
              </a:rPr>
              <a:t>Individuals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generally </a:t>
            </a:r>
            <a:r>
              <a:rPr sz="2500" spc="-40" dirty="0">
                <a:latin typeface="Verdana"/>
                <a:cs typeface="Verdana"/>
              </a:rPr>
              <a:t>have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median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BMI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compared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to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without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85" dirty="0">
                <a:latin typeface="Verdana"/>
                <a:cs typeface="Verdana"/>
              </a:rPr>
              <a:t>disease.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40" dirty="0">
                <a:latin typeface="Verdana"/>
                <a:cs typeface="Verdana"/>
              </a:rPr>
              <a:t>Although </a:t>
            </a:r>
            <a:r>
              <a:rPr sz="2500" spc="-10" dirty="0">
                <a:latin typeface="Verdana"/>
                <a:cs typeface="Verdana"/>
              </a:rPr>
              <a:t>there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80" dirty="0">
                <a:latin typeface="Verdana"/>
                <a:cs typeface="Verdana"/>
              </a:rPr>
              <a:t>is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some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overlap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BMI</a:t>
            </a:r>
            <a:r>
              <a:rPr sz="2500" spc="62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distribution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between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two</a:t>
            </a:r>
            <a:r>
              <a:rPr sz="2500" spc="-9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groups,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presence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more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extreme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outliers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group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suggests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204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elevated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BMI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50" dirty="0">
                <a:latin typeface="Verdana"/>
                <a:cs typeface="Verdana"/>
              </a:rPr>
              <a:t>could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60" dirty="0">
                <a:latin typeface="Verdana"/>
                <a:cs typeface="Verdana"/>
              </a:rPr>
              <a:t>be</a:t>
            </a:r>
            <a:r>
              <a:rPr sz="2500" spc="-200" dirty="0">
                <a:latin typeface="Verdana"/>
                <a:cs typeface="Verdana"/>
              </a:rPr>
              <a:t> </a:t>
            </a:r>
            <a:r>
              <a:rPr sz="2500" spc="-50" dirty="0">
                <a:latin typeface="Verdana"/>
                <a:cs typeface="Verdana"/>
              </a:rPr>
              <a:t>a </a:t>
            </a:r>
            <a:r>
              <a:rPr sz="2500" dirty="0">
                <a:latin typeface="Verdana"/>
                <a:cs typeface="Verdana"/>
              </a:rPr>
              <a:t>contributing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-70" dirty="0">
                <a:latin typeface="Verdana"/>
                <a:cs typeface="Verdana"/>
              </a:rPr>
              <a:t>risk </a:t>
            </a:r>
            <a:r>
              <a:rPr sz="2500" spc="-25" dirty="0">
                <a:latin typeface="Verdana"/>
                <a:cs typeface="Verdana"/>
              </a:rPr>
              <a:t>factor</a:t>
            </a:r>
            <a:r>
              <a:rPr sz="2500" spc="-7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for </a:t>
            </a:r>
            <a:r>
              <a:rPr sz="2500" spc="-30" dirty="0">
                <a:latin typeface="Verdana"/>
                <a:cs typeface="Verdana"/>
              </a:rPr>
              <a:t>cardiovascular</a:t>
            </a:r>
            <a:r>
              <a:rPr sz="2500" spc="-13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conditions.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2227" y="2941921"/>
            <a:ext cx="8453104" cy="6041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454" y="3413759"/>
            <a:ext cx="6285865" cy="5165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(Mental</a:t>
            </a:r>
            <a:r>
              <a:rPr sz="2600" spc="-180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903274"/>
                </a:solidFill>
                <a:latin typeface="Verdana"/>
                <a:cs typeface="Verdana"/>
              </a:rPr>
              <a:t>Health</a:t>
            </a:r>
            <a:r>
              <a:rPr sz="2600" spc="-175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days)</a:t>
            </a:r>
            <a:endParaRPr sz="2600">
              <a:latin typeface="Verdana"/>
              <a:cs typeface="Verdana"/>
            </a:endParaRPr>
          </a:p>
          <a:p>
            <a:pPr marL="233679">
              <a:lnSpc>
                <a:spcPct val="100000"/>
              </a:lnSpc>
              <a:spcBef>
                <a:spcPts val="75"/>
              </a:spcBef>
            </a:pPr>
            <a:r>
              <a:rPr sz="4000" dirty="0">
                <a:latin typeface="Verdana"/>
                <a:cs typeface="Verdana"/>
              </a:rPr>
              <a:t>Continuous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marL="233679" marR="5080">
              <a:lnSpc>
                <a:spcPct val="114999"/>
              </a:lnSpc>
            </a:pPr>
            <a:r>
              <a:rPr sz="2500" spc="-25" dirty="0">
                <a:latin typeface="Verdana"/>
                <a:cs typeface="Verdana"/>
              </a:rPr>
              <a:t>The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65" dirty="0">
                <a:latin typeface="Verdana"/>
                <a:cs typeface="Verdana"/>
              </a:rPr>
              <a:t>analysis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health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days </a:t>
            </a:r>
            <a:r>
              <a:rPr sz="2500" dirty="0">
                <a:latin typeface="Verdana"/>
                <a:cs typeface="Verdana"/>
              </a:rPr>
              <a:t>shows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individuals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heart </a:t>
            </a:r>
            <a:r>
              <a:rPr sz="2500" spc="-35" dirty="0">
                <a:latin typeface="Verdana"/>
                <a:cs typeface="Verdana"/>
              </a:rPr>
              <a:t>disease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report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worse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health,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as </a:t>
            </a:r>
            <a:r>
              <a:rPr sz="2500" dirty="0">
                <a:latin typeface="Verdana"/>
                <a:cs typeface="Verdana"/>
              </a:rPr>
              <a:t>indicated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by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higher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median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number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days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poor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health.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This </a:t>
            </a:r>
            <a:r>
              <a:rPr sz="2500" dirty="0">
                <a:latin typeface="Verdana"/>
                <a:cs typeface="Verdana"/>
              </a:rPr>
              <a:t>highlights</a:t>
            </a:r>
            <a:r>
              <a:rPr sz="2500" spc="-11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potential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link</a:t>
            </a:r>
            <a:r>
              <a:rPr sz="2500" spc="-1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between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well-</a:t>
            </a:r>
            <a:r>
              <a:rPr sz="2500" spc="60" dirty="0">
                <a:latin typeface="Verdana"/>
                <a:cs typeface="Verdana"/>
              </a:rPr>
              <a:t>being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cardiovascular health.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31297" y="2983738"/>
            <a:ext cx="8436777" cy="5958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7716" y="3413759"/>
            <a:ext cx="6524625" cy="4727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35" dirty="0">
                <a:solidFill>
                  <a:srgbClr val="903274"/>
                </a:solidFill>
                <a:latin typeface="Verdana"/>
                <a:cs typeface="Verdana"/>
              </a:rPr>
              <a:t>(Physical</a:t>
            </a:r>
            <a:r>
              <a:rPr sz="2600" spc="-180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903274"/>
                </a:solidFill>
                <a:latin typeface="Verdana"/>
                <a:cs typeface="Verdana"/>
              </a:rPr>
              <a:t>Health</a:t>
            </a:r>
            <a:r>
              <a:rPr sz="2600" spc="-175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days)</a:t>
            </a:r>
            <a:endParaRPr sz="2600">
              <a:latin typeface="Verdana"/>
              <a:cs typeface="Verdana"/>
            </a:endParaRPr>
          </a:p>
          <a:p>
            <a:pPr marL="330200">
              <a:lnSpc>
                <a:spcPct val="100000"/>
              </a:lnSpc>
              <a:spcBef>
                <a:spcPts val="75"/>
              </a:spcBef>
            </a:pPr>
            <a:r>
              <a:rPr sz="4000" dirty="0">
                <a:latin typeface="Verdana"/>
                <a:cs typeface="Verdana"/>
              </a:rPr>
              <a:t>Continuous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235" dirty="0">
                <a:latin typeface="Verdana"/>
                <a:cs typeface="Verdana"/>
              </a:rPr>
              <a:t>vs</a:t>
            </a:r>
            <a:r>
              <a:rPr sz="4000" spc="-15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Target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Verdana"/>
              <a:cs typeface="Verdana"/>
            </a:endParaRPr>
          </a:p>
          <a:p>
            <a:pPr marL="330200" marR="5080">
              <a:lnSpc>
                <a:spcPct val="114999"/>
              </a:lnSpc>
            </a:pPr>
            <a:r>
              <a:rPr sz="2500" spc="-25" dirty="0">
                <a:latin typeface="Verdana"/>
                <a:cs typeface="Verdana"/>
              </a:rPr>
              <a:t>The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comparison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physical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health</a:t>
            </a:r>
            <a:r>
              <a:rPr sz="2500" spc="-15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days </a:t>
            </a:r>
            <a:r>
              <a:rPr sz="2500" spc="-75" dirty="0">
                <a:latin typeface="Verdana"/>
                <a:cs typeface="Verdana"/>
              </a:rPr>
              <a:t>reveals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those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disease experience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more</a:t>
            </a:r>
            <a:r>
              <a:rPr sz="2500" spc="-17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days</a:t>
            </a:r>
            <a:r>
              <a:rPr sz="2500" spc="-17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17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poor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physical </a:t>
            </a:r>
            <a:r>
              <a:rPr sz="2500" spc="-55" dirty="0">
                <a:latin typeface="Verdana"/>
                <a:cs typeface="Verdana"/>
              </a:rPr>
              <a:t>health.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The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wider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spread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9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this</a:t>
            </a:r>
            <a:r>
              <a:rPr sz="2500" spc="-190" dirty="0">
                <a:latin typeface="Verdana"/>
                <a:cs typeface="Verdana"/>
              </a:rPr>
              <a:t> </a:t>
            </a:r>
            <a:r>
              <a:rPr sz="2500" spc="40" dirty="0">
                <a:latin typeface="Verdana"/>
                <a:cs typeface="Verdana"/>
              </a:rPr>
              <a:t>group </a:t>
            </a:r>
            <a:r>
              <a:rPr sz="2500" dirty="0">
                <a:latin typeface="Verdana"/>
                <a:cs typeface="Verdana"/>
              </a:rPr>
              <a:t>suggests</a:t>
            </a:r>
            <a:r>
              <a:rPr sz="2500" spc="-16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chronic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physical</a:t>
            </a:r>
            <a:r>
              <a:rPr sz="2500" spc="-16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health </a:t>
            </a:r>
            <a:r>
              <a:rPr sz="2500" dirty="0">
                <a:latin typeface="Verdana"/>
                <a:cs typeface="Verdana"/>
              </a:rPr>
              <a:t>conditions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may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30" dirty="0">
                <a:latin typeface="Verdana"/>
                <a:cs typeface="Verdana"/>
              </a:rPr>
              <a:t>correlate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with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45" dirty="0">
                <a:latin typeface="Verdana"/>
                <a:cs typeface="Verdana"/>
              </a:rPr>
              <a:t>a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higher </a:t>
            </a:r>
            <a:r>
              <a:rPr sz="2500" spc="-70" dirty="0">
                <a:latin typeface="Verdana"/>
                <a:cs typeface="Verdana"/>
              </a:rPr>
              <a:t>risk</a:t>
            </a:r>
            <a:r>
              <a:rPr sz="2500" spc="-21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heart</a:t>
            </a:r>
            <a:r>
              <a:rPr sz="2500" spc="-21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disease.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856" y="3003403"/>
            <a:ext cx="7284481" cy="61553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0" y="2135949"/>
            <a:ext cx="6774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75" dirty="0">
                <a:solidFill>
                  <a:srgbClr val="000000"/>
                </a:solidFill>
              </a:rPr>
              <a:t>Bivariate</a:t>
            </a:r>
            <a:r>
              <a:rPr sz="4200" spc="30" dirty="0">
                <a:solidFill>
                  <a:srgbClr val="000000"/>
                </a:solidFill>
              </a:rPr>
              <a:t> </a:t>
            </a:r>
            <a:r>
              <a:rPr sz="4200" spc="190" dirty="0">
                <a:solidFill>
                  <a:srgbClr val="000000"/>
                </a:solidFill>
              </a:rPr>
              <a:t>Data</a:t>
            </a:r>
            <a:r>
              <a:rPr sz="4200" spc="35" dirty="0">
                <a:solidFill>
                  <a:srgbClr val="000000"/>
                </a:solidFill>
              </a:rPr>
              <a:t> </a:t>
            </a:r>
            <a:r>
              <a:rPr sz="4200" spc="210" dirty="0">
                <a:solidFill>
                  <a:srgbClr val="000000"/>
                </a:solidFill>
              </a:rPr>
              <a:t>Analysis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984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6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5525" y="3266013"/>
            <a:ext cx="6271895" cy="53130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585"/>
              </a:spcBef>
            </a:pPr>
            <a:r>
              <a:rPr sz="2600" spc="-125" dirty="0">
                <a:solidFill>
                  <a:srgbClr val="903274"/>
                </a:solidFill>
                <a:latin typeface="Verdana"/>
                <a:cs typeface="Verdana"/>
              </a:rPr>
              <a:t>'BMI',</a:t>
            </a:r>
            <a:r>
              <a:rPr sz="2600" spc="-200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spc="-35" dirty="0">
                <a:solidFill>
                  <a:srgbClr val="903274"/>
                </a:solidFill>
                <a:latin typeface="Verdana"/>
                <a:cs typeface="Verdana"/>
              </a:rPr>
              <a:t>'MentHlth',</a:t>
            </a:r>
            <a:r>
              <a:rPr sz="2600" spc="-195" dirty="0">
                <a:solidFill>
                  <a:srgbClr val="903274"/>
                </a:solidFill>
                <a:latin typeface="Verdana"/>
                <a:cs typeface="Verdana"/>
              </a:rPr>
              <a:t> </a:t>
            </a:r>
            <a:r>
              <a:rPr sz="2600" spc="-10" dirty="0">
                <a:solidFill>
                  <a:srgbClr val="903274"/>
                </a:solidFill>
                <a:latin typeface="Verdana"/>
                <a:cs typeface="Verdana"/>
              </a:rPr>
              <a:t>'PhysHlth'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4000" dirty="0">
                <a:latin typeface="Verdana"/>
                <a:cs typeface="Verdana"/>
              </a:rPr>
              <a:t>Correlation</a:t>
            </a:r>
            <a:r>
              <a:rPr sz="4000" spc="-305" dirty="0">
                <a:latin typeface="Verdana"/>
                <a:cs typeface="Verdana"/>
              </a:rPr>
              <a:t> </a:t>
            </a:r>
            <a:r>
              <a:rPr sz="4000" spc="-10" dirty="0">
                <a:latin typeface="Verdana"/>
                <a:cs typeface="Verdana"/>
              </a:rPr>
              <a:t>Matrix</a:t>
            </a:r>
            <a:endParaRPr sz="4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000">
              <a:latin typeface="Verdana"/>
              <a:cs typeface="Verdana"/>
            </a:endParaRPr>
          </a:p>
          <a:p>
            <a:pPr marL="12700" marR="5080">
              <a:lnSpc>
                <a:spcPct val="114999"/>
              </a:lnSpc>
            </a:pPr>
            <a:r>
              <a:rPr sz="2500" spc="-25" dirty="0">
                <a:latin typeface="Verdana"/>
                <a:cs typeface="Verdana"/>
              </a:rPr>
              <a:t>The</a:t>
            </a:r>
            <a:r>
              <a:rPr sz="2500" spc="-185" dirty="0">
                <a:latin typeface="Verdana"/>
                <a:cs typeface="Verdana"/>
              </a:rPr>
              <a:t> </a:t>
            </a:r>
            <a:r>
              <a:rPr sz="2500" spc="45" dirty="0">
                <a:latin typeface="Verdana"/>
                <a:cs typeface="Verdana"/>
              </a:rPr>
              <a:t>heatmap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shows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moderate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positive </a:t>
            </a:r>
            <a:r>
              <a:rPr sz="2500" spc="-25" dirty="0">
                <a:latin typeface="Verdana"/>
                <a:cs typeface="Verdana"/>
              </a:rPr>
              <a:t>correlations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between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BMI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physical </a:t>
            </a:r>
            <a:r>
              <a:rPr sz="2500" dirty="0">
                <a:latin typeface="Verdana"/>
                <a:cs typeface="Verdana"/>
              </a:rPr>
              <a:t>health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between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health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spc="30" dirty="0">
                <a:latin typeface="Verdana"/>
                <a:cs typeface="Verdana"/>
              </a:rPr>
              <a:t>and </a:t>
            </a:r>
            <a:r>
              <a:rPr sz="2500" spc="-20" dirty="0">
                <a:latin typeface="Verdana"/>
                <a:cs typeface="Verdana"/>
              </a:rPr>
              <a:t>physical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spc="-55" dirty="0">
                <a:latin typeface="Verdana"/>
                <a:cs typeface="Verdana"/>
              </a:rPr>
              <a:t>health,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indicating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some</a:t>
            </a:r>
            <a:r>
              <a:rPr sz="2500" spc="-120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level</a:t>
            </a:r>
            <a:r>
              <a:rPr sz="2500" spc="-114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of </a:t>
            </a:r>
            <a:r>
              <a:rPr sz="2500" spc="-60" dirty="0">
                <a:latin typeface="Verdana"/>
                <a:cs typeface="Verdana"/>
              </a:rPr>
              <a:t>association.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60" dirty="0">
                <a:latin typeface="Verdana"/>
                <a:cs typeface="Verdana"/>
              </a:rPr>
              <a:t>However,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the</a:t>
            </a:r>
            <a:r>
              <a:rPr sz="2500" spc="-15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correlation </a:t>
            </a:r>
            <a:r>
              <a:rPr sz="2500" dirty="0">
                <a:latin typeface="Verdana"/>
                <a:cs typeface="Verdana"/>
              </a:rPr>
              <a:t>between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BMI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spc="55" dirty="0">
                <a:latin typeface="Verdana"/>
                <a:cs typeface="Verdana"/>
              </a:rPr>
              <a:t>and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mental</a:t>
            </a:r>
            <a:r>
              <a:rPr sz="2500" spc="-10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health</a:t>
            </a:r>
            <a:r>
              <a:rPr sz="2500" spc="-100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is </a:t>
            </a:r>
            <a:r>
              <a:rPr sz="2500" spc="-85" dirty="0">
                <a:latin typeface="Verdana"/>
                <a:cs typeface="Verdana"/>
              </a:rPr>
              <a:t>weak,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suggesting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that</a:t>
            </a:r>
            <a:r>
              <a:rPr sz="2500" spc="-140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these</a:t>
            </a:r>
            <a:r>
              <a:rPr sz="2500" spc="-14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variables </a:t>
            </a:r>
            <a:r>
              <a:rPr sz="2500" spc="-55" dirty="0">
                <a:latin typeface="Verdana"/>
                <a:cs typeface="Verdana"/>
              </a:rPr>
              <a:t>are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not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spc="-25" dirty="0">
                <a:latin typeface="Verdana"/>
                <a:cs typeface="Verdana"/>
              </a:rPr>
              <a:t>directly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linked</a:t>
            </a:r>
            <a:r>
              <a:rPr sz="2500" spc="-180" dirty="0">
                <a:latin typeface="Verdana"/>
                <a:cs typeface="Verdana"/>
              </a:rPr>
              <a:t> </a:t>
            </a:r>
            <a:r>
              <a:rPr sz="2500" dirty="0">
                <a:latin typeface="Verdana"/>
                <a:cs typeface="Verdana"/>
              </a:rPr>
              <a:t>in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spc="-20" dirty="0">
                <a:latin typeface="Verdana"/>
                <a:cs typeface="Verdana"/>
              </a:rPr>
              <a:t>this</a:t>
            </a:r>
            <a:r>
              <a:rPr sz="2500" spc="-175" dirty="0">
                <a:latin typeface="Verdana"/>
                <a:cs typeface="Verdana"/>
              </a:rPr>
              <a:t> </a:t>
            </a:r>
            <a:r>
              <a:rPr sz="2500" spc="-10" dirty="0">
                <a:latin typeface="Verdana"/>
                <a:cs typeface="Verdana"/>
              </a:rPr>
              <a:t>dataset.</a:t>
            </a:r>
            <a:endParaRPr sz="2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Data</a:t>
            </a:r>
            <a:r>
              <a:rPr spc="45" dirty="0"/>
              <a:t> </a:t>
            </a:r>
            <a:r>
              <a:rPr spc="185" dirty="0"/>
              <a:t>Visualization</a:t>
            </a:r>
            <a:r>
              <a:rPr spc="50" dirty="0"/>
              <a:t> </a:t>
            </a:r>
            <a:r>
              <a:rPr spc="215" dirty="0"/>
              <a:t>Techniques</a:t>
            </a:r>
          </a:p>
          <a:p>
            <a:pPr marL="12700" marR="1381125">
              <a:lnSpc>
                <a:spcPct val="114799"/>
              </a:lnSpc>
              <a:spcBef>
                <a:spcPts val="4284"/>
              </a:spcBef>
            </a:pPr>
            <a:r>
              <a:rPr sz="3050" b="0" dirty="0">
                <a:latin typeface="Verdana"/>
                <a:cs typeface="Verdana"/>
              </a:rPr>
              <a:t>A</a:t>
            </a:r>
            <a:r>
              <a:rPr sz="3050" b="0" spc="-270" dirty="0">
                <a:latin typeface="Verdana"/>
                <a:cs typeface="Verdana"/>
              </a:rPr>
              <a:t> </a:t>
            </a:r>
            <a:r>
              <a:rPr sz="3050" spc="85" dirty="0"/>
              <a:t>pie</a:t>
            </a:r>
            <a:r>
              <a:rPr sz="3050" spc="-15" dirty="0"/>
              <a:t> </a:t>
            </a:r>
            <a:r>
              <a:rPr sz="3050" spc="80" dirty="0"/>
              <a:t>chart</a:t>
            </a:r>
            <a:r>
              <a:rPr sz="3050" spc="-90" dirty="0"/>
              <a:t> </a:t>
            </a:r>
            <a:r>
              <a:rPr sz="3050" b="0" spc="-100" dirty="0">
                <a:latin typeface="Verdana"/>
                <a:cs typeface="Verdana"/>
              </a:rPr>
              <a:t>is</a:t>
            </a:r>
            <a:r>
              <a:rPr sz="3050" b="0" spc="-270" dirty="0">
                <a:latin typeface="Verdana"/>
                <a:cs typeface="Verdana"/>
              </a:rPr>
              <a:t> </a:t>
            </a:r>
            <a:r>
              <a:rPr sz="3050" b="0" spc="-80" dirty="0">
                <a:latin typeface="Verdana"/>
                <a:cs typeface="Verdana"/>
              </a:rPr>
              <a:t>a</a:t>
            </a:r>
            <a:r>
              <a:rPr sz="3050" b="0" spc="-270" dirty="0">
                <a:latin typeface="Verdana"/>
                <a:cs typeface="Verdana"/>
              </a:rPr>
              <a:t> </a:t>
            </a:r>
            <a:r>
              <a:rPr sz="3050" b="0" spc="-20" dirty="0">
                <a:latin typeface="Verdana"/>
                <a:cs typeface="Verdana"/>
              </a:rPr>
              <a:t>circular</a:t>
            </a:r>
            <a:r>
              <a:rPr sz="3050" b="0" spc="-26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statistical </a:t>
            </a:r>
            <a:r>
              <a:rPr sz="3050" b="0" dirty="0">
                <a:latin typeface="Verdana"/>
                <a:cs typeface="Verdana"/>
              </a:rPr>
              <a:t>graphic</a:t>
            </a:r>
            <a:r>
              <a:rPr sz="3050" b="0" spc="-17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divided</a:t>
            </a:r>
            <a:r>
              <a:rPr sz="3050" b="0" spc="-17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into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-55" dirty="0">
                <a:latin typeface="Verdana"/>
                <a:cs typeface="Verdana"/>
              </a:rPr>
              <a:t>slices</a:t>
            </a:r>
            <a:r>
              <a:rPr sz="3050" b="0" spc="-17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to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illustrate </a:t>
            </a:r>
            <a:r>
              <a:rPr sz="3050" b="0" dirty="0">
                <a:latin typeface="Verdana"/>
                <a:cs typeface="Verdana"/>
              </a:rPr>
              <a:t>numerical</a:t>
            </a:r>
            <a:r>
              <a:rPr sz="3050" b="0" spc="-175" dirty="0">
                <a:latin typeface="Verdana"/>
                <a:cs typeface="Verdana"/>
              </a:rPr>
              <a:t> </a:t>
            </a:r>
            <a:r>
              <a:rPr sz="3050" b="0" spc="-40" dirty="0">
                <a:latin typeface="Verdana"/>
                <a:cs typeface="Verdana"/>
              </a:rPr>
              <a:t>proportions.</a:t>
            </a:r>
            <a:r>
              <a:rPr sz="3050" b="0" spc="-170" dirty="0">
                <a:latin typeface="Verdana"/>
                <a:cs typeface="Verdana"/>
              </a:rPr>
              <a:t> </a:t>
            </a:r>
            <a:r>
              <a:rPr sz="3050" b="0" spc="50" dirty="0">
                <a:latin typeface="Verdana"/>
                <a:cs typeface="Verdana"/>
              </a:rPr>
              <a:t>Each</a:t>
            </a:r>
            <a:r>
              <a:rPr sz="3050" b="0" spc="-17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slice </a:t>
            </a:r>
            <a:r>
              <a:rPr sz="3050" b="0" spc="-35" dirty="0">
                <a:latin typeface="Verdana"/>
                <a:cs typeface="Verdana"/>
              </a:rPr>
              <a:t>represents</a:t>
            </a:r>
            <a:r>
              <a:rPr sz="3050" b="0" spc="-145" dirty="0">
                <a:latin typeface="Verdana"/>
                <a:cs typeface="Verdana"/>
              </a:rPr>
              <a:t> </a:t>
            </a:r>
            <a:r>
              <a:rPr sz="3050" b="0" spc="-80" dirty="0">
                <a:latin typeface="Verdana"/>
                <a:cs typeface="Verdana"/>
              </a:rPr>
              <a:t>a</a:t>
            </a:r>
            <a:r>
              <a:rPr sz="3050" b="0" spc="-145" dirty="0">
                <a:latin typeface="Verdana"/>
                <a:cs typeface="Verdana"/>
              </a:rPr>
              <a:t> </a:t>
            </a:r>
            <a:r>
              <a:rPr sz="3050" b="0" spc="-55" dirty="0">
                <a:latin typeface="Verdana"/>
                <a:cs typeface="Verdana"/>
              </a:rPr>
              <a:t>category's</a:t>
            </a:r>
            <a:r>
              <a:rPr sz="3050" b="0" spc="-14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contribution</a:t>
            </a:r>
            <a:r>
              <a:rPr sz="3050" b="0" spc="-145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to </a:t>
            </a:r>
            <a:r>
              <a:rPr sz="3050" b="0" dirty="0">
                <a:latin typeface="Verdana"/>
                <a:cs typeface="Verdana"/>
              </a:rPr>
              <a:t>the</a:t>
            </a:r>
            <a:r>
              <a:rPr sz="3050" b="0" spc="-204" dirty="0">
                <a:latin typeface="Verdana"/>
                <a:cs typeface="Verdana"/>
              </a:rPr>
              <a:t> </a:t>
            </a:r>
            <a:r>
              <a:rPr sz="3050" b="0" spc="-105" dirty="0">
                <a:latin typeface="Verdana"/>
                <a:cs typeface="Verdana"/>
              </a:rPr>
              <a:t>total,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with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the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spc="-75" dirty="0">
                <a:latin typeface="Verdana"/>
                <a:cs typeface="Verdana"/>
              </a:rPr>
              <a:t>size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spc="-30" dirty="0">
                <a:latin typeface="Verdana"/>
                <a:cs typeface="Verdana"/>
              </a:rPr>
              <a:t>of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each</a:t>
            </a:r>
            <a:r>
              <a:rPr sz="3050" b="0" spc="-200" dirty="0">
                <a:latin typeface="Verdana"/>
                <a:cs typeface="Verdana"/>
              </a:rPr>
              <a:t> </a:t>
            </a:r>
            <a:r>
              <a:rPr sz="3050" b="0" spc="-20" dirty="0">
                <a:latin typeface="Verdana"/>
                <a:cs typeface="Verdana"/>
              </a:rPr>
              <a:t>slice </a:t>
            </a:r>
            <a:r>
              <a:rPr sz="3050" b="0" dirty="0">
                <a:latin typeface="Verdana"/>
                <a:cs typeface="Verdana"/>
              </a:rPr>
              <a:t>corresponding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to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its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relative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-135" dirty="0">
                <a:latin typeface="Verdana"/>
                <a:cs typeface="Verdana"/>
              </a:rPr>
              <a:t>value.</a:t>
            </a:r>
            <a:r>
              <a:rPr sz="3050" b="0" spc="-165" dirty="0">
                <a:latin typeface="Verdana"/>
                <a:cs typeface="Verdana"/>
              </a:rPr>
              <a:t> </a:t>
            </a:r>
            <a:r>
              <a:rPr sz="3050" b="0" spc="65" dirty="0">
                <a:latin typeface="Verdana"/>
                <a:cs typeface="Verdana"/>
              </a:rPr>
              <a:t>Pie </a:t>
            </a:r>
            <a:r>
              <a:rPr sz="3050" b="0" spc="-30" dirty="0">
                <a:latin typeface="Verdana"/>
                <a:cs typeface="Verdana"/>
              </a:rPr>
              <a:t>charts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are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65" dirty="0">
                <a:latin typeface="Verdana"/>
                <a:cs typeface="Verdana"/>
              </a:rPr>
              <a:t>commonly</a:t>
            </a:r>
            <a:r>
              <a:rPr sz="3050" b="0" spc="-24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used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to</a:t>
            </a:r>
            <a:r>
              <a:rPr sz="3050" b="0" spc="-240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visualize </a:t>
            </a:r>
            <a:r>
              <a:rPr sz="3050" b="0" dirty="0">
                <a:latin typeface="Verdana"/>
                <a:cs typeface="Verdana"/>
              </a:rPr>
              <a:t>data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in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80" dirty="0">
                <a:latin typeface="Verdana"/>
                <a:cs typeface="Verdana"/>
              </a:rPr>
              <a:t>a</a:t>
            </a:r>
            <a:r>
              <a:rPr sz="3050" b="0" spc="-250" dirty="0">
                <a:latin typeface="Verdana"/>
                <a:cs typeface="Verdana"/>
              </a:rPr>
              <a:t> </a:t>
            </a:r>
            <a:r>
              <a:rPr sz="3050" b="0" spc="-35" dirty="0">
                <a:latin typeface="Verdana"/>
                <a:cs typeface="Verdana"/>
              </a:rPr>
              <a:t>clear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60" dirty="0">
                <a:latin typeface="Verdana"/>
                <a:cs typeface="Verdana"/>
              </a:rPr>
              <a:t>and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145" dirty="0">
                <a:latin typeface="Verdana"/>
                <a:cs typeface="Verdana"/>
              </a:rPr>
              <a:t>easy-</a:t>
            </a:r>
            <a:r>
              <a:rPr sz="3050" b="0" spc="-75" dirty="0">
                <a:latin typeface="Verdana"/>
                <a:cs typeface="Verdana"/>
              </a:rPr>
              <a:t>to-</a:t>
            </a:r>
            <a:r>
              <a:rPr sz="3050" b="0" spc="-10" dirty="0">
                <a:latin typeface="Verdana"/>
                <a:cs typeface="Verdana"/>
              </a:rPr>
              <a:t>understand </a:t>
            </a:r>
            <a:r>
              <a:rPr sz="3050" b="0" spc="-75" dirty="0">
                <a:latin typeface="Verdana"/>
                <a:cs typeface="Verdana"/>
              </a:rPr>
              <a:t>format,</a:t>
            </a:r>
            <a:r>
              <a:rPr sz="3050" b="0" spc="-265" dirty="0">
                <a:latin typeface="Verdana"/>
                <a:cs typeface="Verdana"/>
              </a:rPr>
              <a:t> </a:t>
            </a:r>
            <a:r>
              <a:rPr sz="3050" b="0" spc="65" dirty="0">
                <a:latin typeface="Verdana"/>
                <a:cs typeface="Verdana"/>
              </a:rPr>
              <a:t>making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it</a:t>
            </a:r>
            <a:r>
              <a:rPr sz="3050" b="0" spc="-265" dirty="0">
                <a:latin typeface="Verdana"/>
                <a:cs typeface="Verdana"/>
              </a:rPr>
              <a:t> </a:t>
            </a:r>
            <a:r>
              <a:rPr sz="3050" b="0" spc="-114" dirty="0">
                <a:latin typeface="Verdana"/>
                <a:cs typeface="Verdana"/>
              </a:rPr>
              <a:t>easy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to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spc="35" dirty="0">
                <a:latin typeface="Verdana"/>
                <a:cs typeface="Verdana"/>
              </a:rPr>
              <a:t>compare </a:t>
            </a:r>
            <a:r>
              <a:rPr sz="3050" b="0" spc="-45" dirty="0">
                <a:latin typeface="Verdana"/>
                <a:cs typeface="Verdana"/>
              </a:rPr>
              <a:t>parts</a:t>
            </a:r>
            <a:r>
              <a:rPr sz="3050" b="0" spc="-270" dirty="0">
                <a:latin typeface="Verdana"/>
                <a:cs typeface="Verdana"/>
              </a:rPr>
              <a:t> </a:t>
            </a:r>
            <a:r>
              <a:rPr sz="3050" b="0" spc="-30" dirty="0">
                <a:latin typeface="Verdana"/>
                <a:cs typeface="Verdana"/>
              </a:rPr>
              <a:t>of</a:t>
            </a:r>
            <a:r>
              <a:rPr sz="3050" b="0" spc="-265" dirty="0">
                <a:latin typeface="Verdana"/>
                <a:cs typeface="Verdana"/>
              </a:rPr>
              <a:t> </a:t>
            </a:r>
            <a:r>
              <a:rPr sz="3050" b="0" spc="-80" dirty="0">
                <a:latin typeface="Verdana"/>
                <a:cs typeface="Verdana"/>
              </a:rPr>
              <a:t>a</a:t>
            </a:r>
            <a:r>
              <a:rPr sz="3050" b="0" spc="-26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whole.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1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0F0F0F"/>
                </a:solid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525" y="2131245"/>
            <a:ext cx="8812530" cy="7611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45" dirty="0">
                <a:latin typeface="Tahoma"/>
                <a:cs typeface="Tahoma"/>
              </a:rPr>
              <a:t> </a:t>
            </a:r>
            <a:r>
              <a:rPr sz="4200" b="1" spc="185" dirty="0">
                <a:latin typeface="Tahoma"/>
                <a:cs typeface="Tahoma"/>
              </a:rPr>
              <a:t>Visualization</a:t>
            </a:r>
            <a:r>
              <a:rPr sz="4200" b="1" spc="50" dirty="0">
                <a:latin typeface="Tahoma"/>
                <a:cs typeface="Tahoma"/>
              </a:rPr>
              <a:t> </a:t>
            </a:r>
            <a:r>
              <a:rPr sz="4200" b="1" spc="215" dirty="0">
                <a:latin typeface="Tahoma"/>
                <a:cs typeface="Tahoma"/>
              </a:rPr>
              <a:t>Techniques</a:t>
            </a:r>
            <a:endParaRPr sz="4200">
              <a:latin typeface="Tahoma"/>
              <a:cs typeface="Tahoma"/>
            </a:endParaRPr>
          </a:p>
          <a:p>
            <a:pPr marL="12700" marR="1403350">
              <a:lnSpc>
                <a:spcPct val="114799"/>
              </a:lnSpc>
              <a:spcBef>
                <a:spcPts val="4284"/>
              </a:spcBef>
            </a:pPr>
            <a:r>
              <a:rPr sz="3050" dirty="0">
                <a:latin typeface="Verdana"/>
                <a:cs typeface="Verdana"/>
              </a:rPr>
              <a:t>A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b="1" spc="65" dirty="0">
                <a:latin typeface="Tahoma"/>
                <a:cs typeface="Tahoma"/>
              </a:rPr>
              <a:t>bar</a:t>
            </a:r>
            <a:r>
              <a:rPr sz="3050" b="1" spc="-15" dirty="0">
                <a:latin typeface="Tahoma"/>
                <a:cs typeface="Tahoma"/>
              </a:rPr>
              <a:t> </a:t>
            </a:r>
            <a:r>
              <a:rPr sz="3050" b="1" spc="80" dirty="0">
                <a:latin typeface="Tahoma"/>
                <a:cs typeface="Tahoma"/>
              </a:rPr>
              <a:t>chart</a:t>
            </a:r>
            <a:r>
              <a:rPr sz="3050" b="1" spc="-95" dirty="0">
                <a:latin typeface="Tahoma"/>
                <a:cs typeface="Tahoma"/>
              </a:rPr>
              <a:t> </a:t>
            </a:r>
            <a:r>
              <a:rPr sz="3050" spc="-100" dirty="0">
                <a:latin typeface="Verdana"/>
                <a:cs typeface="Verdana"/>
              </a:rPr>
              <a:t>is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80" dirty="0">
                <a:latin typeface="Verdana"/>
                <a:cs typeface="Verdana"/>
              </a:rPr>
              <a:t>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graphical representation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data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using </a:t>
            </a:r>
            <a:r>
              <a:rPr sz="3050" dirty="0">
                <a:latin typeface="Verdana"/>
                <a:cs typeface="Verdana"/>
              </a:rPr>
              <a:t>rectangular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50" dirty="0">
                <a:latin typeface="Verdana"/>
                <a:cs typeface="Verdana"/>
              </a:rPr>
              <a:t>bars,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where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length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or </a:t>
            </a:r>
            <a:r>
              <a:rPr sz="3050" spc="55" dirty="0">
                <a:latin typeface="Verdana"/>
                <a:cs typeface="Verdana"/>
              </a:rPr>
              <a:t>height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each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bar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is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proportional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to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value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it</a:t>
            </a:r>
            <a:r>
              <a:rPr sz="3050" spc="-215" dirty="0">
                <a:latin typeface="Verdana"/>
                <a:cs typeface="Verdana"/>
              </a:rPr>
              <a:t> </a:t>
            </a:r>
            <a:r>
              <a:rPr sz="3050" spc="-80" dirty="0">
                <a:latin typeface="Verdana"/>
                <a:cs typeface="Verdana"/>
              </a:rPr>
              <a:t>represents.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Bars</a:t>
            </a:r>
            <a:r>
              <a:rPr sz="3050" spc="-21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can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45" dirty="0">
                <a:latin typeface="Verdana"/>
                <a:cs typeface="Verdana"/>
              </a:rPr>
              <a:t>be </a:t>
            </a:r>
            <a:r>
              <a:rPr sz="3050" spc="-10" dirty="0">
                <a:latin typeface="Verdana"/>
                <a:cs typeface="Verdana"/>
              </a:rPr>
              <a:t>displayed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70" dirty="0">
                <a:latin typeface="Verdana"/>
                <a:cs typeface="Verdana"/>
              </a:rPr>
              <a:t>vertically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horizontally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35" dirty="0">
                <a:latin typeface="Verdana"/>
                <a:cs typeface="Verdana"/>
              </a:rPr>
              <a:t>and </a:t>
            </a:r>
            <a:r>
              <a:rPr sz="3050" spc="-70" dirty="0">
                <a:latin typeface="Verdana"/>
                <a:cs typeface="Verdana"/>
              </a:rPr>
              <a:t>are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50" dirty="0">
                <a:latin typeface="Verdana"/>
                <a:cs typeface="Verdana"/>
              </a:rPr>
              <a:t>typically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used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to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45" dirty="0">
                <a:latin typeface="Verdana"/>
                <a:cs typeface="Verdana"/>
              </a:rPr>
              <a:t>compare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different categories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spc="-55" dirty="0">
                <a:latin typeface="Verdana"/>
                <a:cs typeface="Verdana"/>
              </a:rPr>
              <a:t>groups.</a:t>
            </a:r>
            <a:r>
              <a:rPr sz="3050" spc="-26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Bar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charts</a:t>
            </a:r>
            <a:r>
              <a:rPr sz="3050" spc="-260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are </a:t>
            </a:r>
            <a:r>
              <a:rPr sz="3050" spc="-45" dirty="0">
                <a:latin typeface="Verdana"/>
                <a:cs typeface="Verdana"/>
              </a:rPr>
              <a:t>effective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60" dirty="0">
                <a:latin typeface="Verdana"/>
                <a:cs typeface="Verdana"/>
              </a:rPr>
              <a:t>for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visualizing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discrete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data, </a:t>
            </a:r>
            <a:r>
              <a:rPr sz="3050" spc="45" dirty="0">
                <a:latin typeface="Verdana"/>
                <a:cs typeface="Verdana"/>
              </a:rPr>
              <a:t>showing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trends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-70" dirty="0">
                <a:latin typeface="Verdana"/>
                <a:cs typeface="Verdana"/>
              </a:rPr>
              <a:t>over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65" dirty="0">
                <a:latin typeface="Verdana"/>
                <a:cs typeface="Verdana"/>
              </a:rPr>
              <a:t>time,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35" dirty="0">
                <a:latin typeface="Verdana"/>
                <a:cs typeface="Verdana"/>
              </a:rPr>
              <a:t>and </a:t>
            </a:r>
            <a:r>
              <a:rPr sz="3050" spc="60" dirty="0">
                <a:latin typeface="Verdana"/>
                <a:cs typeface="Verdana"/>
              </a:rPr>
              <a:t>highlighting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differences</a:t>
            </a:r>
            <a:r>
              <a:rPr sz="3050" spc="-220" dirty="0">
                <a:latin typeface="Verdana"/>
                <a:cs typeface="Verdana"/>
              </a:rPr>
              <a:t> </a:t>
            </a:r>
            <a:r>
              <a:rPr sz="3050" spc="40" dirty="0">
                <a:latin typeface="Verdana"/>
                <a:cs typeface="Verdana"/>
              </a:rPr>
              <a:t>between </a:t>
            </a:r>
            <a:r>
              <a:rPr sz="3050" spc="-75" dirty="0">
                <a:latin typeface="Verdana"/>
                <a:cs typeface="Verdana"/>
              </a:rPr>
              <a:t>various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items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categories.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1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0F0F0F"/>
                </a:solid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0" dirty="0"/>
              <a:t>Data</a:t>
            </a:r>
            <a:r>
              <a:rPr spc="45" dirty="0"/>
              <a:t> </a:t>
            </a:r>
            <a:r>
              <a:rPr spc="185" dirty="0"/>
              <a:t>Visualization</a:t>
            </a:r>
            <a:r>
              <a:rPr spc="50" dirty="0"/>
              <a:t> </a:t>
            </a:r>
            <a:r>
              <a:rPr spc="215" dirty="0"/>
              <a:t>Techniques</a:t>
            </a:r>
          </a:p>
          <a:p>
            <a:pPr marL="12700" marR="1360805">
              <a:lnSpc>
                <a:spcPct val="114799"/>
              </a:lnSpc>
              <a:spcBef>
                <a:spcPts val="4284"/>
              </a:spcBef>
            </a:pPr>
            <a:r>
              <a:rPr sz="3050" spc="100" dirty="0"/>
              <a:t>Heatmaps</a:t>
            </a:r>
            <a:r>
              <a:rPr sz="3050" dirty="0"/>
              <a:t> </a:t>
            </a:r>
            <a:r>
              <a:rPr sz="3050" b="0" spc="-70" dirty="0">
                <a:latin typeface="Verdana"/>
                <a:cs typeface="Verdana"/>
              </a:rPr>
              <a:t>are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useful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spc="-60" dirty="0">
                <a:latin typeface="Verdana"/>
                <a:cs typeface="Verdana"/>
              </a:rPr>
              <a:t>for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identifying </a:t>
            </a:r>
            <a:r>
              <a:rPr sz="3050" b="0" spc="-70" dirty="0">
                <a:latin typeface="Verdana"/>
                <a:cs typeface="Verdana"/>
              </a:rPr>
              <a:t>patterns,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correlations,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60" dirty="0">
                <a:latin typeface="Verdana"/>
                <a:cs typeface="Verdana"/>
              </a:rPr>
              <a:t>and</a:t>
            </a:r>
            <a:r>
              <a:rPr sz="3050" b="0" spc="-24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trends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in </a:t>
            </a:r>
            <a:r>
              <a:rPr sz="3050" b="0" spc="-110" dirty="0">
                <a:latin typeface="Verdana"/>
                <a:cs typeface="Verdana"/>
              </a:rPr>
              <a:t>data,</a:t>
            </a:r>
            <a:r>
              <a:rPr sz="3050" b="0" spc="-229" dirty="0">
                <a:latin typeface="Verdana"/>
                <a:cs typeface="Verdana"/>
              </a:rPr>
              <a:t> </a:t>
            </a:r>
            <a:r>
              <a:rPr sz="3050" b="0" spc="65" dirty="0">
                <a:latin typeface="Verdana"/>
                <a:cs typeface="Verdana"/>
              </a:rPr>
              <a:t>making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spc="90" dirty="0">
                <a:latin typeface="Verdana"/>
                <a:cs typeface="Verdana"/>
              </a:rPr>
              <a:t>them</a:t>
            </a:r>
            <a:r>
              <a:rPr sz="3050" b="0" spc="-229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popular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in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fields </a:t>
            </a:r>
            <a:r>
              <a:rPr sz="3050" b="0" dirty="0">
                <a:latin typeface="Verdana"/>
                <a:cs typeface="Verdana"/>
              </a:rPr>
              <a:t>such</a:t>
            </a:r>
            <a:r>
              <a:rPr sz="3050" b="0" spc="-229" dirty="0">
                <a:latin typeface="Verdana"/>
                <a:cs typeface="Verdana"/>
              </a:rPr>
              <a:t> </a:t>
            </a:r>
            <a:r>
              <a:rPr sz="3050" b="0" spc="-120" dirty="0">
                <a:latin typeface="Verdana"/>
                <a:cs typeface="Verdana"/>
              </a:rPr>
              <a:t>as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data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spc="-135" dirty="0">
                <a:latin typeface="Verdana"/>
                <a:cs typeface="Verdana"/>
              </a:rPr>
              <a:t>analysis,</a:t>
            </a:r>
            <a:r>
              <a:rPr sz="3050" b="0" spc="-229" dirty="0">
                <a:latin typeface="Verdana"/>
                <a:cs typeface="Verdana"/>
              </a:rPr>
              <a:t> </a:t>
            </a:r>
            <a:r>
              <a:rPr sz="3050" b="0" spc="-100" dirty="0">
                <a:latin typeface="Verdana"/>
                <a:cs typeface="Verdana"/>
              </a:rPr>
              <a:t>statistics,</a:t>
            </a:r>
            <a:r>
              <a:rPr sz="3050" b="0" spc="-225" dirty="0">
                <a:latin typeface="Verdana"/>
                <a:cs typeface="Verdana"/>
              </a:rPr>
              <a:t> </a:t>
            </a:r>
            <a:r>
              <a:rPr sz="3050" b="0" spc="35" dirty="0">
                <a:latin typeface="Verdana"/>
                <a:cs typeface="Verdana"/>
              </a:rPr>
              <a:t>and </a:t>
            </a:r>
            <a:r>
              <a:rPr sz="3050" b="0" spc="60" dirty="0">
                <a:latin typeface="Verdana"/>
                <a:cs typeface="Verdana"/>
              </a:rPr>
              <a:t>machine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spc="-55" dirty="0">
                <a:latin typeface="Verdana"/>
                <a:cs typeface="Verdana"/>
              </a:rPr>
              <a:t>learning.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204" dirty="0">
                <a:latin typeface="Verdana"/>
                <a:cs typeface="Verdana"/>
              </a:rPr>
              <a:t>It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60" dirty="0">
                <a:latin typeface="Verdana"/>
                <a:cs typeface="Verdana"/>
              </a:rPr>
              <a:t>uses</a:t>
            </a:r>
            <a:r>
              <a:rPr sz="3050" b="0" spc="-26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color</a:t>
            </a:r>
            <a:r>
              <a:rPr sz="3050" b="0" spc="-254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to </a:t>
            </a:r>
            <a:r>
              <a:rPr sz="3050" b="0" spc="-20" dirty="0">
                <a:latin typeface="Verdana"/>
                <a:cs typeface="Verdana"/>
              </a:rPr>
              <a:t>represent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the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70" dirty="0">
                <a:latin typeface="Verdana"/>
                <a:cs typeface="Verdana"/>
              </a:rPr>
              <a:t>magnitude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30" dirty="0">
                <a:latin typeface="Verdana"/>
                <a:cs typeface="Verdana"/>
              </a:rPr>
              <a:t>of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values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in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50" dirty="0">
                <a:latin typeface="Verdana"/>
                <a:cs typeface="Verdana"/>
              </a:rPr>
              <a:t>a </a:t>
            </a:r>
            <a:r>
              <a:rPr sz="3050" b="0" spc="-40" dirty="0">
                <a:latin typeface="Verdana"/>
                <a:cs typeface="Verdana"/>
              </a:rPr>
              <a:t>matrix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45" dirty="0">
                <a:latin typeface="Verdana"/>
                <a:cs typeface="Verdana"/>
              </a:rPr>
              <a:t>or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grid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75" dirty="0">
                <a:latin typeface="Verdana"/>
                <a:cs typeface="Verdana"/>
              </a:rPr>
              <a:t>format.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50" dirty="0">
                <a:latin typeface="Verdana"/>
                <a:cs typeface="Verdana"/>
              </a:rPr>
              <a:t>Each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cell</a:t>
            </a:r>
            <a:r>
              <a:rPr sz="3050" b="0" spc="-23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in</a:t>
            </a:r>
            <a:r>
              <a:rPr sz="3050" b="0" spc="-229" dirty="0">
                <a:latin typeface="Verdana"/>
                <a:cs typeface="Verdana"/>
              </a:rPr>
              <a:t> </a:t>
            </a:r>
            <a:r>
              <a:rPr sz="3050" b="0" spc="-25" dirty="0">
                <a:latin typeface="Verdana"/>
                <a:cs typeface="Verdana"/>
              </a:rPr>
              <a:t>the </a:t>
            </a:r>
            <a:r>
              <a:rPr sz="3050" b="0" spc="50" dirty="0">
                <a:latin typeface="Verdana"/>
                <a:cs typeface="Verdana"/>
              </a:rPr>
              <a:t>heatmap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-100" dirty="0">
                <a:latin typeface="Verdana"/>
                <a:cs typeface="Verdana"/>
              </a:rPr>
              <a:t>is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colored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based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70" dirty="0">
                <a:latin typeface="Verdana"/>
                <a:cs typeface="Verdana"/>
              </a:rPr>
              <a:t>on</a:t>
            </a:r>
            <a:r>
              <a:rPr sz="3050" b="0" spc="-240" dirty="0">
                <a:latin typeface="Verdana"/>
                <a:cs typeface="Verdana"/>
              </a:rPr>
              <a:t> </a:t>
            </a:r>
            <a:r>
              <a:rPr sz="3050" b="0" spc="-70" dirty="0">
                <a:latin typeface="Verdana"/>
                <a:cs typeface="Verdana"/>
              </a:rPr>
              <a:t>its</a:t>
            </a:r>
            <a:r>
              <a:rPr sz="3050" b="0" spc="-24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value, </a:t>
            </a:r>
            <a:r>
              <a:rPr sz="3050" b="0" dirty="0">
                <a:latin typeface="Verdana"/>
                <a:cs typeface="Verdana"/>
              </a:rPr>
              <a:t>with</a:t>
            </a:r>
            <a:r>
              <a:rPr sz="3050" b="0" spc="-220" dirty="0">
                <a:latin typeface="Verdana"/>
                <a:cs typeface="Verdana"/>
              </a:rPr>
              <a:t> </a:t>
            </a:r>
            <a:r>
              <a:rPr sz="3050" b="0" spc="-80" dirty="0">
                <a:latin typeface="Verdana"/>
                <a:cs typeface="Verdana"/>
              </a:rPr>
              <a:t>a</a:t>
            </a:r>
            <a:r>
              <a:rPr sz="3050" b="0" spc="-22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gradient</a:t>
            </a:r>
            <a:r>
              <a:rPr sz="3050" b="0" spc="-220" dirty="0">
                <a:latin typeface="Verdana"/>
                <a:cs typeface="Verdana"/>
              </a:rPr>
              <a:t> </a:t>
            </a:r>
            <a:r>
              <a:rPr sz="3050" b="0" spc="-45" dirty="0">
                <a:latin typeface="Verdana"/>
                <a:cs typeface="Verdana"/>
              </a:rPr>
              <a:t>or</a:t>
            </a:r>
            <a:r>
              <a:rPr sz="3050" b="0" spc="-22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specific</a:t>
            </a:r>
            <a:r>
              <a:rPr sz="3050" b="0" spc="-220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color</a:t>
            </a:r>
            <a:r>
              <a:rPr sz="3050" b="0" spc="-215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scale </a:t>
            </a:r>
            <a:r>
              <a:rPr sz="3050" b="0" dirty="0">
                <a:latin typeface="Verdana"/>
                <a:cs typeface="Verdana"/>
              </a:rPr>
              <a:t>indicating</a:t>
            </a:r>
            <a:r>
              <a:rPr sz="3050" b="0" spc="-114" dirty="0">
                <a:latin typeface="Verdana"/>
                <a:cs typeface="Verdana"/>
              </a:rPr>
              <a:t> </a:t>
            </a:r>
            <a:r>
              <a:rPr sz="3050" b="0" dirty="0">
                <a:latin typeface="Verdana"/>
                <a:cs typeface="Verdana"/>
              </a:rPr>
              <a:t>higher</a:t>
            </a:r>
            <a:r>
              <a:rPr sz="3050" b="0" spc="-110" dirty="0">
                <a:latin typeface="Verdana"/>
                <a:cs typeface="Verdana"/>
              </a:rPr>
              <a:t> </a:t>
            </a:r>
            <a:r>
              <a:rPr sz="3050" b="0" spc="-45" dirty="0">
                <a:latin typeface="Verdana"/>
                <a:cs typeface="Verdana"/>
              </a:rPr>
              <a:t>or</a:t>
            </a:r>
            <a:r>
              <a:rPr sz="3050" b="0" spc="-114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lower</a:t>
            </a:r>
            <a:r>
              <a:rPr sz="3050" b="0" spc="-110" dirty="0">
                <a:latin typeface="Verdana"/>
                <a:cs typeface="Verdana"/>
              </a:rPr>
              <a:t> </a:t>
            </a:r>
            <a:r>
              <a:rPr sz="3050" b="0" spc="-10" dirty="0">
                <a:latin typeface="Verdana"/>
                <a:cs typeface="Verdana"/>
              </a:rPr>
              <a:t>values.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1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0F0F0F"/>
                </a:solid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525" y="2131245"/>
            <a:ext cx="8812530" cy="785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45" dirty="0">
                <a:latin typeface="Tahoma"/>
                <a:cs typeface="Tahoma"/>
              </a:rPr>
              <a:t> </a:t>
            </a:r>
            <a:r>
              <a:rPr sz="4200" b="1" spc="185" dirty="0">
                <a:latin typeface="Tahoma"/>
                <a:cs typeface="Tahoma"/>
              </a:rPr>
              <a:t>Visualization</a:t>
            </a:r>
            <a:r>
              <a:rPr sz="4200" b="1" spc="50" dirty="0">
                <a:latin typeface="Tahoma"/>
                <a:cs typeface="Tahoma"/>
              </a:rPr>
              <a:t> </a:t>
            </a:r>
            <a:r>
              <a:rPr sz="4200" b="1" spc="215" dirty="0">
                <a:latin typeface="Tahoma"/>
                <a:cs typeface="Tahoma"/>
              </a:rPr>
              <a:t>Techniques</a:t>
            </a:r>
            <a:endParaRPr sz="4200">
              <a:latin typeface="Tahoma"/>
              <a:cs typeface="Tahoma"/>
            </a:endParaRPr>
          </a:p>
          <a:p>
            <a:pPr marL="12700" marR="1334135">
              <a:lnSpc>
                <a:spcPct val="114799"/>
              </a:lnSpc>
              <a:spcBef>
                <a:spcPts val="2039"/>
              </a:spcBef>
            </a:pPr>
            <a:r>
              <a:rPr sz="3050" dirty="0">
                <a:latin typeface="Verdana"/>
                <a:cs typeface="Verdana"/>
              </a:rPr>
              <a:t>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b="1" spc="85" dirty="0">
                <a:latin typeface="Tahoma"/>
                <a:cs typeface="Tahoma"/>
              </a:rPr>
              <a:t>histogram</a:t>
            </a:r>
            <a:r>
              <a:rPr sz="3050" b="1" spc="-15" dirty="0">
                <a:latin typeface="Tahoma"/>
                <a:cs typeface="Tahoma"/>
              </a:rPr>
              <a:t> </a:t>
            </a:r>
            <a:r>
              <a:rPr sz="3050" spc="-100" dirty="0">
                <a:latin typeface="Verdana"/>
                <a:cs typeface="Verdana"/>
              </a:rPr>
              <a:t>is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-80" dirty="0">
                <a:latin typeface="Verdana"/>
                <a:cs typeface="Verdana"/>
              </a:rPr>
              <a:t>a</a:t>
            </a:r>
            <a:r>
              <a:rPr sz="3050" spc="-26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graphical representation</a:t>
            </a:r>
            <a:r>
              <a:rPr sz="3050" spc="-210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distribution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of </a:t>
            </a:r>
            <a:r>
              <a:rPr sz="3050" dirty="0">
                <a:latin typeface="Verdana"/>
                <a:cs typeface="Verdana"/>
              </a:rPr>
              <a:t>numerical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data,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where</a:t>
            </a:r>
            <a:r>
              <a:rPr sz="3050" spc="-20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data</a:t>
            </a:r>
            <a:r>
              <a:rPr sz="3050" spc="-204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is</a:t>
            </a:r>
            <a:r>
              <a:rPr sz="3050" spc="-200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grouped </a:t>
            </a:r>
            <a:r>
              <a:rPr sz="3050" dirty="0">
                <a:latin typeface="Verdana"/>
                <a:cs typeface="Verdana"/>
              </a:rPr>
              <a:t>into</a:t>
            </a:r>
            <a:r>
              <a:rPr sz="3050" spc="-15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continuous</a:t>
            </a:r>
            <a:r>
              <a:rPr sz="3050" spc="-150" dirty="0">
                <a:latin typeface="Verdana"/>
                <a:cs typeface="Verdana"/>
              </a:rPr>
              <a:t> </a:t>
            </a:r>
            <a:r>
              <a:rPr sz="3050" spc="-110" dirty="0">
                <a:latin typeface="Verdana"/>
                <a:cs typeface="Verdana"/>
              </a:rPr>
              <a:t>intervals,</a:t>
            </a:r>
            <a:r>
              <a:rPr sz="3050" spc="-14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15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"bins." </a:t>
            </a:r>
            <a:r>
              <a:rPr sz="3050" spc="50" dirty="0">
                <a:latin typeface="Verdana"/>
                <a:cs typeface="Verdana"/>
              </a:rPr>
              <a:t>Each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70" dirty="0">
                <a:latin typeface="Verdana"/>
                <a:cs typeface="Verdana"/>
              </a:rPr>
              <a:t>bin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100" dirty="0">
                <a:latin typeface="Verdana"/>
                <a:cs typeface="Verdana"/>
              </a:rPr>
              <a:t>is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represented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by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80" dirty="0">
                <a:latin typeface="Verdana"/>
                <a:cs typeface="Verdana"/>
              </a:rPr>
              <a:t>a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-145" dirty="0">
                <a:latin typeface="Verdana"/>
                <a:cs typeface="Verdana"/>
              </a:rPr>
              <a:t>bar,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35" dirty="0">
                <a:latin typeface="Verdana"/>
                <a:cs typeface="Verdana"/>
              </a:rPr>
              <a:t>and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55" dirty="0">
                <a:latin typeface="Verdana"/>
                <a:cs typeface="Verdana"/>
              </a:rPr>
              <a:t>height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bar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shows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the </a:t>
            </a:r>
            <a:r>
              <a:rPr sz="3050" dirty="0">
                <a:latin typeface="Verdana"/>
                <a:cs typeface="Verdana"/>
              </a:rPr>
              <a:t>frequency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spc="65" dirty="0">
                <a:latin typeface="Verdana"/>
                <a:cs typeface="Verdana"/>
              </a:rPr>
              <a:t>count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7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data</a:t>
            </a:r>
            <a:r>
              <a:rPr sz="3050" spc="-27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points </a:t>
            </a:r>
            <a:r>
              <a:rPr sz="3050" dirty="0">
                <a:latin typeface="Verdana"/>
                <a:cs typeface="Verdana"/>
              </a:rPr>
              <a:t>within</a:t>
            </a:r>
            <a:r>
              <a:rPr sz="3050" spc="-17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that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105" dirty="0">
                <a:latin typeface="Verdana"/>
                <a:cs typeface="Verdana"/>
              </a:rPr>
              <a:t>interval.</a:t>
            </a:r>
            <a:r>
              <a:rPr sz="3050" spc="-170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Histograms</a:t>
            </a:r>
            <a:r>
              <a:rPr sz="3050" spc="-16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are useful</a:t>
            </a:r>
            <a:r>
              <a:rPr sz="3050" spc="-229" dirty="0">
                <a:latin typeface="Verdana"/>
                <a:cs typeface="Verdana"/>
              </a:rPr>
              <a:t> </a:t>
            </a:r>
            <a:r>
              <a:rPr sz="3050" spc="-60" dirty="0">
                <a:latin typeface="Verdana"/>
                <a:cs typeface="Verdana"/>
              </a:rPr>
              <a:t>for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35" dirty="0">
                <a:latin typeface="Verdana"/>
                <a:cs typeface="Verdana"/>
              </a:rPr>
              <a:t>visualizing</a:t>
            </a:r>
            <a:r>
              <a:rPr sz="3050" spc="-229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the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90" dirty="0">
                <a:latin typeface="Verdana"/>
                <a:cs typeface="Verdana"/>
              </a:rPr>
              <a:t>shape,</a:t>
            </a:r>
            <a:r>
              <a:rPr sz="3050" spc="-229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spread, </a:t>
            </a:r>
            <a:r>
              <a:rPr sz="3050" spc="60" dirty="0">
                <a:latin typeface="Verdana"/>
                <a:cs typeface="Verdana"/>
              </a:rPr>
              <a:t>and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central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tendency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30" dirty="0">
                <a:latin typeface="Verdana"/>
                <a:cs typeface="Verdana"/>
              </a:rPr>
              <a:t>of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80" dirty="0">
                <a:latin typeface="Verdana"/>
                <a:cs typeface="Verdana"/>
              </a:rPr>
              <a:t>a</a:t>
            </a:r>
            <a:r>
              <a:rPr sz="3050" spc="-22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dataset, </a:t>
            </a:r>
            <a:r>
              <a:rPr sz="3050" spc="60" dirty="0">
                <a:latin typeface="Verdana"/>
                <a:cs typeface="Verdana"/>
              </a:rPr>
              <a:t>helping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to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20" dirty="0">
                <a:latin typeface="Verdana"/>
                <a:cs typeface="Verdana"/>
              </a:rPr>
              <a:t>identify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patterns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dirty="0">
                <a:latin typeface="Verdana"/>
                <a:cs typeface="Verdana"/>
              </a:rPr>
              <a:t>such</a:t>
            </a:r>
            <a:r>
              <a:rPr sz="3050" spc="-235" dirty="0">
                <a:latin typeface="Verdana"/>
                <a:cs typeface="Verdana"/>
              </a:rPr>
              <a:t> </a:t>
            </a:r>
            <a:r>
              <a:rPr sz="3050" spc="-25" dirty="0">
                <a:latin typeface="Verdana"/>
                <a:cs typeface="Verdana"/>
              </a:rPr>
              <a:t>as </a:t>
            </a:r>
            <a:r>
              <a:rPr sz="3050" spc="-90" dirty="0">
                <a:latin typeface="Verdana"/>
                <a:cs typeface="Verdana"/>
              </a:rPr>
              <a:t>skewness,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90" dirty="0">
                <a:latin typeface="Verdana"/>
                <a:cs typeface="Verdana"/>
              </a:rPr>
              <a:t>outliers,</a:t>
            </a:r>
            <a:r>
              <a:rPr sz="3050" spc="-240" dirty="0">
                <a:latin typeface="Verdana"/>
                <a:cs typeface="Verdana"/>
              </a:rPr>
              <a:t> </a:t>
            </a:r>
            <a:r>
              <a:rPr sz="3050" spc="-45" dirty="0">
                <a:latin typeface="Verdana"/>
                <a:cs typeface="Verdana"/>
              </a:rPr>
              <a:t>or</a:t>
            </a:r>
            <a:r>
              <a:rPr sz="3050" spc="-245" dirty="0">
                <a:latin typeface="Verdana"/>
                <a:cs typeface="Verdana"/>
              </a:rPr>
              <a:t> </a:t>
            </a:r>
            <a:r>
              <a:rPr sz="3050" spc="-10" dirty="0">
                <a:latin typeface="Verdana"/>
                <a:cs typeface="Verdana"/>
              </a:rPr>
              <a:t>normal distribution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194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100" dirty="0">
                <a:solidFill>
                  <a:srgbClr val="0F0F0F"/>
                </a:solidFill>
                <a:latin typeface="Tahoma"/>
                <a:cs typeface="Tahoma"/>
              </a:rPr>
              <a:t>7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525" y="2131245"/>
            <a:ext cx="366585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54" dirty="0">
                <a:latin typeface="Tahoma"/>
                <a:cs typeface="Tahoma"/>
              </a:rPr>
              <a:t>Key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00" dirty="0">
                <a:latin typeface="Tahoma"/>
                <a:cs typeface="Tahoma"/>
              </a:rPr>
              <a:t>findings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4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504" y="3547100"/>
            <a:ext cx="16362044" cy="49066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2500" spc="-110" dirty="0">
                <a:latin typeface="Arial Black"/>
                <a:cs typeface="Arial Black"/>
              </a:rPr>
              <a:t>Health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20" dirty="0">
                <a:latin typeface="Arial Black"/>
                <a:cs typeface="Arial Black"/>
              </a:rPr>
              <a:t>Conditions</a:t>
            </a:r>
            <a:endParaRPr sz="2500">
              <a:latin typeface="Arial Black"/>
              <a:cs typeface="Arial Black"/>
            </a:endParaRPr>
          </a:p>
          <a:p>
            <a:pPr marL="12700" marR="5080">
              <a:lnSpc>
                <a:spcPts val="3490"/>
              </a:lnSpc>
              <a:spcBef>
                <a:spcPts val="200"/>
              </a:spcBef>
            </a:pPr>
            <a:r>
              <a:rPr sz="2500" dirty="0">
                <a:latin typeface="Arial MT"/>
                <a:cs typeface="Arial MT"/>
              </a:rPr>
              <a:t>People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with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high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75" dirty="0">
                <a:latin typeface="Arial MT"/>
                <a:cs typeface="Arial MT"/>
              </a:rPr>
              <a:t>blood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pressure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80" dirty="0">
                <a:latin typeface="Arial MT"/>
                <a:cs typeface="Arial MT"/>
              </a:rPr>
              <a:t>(HighBP)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high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cholesterol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(HighChol)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at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significantly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higher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risk</a:t>
            </a:r>
            <a:r>
              <a:rPr sz="2500" spc="35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for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35" dirty="0">
                <a:latin typeface="Arial MT"/>
                <a:cs typeface="Arial MT"/>
              </a:rPr>
              <a:t>heart </a:t>
            </a:r>
            <a:r>
              <a:rPr sz="2500" spc="-10" dirty="0">
                <a:latin typeface="Arial MT"/>
                <a:cs typeface="Arial MT"/>
              </a:rPr>
              <a:t>disease.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dirty="0">
                <a:latin typeface="Arial MT"/>
                <a:cs typeface="Arial MT"/>
              </a:rPr>
              <a:t>Individuals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with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diabetes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(both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prediabetes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and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diabetes)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also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show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higher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heart</a:t>
            </a:r>
            <a:r>
              <a:rPr sz="2500" spc="4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disease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rates.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500" spc="-140" dirty="0">
                <a:latin typeface="Arial Black"/>
                <a:cs typeface="Arial Black"/>
              </a:rPr>
              <a:t>Lifestyle</a:t>
            </a:r>
            <a:r>
              <a:rPr sz="2500" spc="-130" dirty="0">
                <a:latin typeface="Arial Black"/>
                <a:cs typeface="Arial Black"/>
              </a:rPr>
              <a:t> </a:t>
            </a:r>
            <a:r>
              <a:rPr sz="2500" spc="-35" dirty="0">
                <a:latin typeface="Arial Black"/>
                <a:cs typeface="Arial Black"/>
              </a:rPr>
              <a:t>Factors</a:t>
            </a:r>
            <a:endParaRPr sz="25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2500" spc="-20" dirty="0">
                <a:latin typeface="Arial MT"/>
                <a:cs typeface="Arial MT"/>
              </a:rPr>
              <a:t>Smoking: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Smokers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80" dirty="0">
                <a:latin typeface="Arial MT"/>
                <a:cs typeface="Arial MT"/>
              </a:rPr>
              <a:t>more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likely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105" dirty="0">
                <a:latin typeface="Arial MT"/>
                <a:cs typeface="Arial MT"/>
              </a:rPr>
              <a:t>to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develop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heart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disease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compared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105" dirty="0">
                <a:latin typeface="Arial MT"/>
                <a:cs typeface="Arial MT"/>
              </a:rPr>
              <a:t>to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non-</a:t>
            </a:r>
            <a:r>
              <a:rPr sz="2500" spc="-10" dirty="0">
                <a:latin typeface="Arial MT"/>
                <a:cs typeface="Arial MT"/>
              </a:rPr>
              <a:t>smokers.</a:t>
            </a:r>
            <a:endParaRPr sz="2500">
              <a:latin typeface="Arial MT"/>
              <a:cs typeface="Arial MT"/>
            </a:endParaRPr>
          </a:p>
          <a:p>
            <a:pPr marL="12700" marR="1337310">
              <a:lnSpc>
                <a:spcPts val="3490"/>
              </a:lnSpc>
              <a:spcBef>
                <a:spcPts val="204"/>
              </a:spcBef>
            </a:pPr>
            <a:r>
              <a:rPr sz="2500" spc="-45" dirty="0">
                <a:latin typeface="Arial MT"/>
                <a:cs typeface="Arial MT"/>
              </a:rPr>
              <a:t>Physical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Activity: </a:t>
            </a:r>
            <a:r>
              <a:rPr sz="2500" dirty="0">
                <a:latin typeface="Arial MT"/>
                <a:cs typeface="Arial MT"/>
              </a:rPr>
              <a:t>Individuals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engaging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in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regular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physical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activity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show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lower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prevalence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of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heart</a:t>
            </a:r>
            <a:r>
              <a:rPr sz="2500" spc="-2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disease </a:t>
            </a:r>
            <a:r>
              <a:rPr sz="2500" spc="50" dirty="0">
                <a:latin typeface="Arial MT"/>
                <a:cs typeface="Arial MT"/>
              </a:rPr>
              <a:t>compared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105" dirty="0">
                <a:latin typeface="Arial MT"/>
                <a:cs typeface="Arial MT"/>
              </a:rPr>
              <a:t>to</a:t>
            </a:r>
            <a:r>
              <a:rPr sz="2500" dirty="0">
                <a:latin typeface="Arial MT"/>
                <a:cs typeface="Arial MT"/>
              </a:rPr>
              <a:t> those </a:t>
            </a:r>
            <a:r>
              <a:rPr sz="2500" spc="60" dirty="0">
                <a:latin typeface="Arial MT"/>
                <a:cs typeface="Arial MT"/>
              </a:rPr>
              <a:t>who</a:t>
            </a:r>
            <a:r>
              <a:rPr sz="2500" dirty="0">
                <a:latin typeface="Arial MT"/>
                <a:cs typeface="Arial MT"/>
              </a:rPr>
              <a:t> </a:t>
            </a:r>
            <a:r>
              <a:rPr sz="2500" spc="90" dirty="0">
                <a:latin typeface="Arial MT"/>
                <a:cs typeface="Arial MT"/>
              </a:rPr>
              <a:t>do</a:t>
            </a:r>
            <a:r>
              <a:rPr sz="2500" spc="5" dirty="0">
                <a:latin typeface="Arial MT"/>
                <a:cs typeface="Arial MT"/>
              </a:rPr>
              <a:t> </a:t>
            </a:r>
            <a:r>
              <a:rPr sz="2500" spc="30" dirty="0">
                <a:latin typeface="Arial MT"/>
                <a:cs typeface="Arial MT"/>
              </a:rPr>
              <a:t>not.</a:t>
            </a:r>
            <a:endParaRPr sz="2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500" spc="-130" dirty="0">
                <a:latin typeface="Arial Black"/>
                <a:cs typeface="Arial Black"/>
              </a:rPr>
              <a:t>General</a:t>
            </a:r>
            <a:r>
              <a:rPr sz="2500" spc="-160" dirty="0">
                <a:latin typeface="Arial Black"/>
                <a:cs typeface="Arial Black"/>
              </a:rPr>
              <a:t> </a:t>
            </a:r>
            <a:r>
              <a:rPr sz="2500" spc="-10" dirty="0">
                <a:latin typeface="Arial Black"/>
                <a:cs typeface="Arial Black"/>
              </a:rPr>
              <a:t>Health</a:t>
            </a:r>
            <a:endParaRPr sz="2500">
              <a:latin typeface="Arial Black"/>
              <a:cs typeface="Arial Black"/>
            </a:endParaRPr>
          </a:p>
          <a:p>
            <a:pPr marL="12700" marR="382270">
              <a:lnSpc>
                <a:spcPts val="3490"/>
              </a:lnSpc>
              <a:spcBef>
                <a:spcPts val="110"/>
              </a:spcBef>
            </a:pPr>
            <a:r>
              <a:rPr sz="2500" dirty="0">
                <a:latin typeface="Arial MT"/>
                <a:cs typeface="Arial MT"/>
              </a:rPr>
              <a:t>People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who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rate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70" dirty="0">
                <a:latin typeface="Arial MT"/>
                <a:cs typeface="Arial MT"/>
              </a:rPr>
              <a:t>their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general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health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as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"poor"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110" dirty="0">
                <a:latin typeface="Arial MT"/>
                <a:cs typeface="Arial MT"/>
              </a:rPr>
              <a:t>or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"fair"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are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much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80" dirty="0">
                <a:latin typeface="Arial MT"/>
                <a:cs typeface="Arial MT"/>
              </a:rPr>
              <a:t>more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likely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105" dirty="0">
                <a:latin typeface="Arial MT"/>
                <a:cs typeface="Arial MT"/>
              </a:rPr>
              <a:t>to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have</a:t>
            </a:r>
            <a:r>
              <a:rPr sz="2500" spc="-2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heart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disease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50" dirty="0">
                <a:latin typeface="Arial MT"/>
                <a:cs typeface="Arial MT"/>
              </a:rPr>
              <a:t>compared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80" dirty="0">
                <a:latin typeface="Arial MT"/>
                <a:cs typeface="Arial MT"/>
              </a:rPr>
              <a:t>to </a:t>
            </a:r>
            <a:r>
              <a:rPr sz="2500" dirty="0">
                <a:latin typeface="Arial MT"/>
                <a:cs typeface="Arial MT"/>
              </a:rPr>
              <a:t>those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who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rate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70" dirty="0">
                <a:latin typeface="Arial MT"/>
                <a:cs typeface="Arial MT"/>
              </a:rPr>
              <a:t>their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health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20" dirty="0">
                <a:latin typeface="Arial MT"/>
                <a:cs typeface="Arial MT"/>
              </a:rPr>
              <a:t>as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"excellent"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110" dirty="0">
                <a:latin typeface="Arial MT"/>
                <a:cs typeface="Arial MT"/>
              </a:rPr>
              <a:t>or</a:t>
            </a:r>
            <a:r>
              <a:rPr sz="2500" spc="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"very</a:t>
            </a:r>
            <a:r>
              <a:rPr sz="2500" spc="2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good."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135949"/>
            <a:ext cx="13080115" cy="60283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4200" b="1" spc="170" dirty="0">
                <a:latin typeface="Montserrat" pitchFamily="2" charset="0"/>
                <a:cs typeface="Tahoma"/>
              </a:rPr>
              <a:t>Let’s</a:t>
            </a:r>
            <a:r>
              <a:rPr sz="4200" b="1" spc="30" dirty="0">
                <a:latin typeface="Montserrat" pitchFamily="2" charset="0"/>
                <a:cs typeface="Tahoma"/>
              </a:rPr>
              <a:t> </a:t>
            </a:r>
            <a:r>
              <a:rPr sz="4200" b="1" spc="265" dirty="0">
                <a:latin typeface="Montserrat" pitchFamily="2" charset="0"/>
                <a:cs typeface="Tahoma"/>
              </a:rPr>
              <a:t>look</a:t>
            </a:r>
            <a:r>
              <a:rPr sz="4200" b="1" spc="35" dirty="0">
                <a:latin typeface="Montserrat" pitchFamily="2" charset="0"/>
                <a:cs typeface="Tahoma"/>
              </a:rPr>
              <a:t> </a:t>
            </a:r>
            <a:r>
              <a:rPr sz="4200" b="1" spc="160" dirty="0">
                <a:latin typeface="Montserrat" pitchFamily="2" charset="0"/>
                <a:cs typeface="Tahoma"/>
              </a:rPr>
              <a:t>at</a:t>
            </a:r>
            <a:r>
              <a:rPr sz="4200" b="1" spc="35" dirty="0">
                <a:latin typeface="Montserrat" pitchFamily="2" charset="0"/>
                <a:cs typeface="Tahoma"/>
              </a:rPr>
              <a:t> </a:t>
            </a:r>
            <a:r>
              <a:rPr sz="4200" b="1" spc="155" dirty="0">
                <a:latin typeface="Montserrat" pitchFamily="2" charset="0"/>
                <a:cs typeface="Tahoma"/>
              </a:rPr>
              <a:t>Stats</a:t>
            </a:r>
            <a:r>
              <a:rPr sz="4200" b="1" spc="35" dirty="0">
                <a:latin typeface="Montserrat" pitchFamily="2" charset="0"/>
                <a:cs typeface="Tahoma"/>
              </a:rPr>
              <a:t> </a:t>
            </a:r>
            <a:r>
              <a:rPr sz="4200" b="1" spc="235" dirty="0">
                <a:latin typeface="Montserrat" pitchFamily="2" charset="0"/>
                <a:cs typeface="Tahoma"/>
              </a:rPr>
              <a:t>and</a:t>
            </a:r>
            <a:r>
              <a:rPr sz="4200" b="1" spc="35" dirty="0">
                <a:latin typeface="Montserrat" pitchFamily="2" charset="0"/>
                <a:cs typeface="Tahoma"/>
              </a:rPr>
              <a:t> </a:t>
            </a:r>
            <a:r>
              <a:rPr sz="4200" b="1" spc="305" dirty="0">
                <a:latin typeface="Montserrat" pitchFamily="2" charset="0"/>
                <a:cs typeface="Tahoma"/>
              </a:rPr>
              <a:t>common</a:t>
            </a:r>
            <a:r>
              <a:rPr sz="4200" b="1" spc="30" dirty="0">
                <a:latin typeface="Montserrat" pitchFamily="2" charset="0"/>
                <a:cs typeface="Tahoma"/>
              </a:rPr>
              <a:t> </a:t>
            </a:r>
            <a:r>
              <a:rPr sz="4200" b="1" spc="190" dirty="0">
                <a:latin typeface="Montserrat" pitchFamily="2" charset="0"/>
                <a:cs typeface="Tahoma"/>
              </a:rPr>
              <a:t>trends</a:t>
            </a:r>
            <a:endParaRPr sz="4200" dirty="0">
              <a:latin typeface="Montserra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4200" dirty="0">
              <a:latin typeface="Montserrat" pitchFamily="2" charset="0"/>
              <a:cs typeface="Tahoma"/>
            </a:endParaRPr>
          </a:p>
          <a:p>
            <a:pPr marL="12700" marR="48260">
              <a:lnSpc>
                <a:spcPct val="116300"/>
              </a:lnSpc>
              <a:spcBef>
                <a:spcPts val="5"/>
              </a:spcBef>
            </a:pPr>
            <a:r>
              <a:rPr sz="4300" b="1" dirty="0">
                <a:latin typeface="Montserrat" pitchFamily="2" charset="0"/>
                <a:cs typeface="Tahoma"/>
              </a:rPr>
              <a:t>The</a:t>
            </a:r>
            <a:r>
              <a:rPr sz="4300" b="1" spc="-175" dirty="0">
                <a:latin typeface="Montserrat" pitchFamily="2" charset="0"/>
                <a:cs typeface="Tahoma"/>
              </a:rPr>
              <a:t> </a:t>
            </a:r>
            <a:r>
              <a:rPr sz="4300" b="1" spc="80" dirty="0">
                <a:latin typeface="Montserrat" pitchFamily="2" charset="0"/>
                <a:cs typeface="Tahoma"/>
              </a:rPr>
              <a:t>global</a:t>
            </a:r>
            <a:r>
              <a:rPr sz="4300" b="1" spc="-175" dirty="0">
                <a:latin typeface="Montserrat" pitchFamily="2" charset="0"/>
                <a:cs typeface="Tahoma"/>
              </a:rPr>
              <a:t> </a:t>
            </a:r>
            <a:r>
              <a:rPr sz="4300" b="1" spc="95" dirty="0">
                <a:latin typeface="Montserrat" pitchFamily="2" charset="0"/>
                <a:cs typeface="Tahoma"/>
              </a:rPr>
              <a:t>big</a:t>
            </a:r>
            <a:r>
              <a:rPr sz="4300" b="1" spc="-175" dirty="0">
                <a:latin typeface="Montserrat" pitchFamily="2" charset="0"/>
                <a:cs typeface="Tahoma"/>
              </a:rPr>
              <a:t> </a:t>
            </a:r>
            <a:r>
              <a:rPr sz="4300" b="1" spc="65" dirty="0">
                <a:latin typeface="Montserrat" pitchFamily="2" charset="0"/>
                <a:cs typeface="Tahoma"/>
              </a:rPr>
              <a:t>data</a:t>
            </a:r>
            <a:r>
              <a:rPr sz="4300" b="1" spc="-17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analytics</a:t>
            </a:r>
            <a:r>
              <a:rPr sz="4300" b="1" spc="-170" dirty="0">
                <a:latin typeface="Montserrat" pitchFamily="2" charset="0"/>
                <a:cs typeface="Tahoma"/>
              </a:rPr>
              <a:t> </a:t>
            </a:r>
            <a:r>
              <a:rPr sz="4300" b="1" spc="75" dirty="0">
                <a:latin typeface="Montserrat" pitchFamily="2" charset="0"/>
                <a:cs typeface="Tahoma"/>
              </a:rPr>
              <a:t>market</a:t>
            </a:r>
            <a:r>
              <a:rPr sz="4300" b="1" spc="-175" dirty="0">
                <a:latin typeface="Montserrat" pitchFamily="2" charset="0"/>
                <a:cs typeface="Tahoma"/>
              </a:rPr>
              <a:t> </a:t>
            </a:r>
            <a:r>
              <a:rPr sz="4300" b="1" spc="50" dirty="0">
                <a:latin typeface="Montserrat" pitchFamily="2" charset="0"/>
                <a:cs typeface="Tahoma"/>
              </a:rPr>
              <a:t>in healthcare</a:t>
            </a:r>
            <a:r>
              <a:rPr sz="4300" b="1" spc="-235" dirty="0">
                <a:latin typeface="Montserrat" pitchFamily="2" charset="0"/>
                <a:cs typeface="Tahoma"/>
              </a:rPr>
              <a:t> </a:t>
            </a:r>
            <a:r>
              <a:rPr sz="4300" b="1" spc="50" dirty="0">
                <a:latin typeface="Montserrat" pitchFamily="2" charset="0"/>
                <a:cs typeface="Tahoma"/>
              </a:rPr>
              <a:t>was</a:t>
            </a:r>
            <a:r>
              <a:rPr sz="4300" b="1" spc="-229" dirty="0">
                <a:latin typeface="Montserrat" pitchFamily="2" charset="0"/>
                <a:cs typeface="Tahoma"/>
              </a:rPr>
              <a:t> </a:t>
            </a:r>
            <a:r>
              <a:rPr sz="4300" b="1" spc="50" dirty="0">
                <a:latin typeface="Montserrat" pitchFamily="2" charset="0"/>
                <a:cs typeface="Tahoma"/>
              </a:rPr>
              <a:t>valued</a:t>
            </a:r>
            <a:r>
              <a:rPr sz="4300" b="1" spc="-23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at</a:t>
            </a:r>
            <a:r>
              <a:rPr sz="4300" b="1" spc="-229" dirty="0">
                <a:latin typeface="Montserrat" pitchFamily="2" charset="0"/>
                <a:cs typeface="Tahoma"/>
              </a:rPr>
              <a:t> </a:t>
            </a:r>
            <a:r>
              <a:rPr sz="4300" b="1" spc="60" dirty="0">
                <a:latin typeface="Montserrat" pitchFamily="2" charset="0"/>
                <a:cs typeface="Tahoma"/>
              </a:rPr>
              <a:t>approximately</a:t>
            </a:r>
            <a:endParaRPr sz="4300" dirty="0">
              <a:latin typeface="Montserrat" pitchFamily="2" charset="0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4300" b="1" spc="-335" dirty="0">
                <a:solidFill>
                  <a:srgbClr val="FFCC00"/>
                </a:solidFill>
                <a:latin typeface="Montserrat" pitchFamily="2" charset="0"/>
                <a:cs typeface="Tahoma"/>
              </a:rPr>
              <a:t>$43.1</a:t>
            </a:r>
            <a:r>
              <a:rPr sz="4300" b="1" spc="-260" dirty="0">
                <a:solidFill>
                  <a:srgbClr val="FFCC00"/>
                </a:solidFill>
                <a:latin typeface="Montserrat" pitchFamily="2" charset="0"/>
                <a:cs typeface="Tahoma"/>
              </a:rPr>
              <a:t> </a:t>
            </a:r>
            <a:r>
              <a:rPr sz="4300" b="1" spc="85" dirty="0">
                <a:solidFill>
                  <a:srgbClr val="FFCC00"/>
                </a:solidFill>
                <a:latin typeface="Montserrat" pitchFamily="2" charset="0"/>
                <a:cs typeface="Tahoma"/>
              </a:rPr>
              <a:t>billion</a:t>
            </a:r>
            <a:r>
              <a:rPr sz="4300" b="1" spc="-254" dirty="0">
                <a:solidFill>
                  <a:srgbClr val="FFCC00"/>
                </a:solidFill>
                <a:latin typeface="Montserrat" pitchFamily="2" charset="0"/>
                <a:cs typeface="Tahoma"/>
              </a:rPr>
              <a:t> </a:t>
            </a:r>
            <a:r>
              <a:rPr sz="4300" b="1" spc="75" dirty="0">
                <a:latin typeface="Montserrat" pitchFamily="2" charset="0"/>
                <a:cs typeface="Tahoma"/>
              </a:rPr>
              <a:t>in</a:t>
            </a:r>
            <a:r>
              <a:rPr sz="4300" b="1" spc="-254" dirty="0">
                <a:latin typeface="Montserrat" pitchFamily="2" charset="0"/>
                <a:cs typeface="Tahoma"/>
              </a:rPr>
              <a:t> </a:t>
            </a:r>
            <a:r>
              <a:rPr sz="4300" b="1" spc="-10" dirty="0">
                <a:latin typeface="Montserrat" pitchFamily="2" charset="0"/>
                <a:cs typeface="Tahoma"/>
              </a:rPr>
              <a:t>2023,</a:t>
            </a:r>
            <a:endParaRPr sz="4300" dirty="0">
              <a:latin typeface="Montserrat" pitchFamily="2" charset="0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4300" dirty="0">
              <a:latin typeface="Montserrat" pitchFamily="2" charset="0"/>
              <a:cs typeface="Tahoma"/>
            </a:endParaRPr>
          </a:p>
          <a:p>
            <a:pPr marL="12700" marR="173990">
              <a:lnSpc>
                <a:spcPct val="116300"/>
              </a:lnSpc>
            </a:pPr>
            <a:r>
              <a:rPr sz="4300" b="1" spc="100" dirty="0">
                <a:latin typeface="Montserrat" pitchFamily="2" charset="0"/>
                <a:cs typeface="Tahoma"/>
              </a:rPr>
              <a:t>with</a:t>
            </a:r>
            <a:r>
              <a:rPr sz="4300" b="1" spc="-70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projections</a:t>
            </a:r>
            <a:r>
              <a:rPr sz="4300" b="1" spc="-6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suggesting</a:t>
            </a:r>
            <a:r>
              <a:rPr sz="4300" b="1" spc="-6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it</a:t>
            </a:r>
            <a:r>
              <a:rPr sz="4300" b="1" spc="-65" dirty="0">
                <a:latin typeface="Montserrat" pitchFamily="2" charset="0"/>
                <a:cs typeface="Tahoma"/>
              </a:rPr>
              <a:t> </a:t>
            </a:r>
            <a:r>
              <a:rPr sz="4300" b="1" spc="85" dirty="0">
                <a:latin typeface="Montserrat" pitchFamily="2" charset="0"/>
                <a:cs typeface="Tahoma"/>
              </a:rPr>
              <a:t>will</a:t>
            </a:r>
            <a:r>
              <a:rPr sz="4300" b="1" spc="-65" dirty="0">
                <a:latin typeface="Montserrat" pitchFamily="2" charset="0"/>
                <a:cs typeface="Tahoma"/>
              </a:rPr>
              <a:t> </a:t>
            </a:r>
            <a:r>
              <a:rPr sz="4300" b="1" spc="45" dirty="0">
                <a:latin typeface="Montserrat" pitchFamily="2" charset="0"/>
                <a:cs typeface="Tahoma"/>
              </a:rPr>
              <a:t>g</a:t>
            </a:r>
            <a:r>
              <a:rPr sz="4300" b="1" u="heavy" spc="45" dirty="0">
                <a:uFill>
                  <a:solidFill>
                    <a:srgbClr val="000000"/>
                  </a:solidFill>
                </a:uFill>
                <a:latin typeface="Montserrat" pitchFamily="2" charset="0"/>
                <a:cs typeface="Tahoma"/>
              </a:rPr>
              <a:t>row</a:t>
            </a:r>
            <a:r>
              <a:rPr sz="4300" b="1" spc="4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at</a:t>
            </a:r>
            <a:r>
              <a:rPr sz="4300" b="1" spc="-24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a</a:t>
            </a:r>
            <a:r>
              <a:rPr sz="4300" b="1" spc="-240" dirty="0">
                <a:latin typeface="Montserrat" pitchFamily="2" charset="0"/>
                <a:cs typeface="Tahoma"/>
              </a:rPr>
              <a:t> </a:t>
            </a:r>
            <a:r>
              <a:rPr sz="4300" b="1" spc="90" dirty="0">
                <a:latin typeface="Montserrat" pitchFamily="2" charset="0"/>
                <a:cs typeface="Tahoma"/>
              </a:rPr>
              <a:t>CAGR</a:t>
            </a:r>
            <a:r>
              <a:rPr sz="4300" b="1" spc="-245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of</a:t>
            </a:r>
            <a:r>
              <a:rPr sz="4300" b="1" spc="-240" dirty="0">
                <a:latin typeface="Montserrat" pitchFamily="2" charset="0"/>
                <a:cs typeface="Tahoma"/>
              </a:rPr>
              <a:t> </a:t>
            </a:r>
            <a:r>
              <a:rPr sz="4300" b="1" dirty="0">
                <a:latin typeface="Montserrat" pitchFamily="2" charset="0"/>
                <a:cs typeface="Tahoma"/>
              </a:rPr>
              <a:t>over</a:t>
            </a:r>
            <a:r>
              <a:rPr sz="4300" b="1" spc="-240" dirty="0">
                <a:latin typeface="Montserrat" pitchFamily="2" charset="0"/>
                <a:cs typeface="Tahoma"/>
              </a:rPr>
              <a:t> </a:t>
            </a:r>
            <a:r>
              <a:rPr sz="4300" b="1" spc="-650" dirty="0">
                <a:solidFill>
                  <a:srgbClr val="FFCC00"/>
                </a:solidFill>
                <a:latin typeface="Montserrat" pitchFamily="2" charset="0"/>
                <a:cs typeface="Tahoma"/>
              </a:rPr>
              <a:t>21.1%</a:t>
            </a:r>
            <a:r>
              <a:rPr sz="4300" b="1" spc="-245" dirty="0">
                <a:solidFill>
                  <a:srgbClr val="FFCC00"/>
                </a:solidFill>
                <a:latin typeface="Montserrat" pitchFamily="2" charset="0"/>
                <a:cs typeface="Tahoma"/>
              </a:rPr>
              <a:t> </a:t>
            </a:r>
            <a:r>
              <a:rPr sz="4300" b="1" spc="70" dirty="0">
                <a:latin typeface="Montserrat" pitchFamily="2" charset="0"/>
                <a:cs typeface="Tahoma"/>
              </a:rPr>
              <a:t>through</a:t>
            </a:r>
            <a:r>
              <a:rPr sz="4300" b="1" spc="-240" dirty="0">
                <a:latin typeface="Montserrat" pitchFamily="2" charset="0"/>
                <a:cs typeface="Tahoma"/>
              </a:rPr>
              <a:t> </a:t>
            </a:r>
            <a:r>
              <a:rPr sz="4300" b="1" spc="-20" dirty="0">
                <a:latin typeface="Montserrat" pitchFamily="2" charset="0"/>
                <a:cs typeface="Tahoma"/>
              </a:rPr>
              <a:t>2030</a:t>
            </a:r>
            <a:endParaRPr sz="4300" dirty="0">
              <a:latin typeface="Montserrat" pitchFamily="2" charset="0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4" y="1033812"/>
            <a:ext cx="310253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35" dirty="0">
                <a:solidFill>
                  <a:srgbClr val="0F0F0F"/>
                </a:solidFill>
                <a:latin typeface="Montserrat" pitchFamily="2" charset="0"/>
                <a:cs typeface="Tahoma"/>
              </a:rPr>
              <a:t>3</a:t>
            </a:r>
            <a:endParaRPr sz="3400">
              <a:latin typeface="Montserrat" pitchFamily="2" charset="0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4164" y="1008380"/>
            <a:ext cx="560523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Montserrat" pitchFamily="2" charset="0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Montserrat" pitchFamily="2" charset="0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Montserrat" pitchFamily="2" charset="0"/>
                <a:cs typeface="Tahoma"/>
              </a:rPr>
              <a:t>Presentation</a:t>
            </a:r>
            <a:endParaRPr sz="3600" dirty="0">
              <a:latin typeface="Montserrat" pitchFamily="2" charset="0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5525" y="8775080"/>
            <a:ext cx="51952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85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source:</a:t>
            </a:r>
            <a:r>
              <a:rPr sz="2400" u="heavy" spc="-135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 </a:t>
            </a:r>
            <a:r>
              <a:rPr sz="2400" u="heavy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Grand</a:t>
            </a:r>
            <a:r>
              <a:rPr sz="2400" u="heavy" spc="-135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 </a:t>
            </a:r>
            <a:r>
              <a:rPr sz="2400" u="heavy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View</a:t>
            </a:r>
            <a:r>
              <a:rPr sz="2400" u="heavy" spc="-130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 </a:t>
            </a:r>
            <a:r>
              <a:rPr sz="2400" u="heavy" spc="-10" dirty="0">
                <a:solidFill>
                  <a:srgbClr val="81AEFD"/>
                </a:solidFill>
                <a:uFill>
                  <a:solidFill>
                    <a:srgbClr val="81AEFD"/>
                  </a:solidFill>
                </a:uFill>
                <a:latin typeface="Montserrat" pitchFamily="2" charset="0"/>
                <a:cs typeface="Verdana"/>
                <a:hlinkClick r:id="rId2"/>
              </a:rPr>
              <a:t>Research</a:t>
            </a:r>
            <a:endParaRPr sz="2400">
              <a:latin typeface="Montserrat" pitchFamily="2" charset="0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525" y="2131245"/>
            <a:ext cx="16236315" cy="731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215" dirty="0">
                <a:latin typeface="Tahoma"/>
                <a:cs typeface="Tahoma"/>
              </a:rPr>
              <a:t>Conclusion</a:t>
            </a:r>
            <a:endParaRPr sz="4200">
              <a:latin typeface="Tahoma"/>
              <a:cs typeface="Tahoma"/>
            </a:endParaRPr>
          </a:p>
          <a:p>
            <a:pPr marL="12700" marR="125095">
              <a:lnSpc>
                <a:spcPct val="117100"/>
              </a:lnSpc>
              <a:spcBef>
                <a:spcPts val="3690"/>
              </a:spcBef>
            </a:pPr>
            <a:r>
              <a:rPr sz="3150" dirty="0">
                <a:latin typeface="Tahoma"/>
                <a:cs typeface="Tahoma"/>
              </a:rPr>
              <a:t>The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analysis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of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health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demographic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data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spc="60" dirty="0">
                <a:latin typeface="Tahoma"/>
                <a:cs typeface="Tahoma"/>
              </a:rPr>
              <a:t>has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revealed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critical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insights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into</a:t>
            </a:r>
            <a:r>
              <a:rPr sz="3150" spc="-6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the</a:t>
            </a:r>
            <a:r>
              <a:rPr sz="3150" spc="-60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factors </a:t>
            </a:r>
            <a:r>
              <a:rPr sz="3150" spc="50" dirty="0">
                <a:latin typeface="Tahoma"/>
                <a:cs typeface="Tahoma"/>
              </a:rPr>
              <a:t>contributing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70" dirty="0">
                <a:latin typeface="Tahoma"/>
                <a:cs typeface="Tahoma"/>
              </a:rPr>
              <a:t>to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heart</a:t>
            </a:r>
            <a:r>
              <a:rPr sz="3150" spc="-8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disease.</a:t>
            </a:r>
            <a:r>
              <a:rPr sz="3150" spc="-85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Key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risk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factors</a:t>
            </a:r>
            <a:r>
              <a:rPr sz="3150" spc="-85" dirty="0">
                <a:latin typeface="Tahoma"/>
                <a:cs typeface="Tahoma"/>
              </a:rPr>
              <a:t> </a:t>
            </a:r>
            <a:r>
              <a:rPr sz="3150" spc="60" dirty="0">
                <a:latin typeface="Tahoma"/>
                <a:cs typeface="Tahoma"/>
              </a:rPr>
              <a:t>include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-70" dirty="0">
                <a:latin typeface="Tahoma"/>
                <a:cs typeface="Tahoma"/>
              </a:rPr>
              <a:t>age,</a:t>
            </a:r>
            <a:r>
              <a:rPr sz="3150" spc="-8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with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older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individuals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facing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-50" dirty="0">
                <a:latin typeface="Tahoma"/>
                <a:cs typeface="Tahoma"/>
              </a:rPr>
              <a:t>a </a:t>
            </a:r>
            <a:r>
              <a:rPr sz="3150" dirty="0">
                <a:latin typeface="Tahoma"/>
                <a:cs typeface="Tahoma"/>
              </a:rPr>
              <a:t>significantly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higher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-30" dirty="0">
                <a:latin typeface="Tahoma"/>
                <a:cs typeface="Tahoma"/>
              </a:rPr>
              <a:t>risk,</a:t>
            </a:r>
            <a:r>
              <a:rPr sz="3150" spc="-12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-20" dirty="0">
                <a:latin typeface="Tahoma"/>
                <a:cs typeface="Tahoma"/>
              </a:rPr>
              <a:t>sex,</a:t>
            </a:r>
            <a:r>
              <a:rPr sz="3150" spc="-12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with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males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being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100" dirty="0">
                <a:latin typeface="Tahoma"/>
                <a:cs typeface="Tahoma"/>
              </a:rPr>
              <a:t>more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100" dirty="0">
                <a:latin typeface="Tahoma"/>
                <a:cs typeface="Tahoma"/>
              </a:rPr>
              <a:t>prone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70" dirty="0">
                <a:latin typeface="Tahoma"/>
                <a:cs typeface="Tahoma"/>
              </a:rPr>
              <a:t>to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heart</a:t>
            </a:r>
            <a:r>
              <a:rPr sz="3150" spc="-114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disease.</a:t>
            </a:r>
            <a:endParaRPr sz="3150">
              <a:latin typeface="Tahoma"/>
              <a:cs typeface="Tahoma"/>
            </a:endParaRPr>
          </a:p>
          <a:p>
            <a:pPr marL="12700" marR="360045">
              <a:lnSpc>
                <a:spcPts val="4430"/>
              </a:lnSpc>
              <a:spcBef>
                <a:spcPts val="250"/>
              </a:spcBef>
            </a:pPr>
            <a:r>
              <a:rPr sz="3150" spc="70" dirty="0">
                <a:latin typeface="Tahoma"/>
                <a:cs typeface="Tahoma"/>
              </a:rPr>
              <a:t>Socioeconomic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factors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such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as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lower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education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75" dirty="0">
                <a:latin typeface="Tahoma"/>
                <a:cs typeface="Tahoma"/>
              </a:rPr>
              <a:t>income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levels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are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also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linked</a:t>
            </a:r>
            <a:r>
              <a:rPr sz="3150" spc="-90" dirty="0">
                <a:latin typeface="Tahoma"/>
                <a:cs typeface="Tahoma"/>
              </a:rPr>
              <a:t> </a:t>
            </a:r>
            <a:r>
              <a:rPr sz="3150" spc="70" dirty="0">
                <a:latin typeface="Tahoma"/>
                <a:cs typeface="Tahoma"/>
              </a:rPr>
              <a:t>to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-50" dirty="0">
                <a:latin typeface="Tahoma"/>
                <a:cs typeface="Tahoma"/>
              </a:rPr>
              <a:t>a </a:t>
            </a:r>
            <a:r>
              <a:rPr sz="3150" dirty="0">
                <a:latin typeface="Tahoma"/>
                <a:cs typeface="Tahoma"/>
              </a:rPr>
              <a:t>higher</a:t>
            </a:r>
            <a:r>
              <a:rPr sz="3150" spc="-1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prevalence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of</a:t>
            </a:r>
            <a:r>
              <a:rPr sz="3150" spc="-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heart</a:t>
            </a:r>
            <a:r>
              <a:rPr sz="3150" spc="-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disease.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Additionally,</a:t>
            </a:r>
            <a:r>
              <a:rPr sz="3150" spc="-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lifestyle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choices,</a:t>
            </a:r>
            <a:r>
              <a:rPr sz="3150" spc="-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including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smoking,</a:t>
            </a:r>
            <a:r>
              <a:rPr sz="3150" spc="-10" dirty="0">
                <a:latin typeface="Tahoma"/>
                <a:cs typeface="Tahoma"/>
              </a:rPr>
              <a:t> </a:t>
            </a:r>
            <a:r>
              <a:rPr sz="3150" spc="-20" dirty="0">
                <a:latin typeface="Tahoma"/>
                <a:cs typeface="Tahoma"/>
              </a:rPr>
              <a:t>lack </a:t>
            </a:r>
            <a:r>
              <a:rPr sz="3150" dirty="0">
                <a:latin typeface="Tahoma"/>
                <a:cs typeface="Tahoma"/>
              </a:rPr>
              <a:t>of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physical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-50" dirty="0">
                <a:latin typeface="Tahoma"/>
                <a:cs typeface="Tahoma"/>
              </a:rPr>
              <a:t>activity,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heavy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alcohol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consumption,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further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increase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the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risk.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40" dirty="0">
                <a:latin typeface="Tahoma"/>
                <a:cs typeface="Tahoma"/>
              </a:rPr>
              <a:t>Health </a:t>
            </a:r>
            <a:r>
              <a:rPr sz="3150" spc="70" dirty="0">
                <a:latin typeface="Tahoma"/>
                <a:cs typeface="Tahoma"/>
              </a:rPr>
              <a:t>conditions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like</a:t>
            </a:r>
            <a:r>
              <a:rPr sz="3150" spc="-5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high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spc="105" dirty="0">
                <a:latin typeface="Tahoma"/>
                <a:cs typeface="Tahoma"/>
              </a:rPr>
              <a:t>blood</a:t>
            </a:r>
            <a:r>
              <a:rPr sz="3150" spc="-5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pressure,</a:t>
            </a:r>
            <a:r>
              <a:rPr sz="3150" spc="-4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high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cholesterol,</a:t>
            </a:r>
            <a:r>
              <a:rPr sz="3150" spc="-45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50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diabetes</a:t>
            </a:r>
            <a:r>
              <a:rPr sz="3150" spc="-5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serve</a:t>
            </a:r>
            <a:r>
              <a:rPr sz="3150" spc="-5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as</a:t>
            </a:r>
            <a:r>
              <a:rPr sz="3150" spc="-50" dirty="0">
                <a:latin typeface="Tahoma"/>
                <a:cs typeface="Tahoma"/>
              </a:rPr>
              <a:t> </a:t>
            </a:r>
            <a:r>
              <a:rPr sz="3150" spc="40" dirty="0">
                <a:latin typeface="Tahoma"/>
                <a:cs typeface="Tahoma"/>
              </a:rPr>
              <a:t>strong </a:t>
            </a:r>
            <a:r>
              <a:rPr sz="3150" spc="75" dirty="0">
                <a:latin typeface="Tahoma"/>
                <a:cs typeface="Tahoma"/>
              </a:rPr>
              <a:t>predictors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of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heart</a:t>
            </a:r>
            <a:r>
              <a:rPr sz="3150" spc="-125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disease.</a:t>
            </a:r>
            <a:endParaRPr sz="31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3150" dirty="0">
                <a:latin typeface="Tahoma"/>
                <a:cs typeface="Tahoma"/>
              </a:rPr>
              <a:t>These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findings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emphasize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the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90" dirty="0">
                <a:latin typeface="Tahoma"/>
                <a:cs typeface="Tahoma"/>
              </a:rPr>
              <a:t>need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for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preventive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70" dirty="0">
                <a:latin typeface="Tahoma"/>
                <a:cs typeface="Tahoma"/>
              </a:rPr>
              <a:t>measures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95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public</a:t>
            </a:r>
            <a:r>
              <a:rPr sz="3150" spc="-100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health</a:t>
            </a:r>
            <a:endParaRPr sz="3150">
              <a:latin typeface="Tahoma"/>
              <a:cs typeface="Tahoma"/>
            </a:endParaRPr>
          </a:p>
          <a:p>
            <a:pPr marL="12700" marR="5080">
              <a:lnSpc>
                <a:spcPts val="4420"/>
              </a:lnSpc>
              <a:spcBef>
                <a:spcPts val="114"/>
              </a:spcBef>
            </a:pPr>
            <a:r>
              <a:rPr sz="3150" dirty="0">
                <a:latin typeface="Tahoma"/>
                <a:cs typeface="Tahoma"/>
              </a:rPr>
              <a:t>interventions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targeting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spc="-50" dirty="0">
                <a:latin typeface="Tahoma"/>
                <a:cs typeface="Tahoma"/>
              </a:rPr>
              <a:t>at-</a:t>
            </a:r>
            <a:r>
              <a:rPr sz="3150" dirty="0">
                <a:latin typeface="Tahoma"/>
                <a:cs typeface="Tahoma"/>
              </a:rPr>
              <a:t>risk</a:t>
            </a:r>
            <a:r>
              <a:rPr sz="3150" spc="-2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groups,</a:t>
            </a:r>
            <a:r>
              <a:rPr sz="3150" spc="-20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promoting</a:t>
            </a:r>
            <a:r>
              <a:rPr sz="3150" spc="-20" dirty="0">
                <a:latin typeface="Tahoma"/>
                <a:cs typeface="Tahoma"/>
              </a:rPr>
              <a:t> </a:t>
            </a:r>
            <a:r>
              <a:rPr sz="3150" spc="45" dirty="0">
                <a:latin typeface="Tahoma"/>
                <a:cs typeface="Tahoma"/>
              </a:rPr>
              <a:t>healthier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spc="-20" dirty="0">
                <a:latin typeface="Tahoma"/>
                <a:cs typeface="Tahoma"/>
              </a:rPr>
              <a:t>lifestyles,</a:t>
            </a:r>
            <a:r>
              <a:rPr sz="3150" spc="-15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25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improving</a:t>
            </a:r>
            <a:r>
              <a:rPr sz="3150" spc="-20" dirty="0">
                <a:latin typeface="Tahoma"/>
                <a:cs typeface="Tahoma"/>
              </a:rPr>
              <a:t> </a:t>
            </a:r>
            <a:r>
              <a:rPr sz="3150" spc="40" dirty="0">
                <a:latin typeface="Tahoma"/>
                <a:cs typeface="Tahoma"/>
              </a:rPr>
              <a:t>access </a:t>
            </a:r>
            <a:r>
              <a:rPr sz="3150" spc="70" dirty="0">
                <a:latin typeface="Tahoma"/>
                <a:cs typeface="Tahoma"/>
              </a:rPr>
              <a:t>to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45" dirty="0">
                <a:latin typeface="Tahoma"/>
                <a:cs typeface="Tahoma"/>
              </a:rPr>
              <a:t>healthcare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80" dirty="0">
                <a:latin typeface="Tahoma"/>
                <a:cs typeface="Tahoma"/>
              </a:rPr>
              <a:t>and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65" dirty="0">
                <a:latin typeface="Tahoma"/>
                <a:cs typeface="Tahoma"/>
              </a:rPr>
              <a:t>education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spc="70" dirty="0">
                <a:latin typeface="Tahoma"/>
                <a:cs typeface="Tahoma"/>
              </a:rPr>
              <a:t>to</a:t>
            </a:r>
            <a:r>
              <a:rPr sz="3150" spc="-140" dirty="0">
                <a:latin typeface="Tahoma"/>
                <a:cs typeface="Tahoma"/>
              </a:rPr>
              <a:t> </a:t>
            </a:r>
            <a:r>
              <a:rPr sz="3150" dirty="0">
                <a:latin typeface="Tahoma"/>
                <a:cs typeface="Tahoma"/>
              </a:rPr>
              <a:t>mitigate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50" dirty="0">
                <a:latin typeface="Tahoma"/>
                <a:cs typeface="Tahoma"/>
              </a:rPr>
              <a:t>heart</a:t>
            </a:r>
            <a:r>
              <a:rPr sz="3150" spc="-135" dirty="0">
                <a:latin typeface="Tahoma"/>
                <a:cs typeface="Tahoma"/>
              </a:rPr>
              <a:t> </a:t>
            </a:r>
            <a:r>
              <a:rPr sz="3150" spc="55" dirty="0">
                <a:latin typeface="Tahoma"/>
                <a:cs typeface="Tahoma"/>
              </a:rPr>
              <a:t>disease</a:t>
            </a:r>
            <a:r>
              <a:rPr sz="3150" spc="-145" dirty="0">
                <a:latin typeface="Tahoma"/>
                <a:cs typeface="Tahoma"/>
              </a:rPr>
              <a:t> </a:t>
            </a:r>
            <a:r>
              <a:rPr sz="3150" spc="-10" dirty="0">
                <a:latin typeface="Tahoma"/>
                <a:cs typeface="Tahoma"/>
              </a:rPr>
              <a:t>prevalence.</a:t>
            </a:r>
            <a:endParaRPr sz="31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8448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80" dirty="0">
                <a:solidFill>
                  <a:srgbClr val="0F0F0F"/>
                </a:solidFill>
                <a:latin typeface="Tahoma"/>
                <a:cs typeface="Tahoma"/>
              </a:rPr>
              <a:t>2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030" y="4014421"/>
            <a:ext cx="78295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65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9600" spc="-48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9600" spc="-300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9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7605" y="5182279"/>
            <a:ext cx="6745605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300" b="1" spc="270" dirty="0">
                <a:solidFill>
                  <a:srgbClr val="FFCC00"/>
                </a:solidFill>
                <a:latin typeface="Tahoma"/>
                <a:cs typeface="Tahoma"/>
              </a:rPr>
              <a:t>FOR</a:t>
            </a:r>
            <a:r>
              <a:rPr sz="6300" b="1" spc="-6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6300" b="1" spc="190" dirty="0">
                <a:solidFill>
                  <a:srgbClr val="FFCC00"/>
                </a:solidFill>
                <a:latin typeface="Tahoma"/>
                <a:cs typeface="Tahoma"/>
              </a:rPr>
              <a:t>YOUR</a:t>
            </a:r>
            <a:r>
              <a:rPr sz="6300" b="1" spc="-65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6300" b="1" spc="-20" dirty="0">
                <a:solidFill>
                  <a:srgbClr val="FFCC00"/>
                </a:solidFill>
                <a:latin typeface="Tahoma"/>
                <a:cs typeface="Tahoma"/>
              </a:rPr>
              <a:t>TIME</a:t>
            </a:r>
            <a:endParaRPr sz="63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372" y="5473078"/>
            <a:ext cx="391160" cy="3658235"/>
          </a:xfrm>
          <a:prstGeom prst="rect">
            <a:avLst/>
          </a:prstGeom>
        </p:spPr>
        <p:txBody>
          <a:bodyPr vert="vert270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145" dirty="0">
                <a:solidFill>
                  <a:srgbClr val="0F0F0F"/>
                </a:solidFill>
                <a:latin typeface="Tahoma"/>
                <a:cs typeface="Tahoma"/>
                <a:hlinkClick r:id="rId2"/>
              </a:rPr>
              <a:t>WWW.MENTORMIND.IN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500955" y="1866622"/>
            <a:ext cx="2758440" cy="246379"/>
          </a:xfrm>
          <a:custGeom>
            <a:avLst/>
            <a:gdLst/>
            <a:ahLst/>
            <a:cxnLst/>
            <a:rect l="l" t="t" r="r" b="b"/>
            <a:pathLst>
              <a:path w="2758440" h="246380">
                <a:moveTo>
                  <a:pt x="2758365" y="245870"/>
                </a:moveTo>
                <a:lnTo>
                  <a:pt x="0" y="245870"/>
                </a:lnTo>
                <a:lnTo>
                  <a:pt x="0" y="0"/>
                </a:lnTo>
                <a:lnTo>
                  <a:pt x="2758365" y="0"/>
                </a:lnTo>
                <a:lnTo>
                  <a:pt x="2758365" y="245870"/>
                </a:lnTo>
                <a:close/>
              </a:path>
            </a:pathLst>
          </a:custGeom>
          <a:solidFill>
            <a:srgbClr val="F9B3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468622" y="1292225"/>
            <a:ext cx="2803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0F0F0F"/>
                </a:solidFill>
                <a:latin typeface="Tahoma"/>
                <a:cs typeface="Tahoma"/>
              </a:rPr>
              <a:t>MENTORMIND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135949"/>
            <a:ext cx="11243945" cy="68205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4200" b="1" spc="170" dirty="0">
                <a:latin typeface="Tahoma"/>
                <a:cs typeface="Tahoma"/>
              </a:rPr>
              <a:t>Let’s</a:t>
            </a:r>
            <a:r>
              <a:rPr sz="4200" b="1" spc="30" dirty="0">
                <a:latin typeface="Tahoma"/>
                <a:cs typeface="Tahoma"/>
              </a:rPr>
              <a:t> </a:t>
            </a:r>
            <a:r>
              <a:rPr sz="4200" b="1" spc="265" dirty="0">
                <a:latin typeface="Tahoma"/>
                <a:cs typeface="Tahoma"/>
              </a:rPr>
              <a:t>look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60" dirty="0">
                <a:latin typeface="Tahoma"/>
                <a:cs typeface="Tahoma"/>
              </a:rPr>
              <a:t>at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55" dirty="0">
                <a:latin typeface="Tahoma"/>
                <a:cs typeface="Tahoma"/>
              </a:rPr>
              <a:t>Stats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35" dirty="0">
                <a:latin typeface="Tahoma"/>
                <a:cs typeface="Tahoma"/>
              </a:rPr>
              <a:t>and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305" dirty="0">
                <a:latin typeface="Tahoma"/>
                <a:cs typeface="Tahoma"/>
              </a:rPr>
              <a:t>common</a:t>
            </a:r>
            <a:r>
              <a:rPr sz="4200" b="1" spc="30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trends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4200">
              <a:latin typeface="Tahoma"/>
              <a:cs typeface="Tahoma"/>
            </a:endParaRPr>
          </a:p>
          <a:p>
            <a:pPr marL="12700" marR="818515">
              <a:lnSpc>
                <a:spcPct val="116300"/>
              </a:lnSpc>
              <a:spcBef>
                <a:spcPts val="5"/>
              </a:spcBef>
            </a:pPr>
            <a:r>
              <a:rPr sz="4300" b="1" spc="155" dirty="0">
                <a:latin typeface="Tahoma"/>
                <a:cs typeface="Tahoma"/>
              </a:rPr>
              <a:t>About</a:t>
            </a:r>
            <a:r>
              <a:rPr sz="4300" b="1" spc="-235" dirty="0">
                <a:latin typeface="Tahoma"/>
                <a:cs typeface="Tahoma"/>
              </a:rPr>
              <a:t> </a:t>
            </a:r>
            <a:r>
              <a:rPr sz="4300" b="1" spc="-185" dirty="0">
                <a:solidFill>
                  <a:srgbClr val="FFCC00"/>
                </a:solidFill>
                <a:latin typeface="Tahoma"/>
                <a:cs typeface="Tahoma"/>
              </a:rPr>
              <a:t>60%</a:t>
            </a:r>
            <a:r>
              <a:rPr sz="4300" b="1" spc="-229" dirty="0">
                <a:solidFill>
                  <a:srgbClr val="FFCC00"/>
                </a:solidFill>
                <a:latin typeface="Tahoma"/>
                <a:cs typeface="Tahoma"/>
              </a:rPr>
              <a:t> </a:t>
            </a:r>
            <a:r>
              <a:rPr sz="4300" b="1" dirty="0">
                <a:latin typeface="Tahoma"/>
                <a:cs typeface="Tahoma"/>
              </a:rPr>
              <a:t>of</a:t>
            </a:r>
            <a:r>
              <a:rPr sz="4300" b="1" spc="-235" dirty="0">
                <a:latin typeface="Tahoma"/>
                <a:cs typeface="Tahoma"/>
              </a:rPr>
              <a:t> </a:t>
            </a:r>
            <a:r>
              <a:rPr sz="4300" b="1" spc="50" dirty="0">
                <a:latin typeface="Tahoma"/>
                <a:cs typeface="Tahoma"/>
              </a:rPr>
              <a:t>healthcare</a:t>
            </a:r>
            <a:r>
              <a:rPr sz="4300" b="1" spc="-229" dirty="0">
                <a:latin typeface="Tahoma"/>
                <a:cs typeface="Tahoma"/>
              </a:rPr>
              <a:t> </a:t>
            </a:r>
            <a:r>
              <a:rPr sz="4300" b="1" spc="-10" dirty="0">
                <a:latin typeface="Tahoma"/>
                <a:cs typeface="Tahoma"/>
              </a:rPr>
              <a:t>executives </a:t>
            </a:r>
            <a:r>
              <a:rPr sz="4300" b="1" spc="45" dirty="0">
                <a:latin typeface="Tahoma"/>
                <a:cs typeface="Tahoma"/>
              </a:rPr>
              <a:t>currently</a:t>
            </a:r>
            <a:r>
              <a:rPr sz="4300" b="1" spc="-165" dirty="0">
                <a:latin typeface="Tahoma"/>
                <a:cs typeface="Tahoma"/>
              </a:rPr>
              <a:t> </a:t>
            </a:r>
            <a:r>
              <a:rPr sz="4300" b="1" spc="55" dirty="0">
                <a:latin typeface="Tahoma"/>
                <a:cs typeface="Tahoma"/>
              </a:rPr>
              <a:t>utilize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spc="65" dirty="0">
                <a:latin typeface="Tahoma"/>
                <a:cs typeface="Tahoma"/>
              </a:rPr>
              <a:t>data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dirty="0">
                <a:latin typeface="Tahoma"/>
                <a:cs typeface="Tahoma"/>
              </a:rPr>
              <a:t>analytics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spc="80" dirty="0">
                <a:latin typeface="Tahoma"/>
                <a:cs typeface="Tahoma"/>
              </a:rPr>
              <a:t>within </a:t>
            </a:r>
            <a:r>
              <a:rPr sz="4300" b="1" dirty="0">
                <a:latin typeface="Tahoma"/>
                <a:cs typeface="Tahoma"/>
              </a:rPr>
              <a:t>their</a:t>
            </a:r>
            <a:r>
              <a:rPr sz="4300" b="1" spc="-65" dirty="0">
                <a:latin typeface="Tahoma"/>
                <a:cs typeface="Tahoma"/>
              </a:rPr>
              <a:t> </a:t>
            </a:r>
            <a:r>
              <a:rPr sz="4300" b="1" spc="35" dirty="0">
                <a:latin typeface="Tahoma"/>
                <a:cs typeface="Tahoma"/>
              </a:rPr>
              <a:t>organizations</a:t>
            </a: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4300">
              <a:latin typeface="Tahoma"/>
              <a:cs typeface="Tahoma"/>
            </a:endParaRPr>
          </a:p>
          <a:p>
            <a:pPr marL="12700" marR="35560">
              <a:lnSpc>
                <a:spcPct val="116300"/>
              </a:lnSpc>
            </a:pPr>
            <a:r>
              <a:rPr sz="4300" b="1" spc="100" dirty="0">
                <a:latin typeface="Tahoma"/>
                <a:cs typeface="Tahoma"/>
              </a:rPr>
              <a:t>with</a:t>
            </a:r>
            <a:r>
              <a:rPr sz="4300" b="1" spc="-229" dirty="0">
                <a:latin typeface="Tahoma"/>
                <a:cs typeface="Tahoma"/>
              </a:rPr>
              <a:t> </a:t>
            </a:r>
            <a:r>
              <a:rPr sz="4300" b="1" spc="45" dirty="0">
                <a:latin typeface="Tahoma"/>
                <a:cs typeface="Tahoma"/>
              </a:rPr>
              <a:t>significant</a:t>
            </a:r>
            <a:r>
              <a:rPr sz="4300" b="1" spc="-225" dirty="0">
                <a:latin typeface="Tahoma"/>
                <a:cs typeface="Tahoma"/>
              </a:rPr>
              <a:t> </a:t>
            </a:r>
            <a:r>
              <a:rPr sz="4300" b="1" spc="85" dirty="0">
                <a:latin typeface="Tahoma"/>
                <a:cs typeface="Tahoma"/>
              </a:rPr>
              <a:t>improvements</a:t>
            </a:r>
            <a:r>
              <a:rPr sz="4300" b="1" spc="-229" dirty="0">
                <a:latin typeface="Tahoma"/>
                <a:cs typeface="Tahoma"/>
              </a:rPr>
              <a:t> </a:t>
            </a:r>
            <a:r>
              <a:rPr sz="4300" b="1" spc="55" dirty="0">
                <a:latin typeface="Tahoma"/>
                <a:cs typeface="Tahoma"/>
              </a:rPr>
              <a:t>reported </a:t>
            </a:r>
            <a:r>
              <a:rPr sz="4300" b="1" spc="75" dirty="0">
                <a:latin typeface="Tahoma"/>
                <a:cs typeface="Tahoma"/>
              </a:rPr>
              <a:t>in</a:t>
            </a:r>
            <a:r>
              <a:rPr sz="4300" b="1" spc="-165" dirty="0">
                <a:latin typeface="Tahoma"/>
                <a:cs typeface="Tahoma"/>
              </a:rPr>
              <a:t> </a:t>
            </a:r>
            <a:r>
              <a:rPr sz="4300" b="1" spc="70" dirty="0">
                <a:latin typeface="Tahoma"/>
                <a:cs typeface="Tahoma"/>
              </a:rPr>
              <a:t>patient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dirty="0">
                <a:latin typeface="Tahoma"/>
                <a:cs typeface="Tahoma"/>
              </a:rPr>
              <a:t>satisfaction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spc="-380" dirty="0">
                <a:latin typeface="Tahoma"/>
                <a:cs typeface="Tahoma"/>
              </a:rPr>
              <a:t>(42%)</a:t>
            </a:r>
            <a:r>
              <a:rPr sz="4300" b="1" spc="-160" dirty="0">
                <a:latin typeface="Tahoma"/>
                <a:cs typeface="Tahoma"/>
              </a:rPr>
              <a:t> </a:t>
            </a:r>
            <a:r>
              <a:rPr sz="4300" b="1" spc="110" dirty="0">
                <a:latin typeface="Tahoma"/>
                <a:cs typeface="Tahoma"/>
              </a:rPr>
              <a:t>and</a:t>
            </a:r>
            <a:r>
              <a:rPr sz="4300" b="1" spc="-165" dirty="0">
                <a:latin typeface="Tahoma"/>
                <a:cs typeface="Tahoma"/>
              </a:rPr>
              <a:t> </a:t>
            </a:r>
            <a:r>
              <a:rPr sz="4300" b="1" spc="40" dirty="0">
                <a:latin typeface="Tahoma"/>
                <a:cs typeface="Tahoma"/>
              </a:rPr>
              <a:t>cost </a:t>
            </a:r>
            <a:r>
              <a:rPr sz="4300" b="1" dirty="0">
                <a:latin typeface="Tahoma"/>
                <a:cs typeface="Tahoma"/>
              </a:rPr>
              <a:t>savings</a:t>
            </a:r>
            <a:r>
              <a:rPr sz="4300" b="1" spc="-250" dirty="0">
                <a:latin typeface="Tahoma"/>
                <a:cs typeface="Tahoma"/>
              </a:rPr>
              <a:t> </a:t>
            </a:r>
            <a:r>
              <a:rPr sz="4300" b="1" spc="-415" dirty="0">
                <a:latin typeface="Tahoma"/>
                <a:cs typeface="Tahoma"/>
              </a:rPr>
              <a:t>(39%)</a:t>
            </a:r>
            <a:r>
              <a:rPr sz="4300" b="1" spc="-250" dirty="0">
                <a:latin typeface="Tahoma"/>
                <a:cs typeface="Tahoma"/>
              </a:rPr>
              <a:t> </a:t>
            </a:r>
            <a:r>
              <a:rPr sz="4300" b="1" dirty="0">
                <a:latin typeface="Tahoma"/>
                <a:cs typeface="Tahoma"/>
              </a:rPr>
              <a:t>as</a:t>
            </a:r>
            <a:r>
              <a:rPr sz="4300" b="1" spc="-245" dirty="0">
                <a:latin typeface="Tahoma"/>
                <a:cs typeface="Tahoma"/>
              </a:rPr>
              <a:t> </a:t>
            </a:r>
            <a:r>
              <a:rPr sz="4300" b="1" dirty="0">
                <a:latin typeface="Tahoma"/>
                <a:cs typeface="Tahoma"/>
              </a:rPr>
              <a:t>a</a:t>
            </a:r>
            <a:r>
              <a:rPr sz="4300" b="1" spc="-250" dirty="0">
                <a:latin typeface="Tahoma"/>
                <a:cs typeface="Tahoma"/>
              </a:rPr>
              <a:t> </a:t>
            </a:r>
            <a:r>
              <a:rPr sz="4300" b="1" spc="-10" dirty="0">
                <a:latin typeface="Tahoma"/>
                <a:cs typeface="Tahoma"/>
              </a:rPr>
              <a:t>result</a:t>
            </a:r>
            <a:endParaRPr sz="43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6670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335" dirty="0">
                <a:solidFill>
                  <a:srgbClr val="0F0F0F"/>
                </a:solidFill>
                <a:latin typeface="Tahoma"/>
                <a:cs typeface="Tahoma"/>
              </a:rPr>
              <a:t>3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454164" y="1008380"/>
            <a:ext cx="481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0F0F0F"/>
                </a:solidFill>
                <a:latin typeface="Tahoma"/>
                <a:cs typeface="Tahoma"/>
              </a:rPr>
              <a:t>Project</a:t>
            </a:r>
            <a:r>
              <a:rPr sz="3600" b="1" spc="-75" dirty="0">
                <a:solidFill>
                  <a:srgbClr val="0F0F0F"/>
                </a:solidFill>
                <a:latin typeface="Tahoma"/>
                <a:cs typeface="Tahoma"/>
              </a:rPr>
              <a:t> </a:t>
            </a:r>
            <a:r>
              <a:rPr sz="3600" b="1" spc="-10" dirty="0">
                <a:solidFill>
                  <a:srgbClr val="0F0F0F"/>
                </a:solidFill>
                <a:latin typeface="Tahoma"/>
                <a:cs typeface="Tahoma"/>
              </a:rPr>
              <a:t>Presentation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6000" y="2136140"/>
            <a:ext cx="10965815" cy="7245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10" dirty="0">
                <a:latin typeface="Tahoma"/>
                <a:cs typeface="Tahoma"/>
              </a:rPr>
              <a:t>Pre-</a:t>
            </a:r>
            <a:r>
              <a:rPr sz="4200" b="1" spc="229" dirty="0">
                <a:latin typeface="Tahoma"/>
                <a:cs typeface="Tahoma"/>
              </a:rPr>
              <a:t>processing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35" dirty="0">
                <a:latin typeface="Tahoma"/>
                <a:cs typeface="Tahoma"/>
              </a:rPr>
              <a:t>and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5" dirty="0">
                <a:latin typeface="Tahoma"/>
                <a:cs typeface="Tahoma"/>
              </a:rPr>
              <a:t>Validation</a:t>
            </a:r>
            <a:endParaRPr sz="4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spc="225" dirty="0">
                <a:latin typeface="Tahoma"/>
                <a:cs typeface="Tahoma"/>
              </a:rPr>
              <a:t>Cleaning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235" dirty="0">
                <a:latin typeface="Tahoma"/>
                <a:cs typeface="Tahoma"/>
              </a:rPr>
              <a:t>the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95" dirty="0">
                <a:latin typeface="Tahoma"/>
                <a:cs typeface="Tahoma"/>
              </a:rPr>
              <a:t>dataset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includes: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6100"/>
              </a:lnSpc>
              <a:spcBef>
                <a:spcPts val="5"/>
              </a:spcBef>
            </a:pPr>
            <a:r>
              <a:rPr sz="2800" spc="175" dirty="0">
                <a:latin typeface="Tahoma"/>
                <a:cs typeface="Tahoma"/>
              </a:rPr>
              <a:t>Convert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Categorical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10" dirty="0">
                <a:latin typeface="Tahoma"/>
                <a:cs typeface="Tahoma"/>
              </a:rPr>
              <a:t>Variables: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Convert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85" dirty="0">
                <a:latin typeface="Tahoma"/>
                <a:cs typeface="Tahoma"/>
              </a:rPr>
              <a:t>categorical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45" dirty="0">
                <a:latin typeface="Tahoma"/>
                <a:cs typeface="Tahoma"/>
              </a:rPr>
              <a:t>variables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75" dirty="0">
                <a:latin typeface="Tahoma"/>
                <a:cs typeface="Tahoma"/>
              </a:rPr>
              <a:t>to </a:t>
            </a:r>
            <a:r>
              <a:rPr sz="2800" spc="215" dirty="0">
                <a:latin typeface="Tahoma"/>
                <a:cs typeface="Tahoma"/>
              </a:rPr>
              <a:t>the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appropriate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data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65" dirty="0">
                <a:latin typeface="Tahoma"/>
                <a:cs typeface="Tahoma"/>
              </a:rPr>
              <a:t>types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-100" dirty="0">
                <a:latin typeface="Tahoma"/>
                <a:cs typeface="Tahoma"/>
              </a:rPr>
              <a:t>(e.g.,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60" dirty="0">
                <a:latin typeface="Tahoma"/>
                <a:cs typeface="Tahoma"/>
              </a:rPr>
              <a:t>integers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or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40" dirty="0">
                <a:latin typeface="Tahoma"/>
                <a:cs typeface="Tahoma"/>
              </a:rPr>
              <a:t>categories)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215" dirty="0">
                <a:latin typeface="Tahoma"/>
                <a:cs typeface="Tahoma"/>
              </a:rPr>
              <a:t>in</a:t>
            </a:r>
            <a:r>
              <a:rPr sz="2800" spc="-135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this </a:t>
            </a:r>
            <a:r>
              <a:rPr sz="2800" spc="160" dirty="0">
                <a:latin typeface="Tahoma"/>
                <a:cs typeface="Tahoma"/>
              </a:rPr>
              <a:t>case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00" dirty="0">
                <a:latin typeface="Tahoma"/>
                <a:cs typeface="Tahoma"/>
              </a:rPr>
              <a:t>to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u="heavy" spc="114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categories</a:t>
            </a:r>
            <a:r>
              <a:rPr sz="2800" spc="114" dirty="0">
                <a:latin typeface="Tahoma"/>
                <a:cs typeface="Tahoma"/>
              </a:rPr>
              <a:t>.</a:t>
            </a: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800">
              <a:latin typeface="Tahoma"/>
              <a:cs typeface="Tahoma"/>
            </a:endParaRPr>
          </a:p>
          <a:p>
            <a:pPr marL="12700" marR="705485">
              <a:lnSpc>
                <a:spcPct val="116100"/>
              </a:lnSpc>
              <a:spcBef>
                <a:spcPts val="5"/>
              </a:spcBef>
            </a:pPr>
            <a:r>
              <a:rPr sz="2800" dirty="0">
                <a:latin typeface="Courier New"/>
                <a:cs typeface="Courier New"/>
              </a:rPr>
              <a:t>Categorical</a:t>
            </a:r>
            <a:r>
              <a:rPr sz="2800" spc="-5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Variables: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These</a:t>
            </a:r>
            <a:r>
              <a:rPr sz="2800" spc="-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include </a:t>
            </a:r>
            <a:r>
              <a:rPr sz="2800" dirty="0">
                <a:latin typeface="Courier New"/>
                <a:cs typeface="Courier New"/>
              </a:rPr>
              <a:t>HeartDiseaseorAttack,</a:t>
            </a:r>
            <a:r>
              <a:rPr sz="2800" spc="-7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HighBP,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HighChol,</a:t>
            </a:r>
            <a:r>
              <a:rPr sz="2800" spc="-6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Smoker, </a:t>
            </a:r>
            <a:r>
              <a:rPr sz="2800" dirty="0">
                <a:latin typeface="Courier New"/>
                <a:cs typeface="Courier New"/>
              </a:rPr>
              <a:t>Stroke,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Diabetes,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PhysActivity,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Fruits,</a:t>
            </a:r>
            <a:r>
              <a:rPr sz="2800" spc="-4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Veggies, </a:t>
            </a:r>
            <a:r>
              <a:rPr sz="2800" dirty="0">
                <a:latin typeface="Courier New"/>
                <a:cs typeface="Courier New"/>
              </a:rPr>
              <a:t>HvyAlcoholConsump,</a:t>
            </a:r>
            <a:r>
              <a:rPr sz="2800" spc="-9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AnyHealthcare,</a:t>
            </a:r>
            <a:r>
              <a:rPr sz="2800" spc="-8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NoDocbcCost, </a:t>
            </a:r>
            <a:r>
              <a:rPr sz="2800" dirty="0">
                <a:latin typeface="Courier New"/>
                <a:cs typeface="Courier New"/>
              </a:rPr>
              <a:t>GenHlth,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Sex,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Education.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5525" y="1033812"/>
            <a:ext cx="2990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7098" y="3260438"/>
            <a:ext cx="2727325" cy="74803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252729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MT"/>
                <a:cs typeface="Arial MT"/>
              </a:rPr>
              <a:t>HeartDiseaseorAttack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14297" y="3260438"/>
            <a:ext cx="2288540" cy="74803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699770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MT"/>
                <a:cs typeface="Arial MT"/>
              </a:rPr>
              <a:t>HighBP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92768" y="3260438"/>
            <a:ext cx="2623820" cy="748030"/>
          </a:xfrm>
          <a:prstGeom prst="rect">
            <a:avLst/>
          </a:prstGeom>
          <a:solidFill>
            <a:srgbClr val="FFD599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6136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HighChol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97098" y="4198956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44220">
              <a:lnSpc>
                <a:spcPct val="100000"/>
              </a:lnSpc>
            </a:pPr>
            <a:r>
              <a:rPr sz="1650" spc="-25" dirty="0">
                <a:latin typeface="MS Gothic"/>
                <a:cs typeface="MS Gothic"/>
              </a:rPr>
              <a:t>☑</a:t>
            </a:r>
            <a:r>
              <a:rPr sz="1500" spc="-25" dirty="0">
                <a:latin typeface="Arial Black"/>
                <a:cs typeface="Arial Black"/>
              </a:rPr>
              <a:t>CholCheck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14297" y="4198956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20" dirty="0">
                <a:latin typeface="MS Gothic"/>
                <a:cs typeface="MS Gothic"/>
              </a:rPr>
              <a:t>☑</a:t>
            </a:r>
            <a:r>
              <a:rPr sz="1500" spc="-20" dirty="0">
                <a:latin typeface="Arial Black"/>
                <a:cs typeface="Arial Black"/>
              </a:rPr>
              <a:t>BMI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92768" y="4198956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852169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Smoker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97098" y="5137472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Stroke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814297" y="5137472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Diabetes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92768" y="5137472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603250">
              <a:lnSpc>
                <a:spcPct val="100000"/>
              </a:lnSpc>
            </a:pPr>
            <a:r>
              <a:rPr sz="1650" spc="-20" dirty="0">
                <a:latin typeface="MS Gothic"/>
                <a:cs typeface="MS Gothic"/>
              </a:rPr>
              <a:t>☑</a:t>
            </a:r>
            <a:r>
              <a:rPr sz="1500" spc="-20" dirty="0">
                <a:latin typeface="Arial Black"/>
                <a:cs typeface="Arial Black"/>
              </a:rPr>
              <a:t>PhysActivity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897098" y="6075989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Fruits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814297" y="6075989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689610">
              <a:lnSpc>
                <a:spcPct val="100000"/>
              </a:lnSpc>
            </a:pPr>
            <a:r>
              <a:rPr sz="1650" spc="-25" dirty="0">
                <a:latin typeface="MS Gothic"/>
                <a:cs typeface="MS Gothic"/>
              </a:rPr>
              <a:t>☑</a:t>
            </a:r>
            <a:r>
              <a:rPr sz="1500" spc="-25" dirty="0">
                <a:latin typeface="Arial Black"/>
                <a:cs typeface="Arial Black"/>
              </a:rPr>
              <a:t>Veggies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92768" y="6075989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210820">
              <a:lnSpc>
                <a:spcPct val="100000"/>
              </a:lnSpc>
            </a:pPr>
            <a:r>
              <a:rPr sz="1650" spc="-40" dirty="0">
                <a:latin typeface="MS Gothic"/>
                <a:cs typeface="MS Gothic"/>
              </a:rPr>
              <a:t>☑</a:t>
            </a:r>
            <a:r>
              <a:rPr sz="1500" spc="-40" dirty="0">
                <a:latin typeface="Arial Black"/>
                <a:cs typeface="Arial Black"/>
              </a:rPr>
              <a:t>HvyAlcoholConsump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7098" y="7014506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534670">
              <a:lnSpc>
                <a:spcPct val="100000"/>
              </a:lnSpc>
            </a:pPr>
            <a:r>
              <a:rPr sz="1650" spc="-20" dirty="0">
                <a:latin typeface="MS Gothic"/>
                <a:cs typeface="MS Gothic"/>
              </a:rPr>
              <a:t>☑</a:t>
            </a:r>
            <a:r>
              <a:rPr sz="1500" spc="-20" dirty="0">
                <a:latin typeface="Arial Black"/>
                <a:cs typeface="Arial Black"/>
              </a:rPr>
              <a:t>AnyHealthcare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14297" y="7014506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391160">
              <a:lnSpc>
                <a:spcPct val="100000"/>
              </a:lnSpc>
            </a:pPr>
            <a:r>
              <a:rPr sz="1650" spc="-40" dirty="0">
                <a:latin typeface="MS Gothic"/>
                <a:cs typeface="MS Gothic"/>
              </a:rPr>
              <a:t>☑</a:t>
            </a:r>
            <a:r>
              <a:rPr sz="1500" spc="-40" dirty="0">
                <a:latin typeface="Arial Black"/>
                <a:cs typeface="Arial Black"/>
              </a:rPr>
              <a:t>NoDocbcCost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292768" y="7014506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97560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GenHlth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97098" y="7953023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8676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MentHlth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14297" y="7953023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59372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PhysHlth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5292768" y="7953023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8041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DiffWalk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897098" y="8891540"/>
            <a:ext cx="2727325" cy="748030"/>
          </a:xfrm>
          <a:prstGeom prst="rect">
            <a:avLst/>
          </a:prstGeom>
          <a:solidFill>
            <a:srgbClr val="FFEBCC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20" dirty="0">
                <a:latin typeface="MS Gothic"/>
                <a:cs typeface="MS Gothic"/>
              </a:rPr>
              <a:t>☑</a:t>
            </a:r>
            <a:r>
              <a:rPr sz="1500" spc="-20" dirty="0">
                <a:latin typeface="Arial Black"/>
                <a:cs typeface="Arial Black"/>
              </a:rPr>
              <a:t>Sex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14297" y="8891540"/>
            <a:ext cx="228854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50" spc="-20" dirty="0">
                <a:latin typeface="MS Gothic"/>
                <a:cs typeface="MS Gothic"/>
              </a:rPr>
              <a:t>☑</a:t>
            </a:r>
            <a:r>
              <a:rPr sz="1500" spc="-20" dirty="0">
                <a:latin typeface="Arial Black"/>
                <a:cs typeface="Arial Black"/>
              </a:rPr>
              <a:t>Age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5292768" y="8891540"/>
            <a:ext cx="2623820" cy="748030"/>
          </a:xfrm>
          <a:prstGeom prst="rect">
            <a:avLst/>
          </a:prstGeom>
          <a:solidFill>
            <a:srgbClr val="FFF4E3"/>
          </a:solidFill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endParaRPr sz="1500">
              <a:latin typeface="Times New Roman"/>
              <a:cs typeface="Times New Roman"/>
            </a:endParaRPr>
          </a:p>
          <a:p>
            <a:pPr marL="741045">
              <a:lnSpc>
                <a:spcPct val="100000"/>
              </a:lnSpc>
            </a:pPr>
            <a:r>
              <a:rPr sz="1650" spc="-10" dirty="0">
                <a:latin typeface="MS Gothic"/>
                <a:cs typeface="MS Gothic"/>
              </a:rPr>
              <a:t>☑</a:t>
            </a:r>
            <a:r>
              <a:rPr sz="1500" spc="-10" dirty="0">
                <a:latin typeface="Arial Black"/>
                <a:cs typeface="Arial Black"/>
              </a:rPr>
              <a:t>Education</a:t>
            </a:r>
            <a:endParaRPr sz="15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16000" y="2136140"/>
            <a:ext cx="103257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10" dirty="0">
                <a:latin typeface="Tahoma"/>
                <a:cs typeface="Tahoma"/>
              </a:rPr>
              <a:t>Pre-</a:t>
            </a:r>
            <a:r>
              <a:rPr sz="4200" b="1" spc="229" dirty="0">
                <a:latin typeface="Tahoma"/>
                <a:cs typeface="Tahoma"/>
              </a:rPr>
              <a:t>processing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35" dirty="0">
                <a:latin typeface="Tahoma"/>
                <a:cs typeface="Tahoma"/>
              </a:rPr>
              <a:t>and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5" dirty="0">
                <a:latin typeface="Tahoma"/>
                <a:cs typeface="Tahoma"/>
              </a:rPr>
              <a:t>Validation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25525" y="1033812"/>
            <a:ext cx="2990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025525" y="3424779"/>
            <a:ext cx="57353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25" dirty="0">
                <a:latin typeface="Tahoma"/>
                <a:cs typeface="Tahoma"/>
              </a:rPr>
              <a:t>Cleaning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235" dirty="0">
                <a:latin typeface="Tahoma"/>
                <a:cs typeface="Tahoma"/>
              </a:rPr>
              <a:t>the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95" dirty="0">
                <a:latin typeface="Tahoma"/>
                <a:cs typeface="Tahoma"/>
              </a:rPr>
              <a:t>dataset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includes: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16000" y="4500405"/>
            <a:ext cx="58299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245" dirty="0">
                <a:latin typeface="Tahoma"/>
                <a:cs typeface="Tahoma"/>
              </a:rPr>
              <a:t>Check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for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70" dirty="0">
                <a:latin typeface="Tahoma"/>
                <a:cs typeface="Tahoma"/>
              </a:rPr>
              <a:t>any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150" dirty="0">
                <a:latin typeface="Tahoma"/>
                <a:cs typeface="Tahoma"/>
              </a:rPr>
              <a:t>irrelevant</a:t>
            </a:r>
            <a:r>
              <a:rPr sz="2800" spc="-150" dirty="0">
                <a:latin typeface="Tahoma"/>
                <a:cs typeface="Tahoma"/>
              </a:rPr>
              <a:t> </a:t>
            </a:r>
            <a:r>
              <a:rPr sz="2800" spc="250" dirty="0">
                <a:latin typeface="Tahoma"/>
                <a:cs typeface="Tahoma"/>
              </a:rPr>
              <a:t>columns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16000" y="5889112"/>
            <a:ext cx="834580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Courier New"/>
                <a:cs typeface="Courier New"/>
              </a:rPr>
              <a:t>No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obvious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irrelevant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columns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are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seen, </a:t>
            </a:r>
            <a:r>
              <a:rPr sz="2800" dirty="0">
                <a:latin typeface="Courier New"/>
                <a:cs typeface="Courier New"/>
              </a:rPr>
              <a:t>keeping</a:t>
            </a:r>
            <a:r>
              <a:rPr sz="2800" spc="-25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all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dirty="0">
                <a:latin typeface="Courier New"/>
                <a:cs typeface="Courier New"/>
              </a:rPr>
              <a:t>for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ourier New"/>
                <a:cs typeface="Courier New"/>
              </a:rPr>
              <a:t>now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5525" y="1033812"/>
            <a:ext cx="2990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50" dirty="0">
                <a:solidFill>
                  <a:srgbClr val="0F0F0F"/>
                </a:solidFill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2574" y="3446908"/>
            <a:ext cx="7496174" cy="48863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16000" y="2136140"/>
            <a:ext cx="15066010" cy="524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10" dirty="0">
                <a:latin typeface="Tahoma"/>
                <a:cs typeface="Tahoma"/>
              </a:rPr>
              <a:t>Pre-</a:t>
            </a:r>
            <a:r>
              <a:rPr sz="4200" b="1" spc="229" dirty="0">
                <a:latin typeface="Tahoma"/>
                <a:cs typeface="Tahoma"/>
              </a:rPr>
              <a:t>processing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35" dirty="0">
                <a:latin typeface="Tahoma"/>
                <a:cs typeface="Tahoma"/>
              </a:rPr>
              <a:t>and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5" dirty="0">
                <a:latin typeface="Tahoma"/>
                <a:cs typeface="Tahoma"/>
              </a:rPr>
              <a:t>Validation</a:t>
            </a:r>
            <a:endParaRPr sz="4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200" dirty="0">
              <a:latin typeface="Tahoma"/>
              <a:cs typeface="Tahoma"/>
            </a:endParaRPr>
          </a:p>
          <a:p>
            <a:pPr marL="21590">
              <a:lnSpc>
                <a:spcPct val="100000"/>
              </a:lnSpc>
            </a:pPr>
            <a:r>
              <a:rPr sz="3000" spc="225" dirty="0">
                <a:latin typeface="Tahoma"/>
                <a:cs typeface="Tahoma"/>
              </a:rPr>
              <a:t>Cleaning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235" dirty="0">
                <a:latin typeface="Tahoma"/>
                <a:cs typeface="Tahoma"/>
              </a:rPr>
              <a:t>the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95" dirty="0">
                <a:latin typeface="Tahoma"/>
                <a:cs typeface="Tahoma"/>
              </a:rPr>
              <a:t>dataset</a:t>
            </a:r>
            <a:r>
              <a:rPr sz="3000" spc="-145" dirty="0">
                <a:latin typeface="Tahoma"/>
                <a:cs typeface="Tahoma"/>
              </a:rPr>
              <a:t> </a:t>
            </a:r>
            <a:r>
              <a:rPr sz="3000" spc="140" dirty="0">
                <a:latin typeface="Tahoma"/>
                <a:cs typeface="Tahoma"/>
              </a:rPr>
              <a:t>includes:</a:t>
            </a:r>
            <a:endParaRPr sz="3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3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245" dirty="0">
                <a:latin typeface="Tahoma"/>
                <a:cs typeface="Tahoma"/>
              </a:rPr>
              <a:t>Check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120" dirty="0">
                <a:latin typeface="Tahoma"/>
                <a:cs typeface="Tahoma"/>
              </a:rPr>
              <a:t>for</a:t>
            </a:r>
            <a:r>
              <a:rPr sz="2800" spc="-145" dirty="0">
                <a:latin typeface="Tahoma"/>
                <a:cs typeface="Tahoma"/>
              </a:rPr>
              <a:t> </a:t>
            </a:r>
            <a:r>
              <a:rPr sz="2800" spc="210" dirty="0">
                <a:latin typeface="Tahoma"/>
                <a:cs typeface="Tahoma"/>
              </a:rPr>
              <a:t>missing</a:t>
            </a:r>
            <a:r>
              <a:rPr sz="2800" spc="-140" dirty="0">
                <a:latin typeface="Tahoma"/>
                <a:cs typeface="Tahoma"/>
              </a:rPr>
              <a:t> </a:t>
            </a:r>
            <a:r>
              <a:rPr sz="2800" spc="195" dirty="0">
                <a:latin typeface="Tahoma"/>
                <a:cs typeface="Tahoma"/>
              </a:rPr>
              <a:t>data</a:t>
            </a:r>
            <a:endParaRPr sz="2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2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ourier New"/>
                <a:cs typeface="Courier New"/>
              </a:rPr>
              <a:t>df.isnull().sum()</a:t>
            </a:r>
            <a:endParaRPr sz="2800" dirty="0">
              <a:latin typeface="Courier New"/>
              <a:cs typeface="Courier New"/>
            </a:endParaRPr>
          </a:p>
          <a:p>
            <a:pPr marL="9116060" marR="5080" indent="-635" algn="ctr">
              <a:lnSpc>
                <a:spcPct val="118500"/>
              </a:lnSpc>
              <a:spcBef>
                <a:spcPts val="844"/>
              </a:spcBef>
            </a:pPr>
            <a:r>
              <a:rPr sz="2500" b="1" dirty="0">
                <a:latin typeface="Tahoma"/>
                <a:cs typeface="Tahoma"/>
              </a:rPr>
              <a:t>The</a:t>
            </a:r>
            <a:r>
              <a:rPr sz="2500" b="1" spc="-85" dirty="0">
                <a:latin typeface="Tahoma"/>
                <a:cs typeface="Tahoma"/>
              </a:rPr>
              <a:t> </a:t>
            </a:r>
            <a:r>
              <a:rPr sz="2500" b="1" spc="45" dirty="0">
                <a:latin typeface="Tahoma"/>
                <a:cs typeface="Tahoma"/>
              </a:rPr>
              <a:t>dataset</a:t>
            </a:r>
            <a:r>
              <a:rPr sz="2500" b="1" spc="-85" dirty="0">
                <a:latin typeface="Tahoma"/>
                <a:cs typeface="Tahoma"/>
              </a:rPr>
              <a:t> </a:t>
            </a:r>
            <a:r>
              <a:rPr sz="2500" b="1" dirty="0">
                <a:latin typeface="Tahoma"/>
                <a:cs typeface="Tahoma"/>
              </a:rPr>
              <a:t>has</a:t>
            </a:r>
            <a:r>
              <a:rPr sz="2500" b="1" spc="-8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no</a:t>
            </a:r>
            <a:r>
              <a:rPr sz="2500" b="1" spc="-80" dirty="0">
                <a:latin typeface="Tahoma"/>
                <a:cs typeface="Tahoma"/>
              </a:rPr>
              <a:t> </a:t>
            </a:r>
            <a:r>
              <a:rPr sz="2500" b="1" spc="65" dirty="0">
                <a:latin typeface="Tahoma"/>
                <a:cs typeface="Tahoma"/>
              </a:rPr>
              <a:t>missing</a:t>
            </a:r>
            <a:r>
              <a:rPr sz="2500" b="1" spc="-85" dirty="0">
                <a:latin typeface="Tahoma"/>
                <a:cs typeface="Tahoma"/>
              </a:rPr>
              <a:t> </a:t>
            </a:r>
            <a:r>
              <a:rPr sz="2500" b="1" spc="-10" dirty="0">
                <a:latin typeface="Tahoma"/>
                <a:cs typeface="Tahoma"/>
              </a:rPr>
              <a:t>values, </a:t>
            </a:r>
            <a:r>
              <a:rPr sz="2500" b="1" spc="95" dirty="0">
                <a:latin typeface="Tahoma"/>
                <a:cs typeface="Tahoma"/>
              </a:rPr>
              <a:t>which</a:t>
            </a:r>
            <a:r>
              <a:rPr sz="2500" b="1" spc="-125" dirty="0">
                <a:latin typeface="Tahoma"/>
                <a:cs typeface="Tahoma"/>
              </a:rPr>
              <a:t> </a:t>
            </a:r>
            <a:r>
              <a:rPr sz="2500" b="1" spc="55" dirty="0">
                <a:latin typeface="Tahoma"/>
                <a:cs typeface="Tahoma"/>
              </a:rPr>
              <a:t>allows</a:t>
            </a:r>
            <a:r>
              <a:rPr sz="2500" b="1" spc="-120" dirty="0">
                <a:latin typeface="Tahoma"/>
                <a:cs typeface="Tahoma"/>
              </a:rPr>
              <a:t> </a:t>
            </a:r>
            <a:r>
              <a:rPr sz="2500" b="1" dirty="0">
                <a:latin typeface="Tahoma"/>
                <a:cs typeface="Tahoma"/>
              </a:rPr>
              <a:t>us</a:t>
            </a:r>
            <a:r>
              <a:rPr sz="2500" b="1" spc="-125" dirty="0">
                <a:latin typeface="Tahoma"/>
                <a:cs typeface="Tahoma"/>
              </a:rPr>
              <a:t> </a:t>
            </a:r>
            <a:r>
              <a:rPr sz="2500" b="1" spc="65" dirty="0">
                <a:latin typeface="Tahoma"/>
                <a:cs typeface="Tahoma"/>
              </a:rPr>
              <a:t>to</a:t>
            </a:r>
            <a:r>
              <a:rPr sz="2500" b="1" spc="-120" dirty="0">
                <a:latin typeface="Tahoma"/>
                <a:cs typeface="Tahoma"/>
              </a:rPr>
              <a:t> </a:t>
            </a:r>
            <a:r>
              <a:rPr sz="2500" b="1" spc="70" dirty="0">
                <a:latin typeface="Tahoma"/>
                <a:cs typeface="Tahoma"/>
              </a:rPr>
              <a:t>proceed</a:t>
            </a:r>
            <a:r>
              <a:rPr sz="2500" b="1" spc="-125" dirty="0">
                <a:latin typeface="Tahoma"/>
                <a:cs typeface="Tahoma"/>
              </a:rPr>
              <a:t> </a:t>
            </a:r>
            <a:r>
              <a:rPr sz="2500" b="1" spc="80" dirty="0">
                <a:latin typeface="Tahoma"/>
                <a:cs typeface="Tahoma"/>
              </a:rPr>
              <a:t>with</a:t>
            </a:r>
            <a:r>
              <a:rPr sz="2500" b="1" spc="-120" dirty="0">
                <a:latin typeface="Tahoma"/>
                <a:cs typeface="Tahoma"/>
              </a:rPr>
              <a:t> </a:t>
            </a:r>
            <a:r>
              <a:rPr sz="2500" b="1" spc="35" dirty="0">
                <a:latin typeface="Tahoma"/>
                <a:cs typeface="Tahoma"/>
              </a:rPr>
              <a:t>the </a:t>
            </a:r>
            <a:r>
              <a:rPr sz="2500" b="1" dirty="0">
                <a:latin typeface="Tahoma"/>
                <a:cs typeface="Tahoma"/>
              </a:rPr>
              <a:t>analysis</a:t>
            </a:r>
            <a:r>
              <a:rPr sz="2500" b="1" spc="95" dirty="0">
                <a:latin typeface="Tahoma"/>
                <a:cs typeface="Tahoma"/>
              </a:rPr>
              <a:t> </a:t>
            </a:r>
            <a:r>
              <a:rPr sz="2500" b="1" spc="65" dirty="0">
                <a:latin typeface="Tahoma"/>
                <a:cs typeface="Tahoma"/>
              </a:rPr>
              <a:t>smoothly</a:t>
            </a:r>
            <a:endParaRPr sz="25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7578" y="3453958"/>
            <a:ext cx="6619814" cy="53667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31300" y="3807629"/>
            <a:ext cx="667385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spc="-25" dirty="0">
                <a:latin typeface="Verdana"/>
                <a:cs typeface="Verdana"/>
              </a:rPr>
              <a:t>The</a:t>
            </a:r>
            <a:r>
              <a:rPr sz="2800" spc="-22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distribution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appears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be</a:t>
            </a:r>
            <a:r>
              <a:rPr sz="2800" spc="-21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slightly </a:t>
            </a:r>
            <a:r>
              <a:rPr sz="2800" spc="-25" dirty="0">
                <a:latin typeface="Verdana"/>
                <a:cs typeface="Verdana"/>
              </a:rPr>
              <a:t>right-</a:t>
            </a:r>
            <a:r>
              <a:rPr sz="2800" spc="-60" dirty="0">
                <a:latin typeface="Verdana"/>
                <a:cs typeface="Verdana"/>
              </a:rPr>
              <a:t>skewed,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with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most</a:t>
            </a:r>
            <a:r>
              <a:rPr sz="2800" spc="-13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individuals </a:t>
            </a:r>
            <a:r>
              <a:rPr sz="2800" dirty="0">
                <a:latin typeface="Verdana"/>
                <a:cs typeface="Verdana"/>
              </a:rPr>
              <a:t>having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BMI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45" dirty="0">
                <a:latin typeface="Verdana"/>
                <a:cs typeface="Verdana"/>
              </a:rPr>
              <a:t>between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90" dirty="0">
                <a:latin typeface="Verdana"/>
                <a:cs typeface="Verdana"/>
              </a:rPr>
              <a:t>20</a:t>
            </a:r>
            <a:r>
              <a:rPr sz="2800" spc="-225" dirty="0">
                <a:latin typeface="Verdana"/>
                <a:cs typeface="Verdana"/>
              </a:rPr>
              <a:t> </a:t>
            </a:r>
            <a:r>
              <a:rPr sz="2800" spc="55" dirty="0">
                <a:latin typeface="Verdana"/>
                <a:cs typeface="Verdana"/>
              </a:rPr>
              <a:t>and</a:t>
            </a:r>
            <a:r>
              <a:rPr sz="2800" spc="-229" dirty="0">
                <a:latin typeface="Verdana"/>
                <a:cs typeface="Verdana"/>
              </a:rPr>
              <a:t> </a:t>
            </a:r>
            <a:r>
              <a:rPr sz="2800" spc="-25" dirty="0">
                <a:latin typeface="Verdana"/>
                <a:cs typeface="Verdana"/>
              </a:rPr>
              <a:t>40.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046" y="3473797"/>
            <a:ext cx="6620524" cy="546302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16000" y="2135949"/>
            <a:ext cx="71551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165" dirty="0">
                <a:latin typeface="Tahoma"/>
                <a:cs typeface="Tahoma"/>
              </a:rPr>
              <a:t>Univariate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190" dirty="0">
                <a:latin typeface="Tahoma"/>
                <a:cs typeface="Tahoma"/>
              </a:rPr>
              <a:t>Data</a:t>
            </a:r>
            <a:r>
              <a:rPr sz="4200" b="1" spc="35" dirty="0">
                <a:latin typeface="Tahoma"/>
                <a:cs typeface="Tahoma"/>
              </a:rPr>
              <a:t> </a:t>
            </a:r>
            <a:r>
              <a:rPr sz="4200" b="1" spc="210" dirty="0">
                <a:latin typeface="Tahoma"/>
                <a:cs typeface="Tahoma"/>
              </a:rPr>
              <a:t>Analysis</a:t>
            </a:r>
            <a:endParaRPr sz="4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525" y="1033812"/>
            <a:ext cx="28257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95" dirty="0">
                <a:solidFill>
                  <a:srgbClr val="0F0F0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75" dirty="0"/>
              <a:t> </a:t>
            </a:r>
            <a:r>
              <a:rPr spc="-10" dirty="0"/>
              <a:t>Presentation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131300" y="3807629"/>
            <a:ext cx="683196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2800" dirty="0">
                <a:latin typeface="Verdana"/>
                <a:cs typeface="Verdana"/>
              </a:rPr>
              <a:t>Mental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health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days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range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from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50" dirty="0">
                <a:latin typeface="Verdana"/>
                <a:cs typeface="Verdana"/>
              </a:rPr>
              <a:t>0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to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35" dirty="0">
                <a:latin typeface="Verdana"/>
                <a:cs typeface="Verdana"/>
              </a:rPr>
              <a:t>30, </a:t>
            </a:r>
            <a:r>
              <a:rPr sz="2800" dirty="0">
                <a:latin typeface="Verdana"/>
                <a:cs typeface="Verdana"/>
              </a:rPr>
              <a:t>with</a:t>
            </a:r>
            <a:r>
              <a:rPr sz="2800" spc="-180" dirty="0">
                <a:latin typeface="Verdana"/>
                <a:cs typeface="Verdana"/>
              </a:rPr>
              <a:t> </a:t>
            </a:r>
            <a:r>
              <a:rPr sz="2800" spc="-75" dirty="0">
                <a:latin typeface="Verdana"/>
                <a:cs typeface="Verdana"/>
              </a:rPr>
              <a:t>a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20" dirty="0">
                <a:latin typeface="Verdana"/>
                <a:cs typeface="Verdana"/>
              </a:rPr>
              <a:t>large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proportion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30" dirty="0">
                <a:latin typeface="Verdana"/>
                <a:cs typeface="Verdana"/>
              </a:rPr>
              <a:t>of</a:t>
            </a:r>
            <a:r>
              <a:rPr sz="2800" spc="-175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individuals </a:t>
            </a:r>
            <a:r>
              <a:rPr sz="2800" dirty="0">
                <a:latin typeface="Verdana"/>
                <a:cs typeface="Verdana"/>
              </a:rPr>
              <a:t>reporting</a:t>
            </a:r>
            <a:r>
              <a:rPr sz="2800" spc="-145" dirty="0">
                <a:latin typeface="Verdana"/>
                <a:cs typeface="Verdana"/>
              </a:rPr>
              <a:t> </a:t>
            </a:r>
            <a:r>
              <a:rPr sz="2800" spc="65" dirty="0">
                <a:latin typeface="Verdana"/>
                <a:cs typeface="Verdana"/>
              </a:rPr>
              <a:t>no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mental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dirty="0">
                <a:latin typeface="Verdana"/>
                <a:cs typeface="Verdana"/>
              </a:rPr>
              <a:t>health</a:t>
            </a:r>
            <a:r>
              <a:rPr sz="2800" spc="-140" dirty="0">
                <a:latin typeface="Verdana"/>
                <a:cs typeface="Verdana"/>
              </a:rPr>
              <a:t> </a:t>
            </a:r>
            <a:r>
              <a:rPr sz="2800" spc="-10" dirty="0">
                <a:latin typeface="Verdana"/>
                <a:cs typeface="Verdana"/>
              </a:rPr>
              <a:t>issues.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1568</Words>
  <Application>Microsoft Office PowerPoint</Application>
  <PresentationFormat>Custom</PresentationFormat>
  <Paragraphs>238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Gothic</vt:lpstr>
      <vt:lpstr>Arial Black</vt:lpstr>
      <vt:lpstr>Arial MT</vt:lpstr>
      <vt:lpstr>Courier New</vt:lpstr>
      <vt:lpstr>Montserrat</vt:lpstr>
      <vt:lpstr>Montserrat SemiBold</vt:lpstr>
      <vt:lpstr>Tahoma</vt:lpstr>
      <vt:lpstr>Times New Roman</vt:lpstr>
      <vt:lpstr>Verdana</vt:lpstr>
      <vt:lpstr>Office Theme</vt:lpstr>
      <vt:lpstr>HEALTHCARE ANALYTICS</vt:lpstr>
      <vt:lpstr>Project Presentation</vt:lpstr>
      <vt:lpstr>PowerPoint Presentation</vt:lpstr>
      <vt:lpstr>PowerPoint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Bivariate Data Analysis</vt:lpstr>
      <vt:lpstr>Bivariate Data Analysis</vt:lpstr>
      <vt:lpstr>Project Presentation</vt:lpstr>
      <vt:lpstr>Bivariate Data Analysis</vt:lpstr>
      <vt:lpstr>Bivariate Data Analysis</vt:lpstr>
      <vt:lpstr>Bivariate Data Analysis</vt:lpstr>
      <vt:lpstr>Bivariate Data Analysis</vt:lpstr>
      <vt:lpstr>Bivariate Data Analysis</vt:lpstr>
      <vt:lpstr>Bivariate Data Analysis</vt:lpstr>
      <vt:lpstr>Bivariate Data Analysis</vt:lpstr>
      <vt:lpstr>Project Presentation</vt:lpstr>
      <vt:lpstr>Project Presentation</vt:lpstr>
      <vt:lpstr>Project Presentation</vt:lpstr>
      <vt:lpstr>Project Presentation</vt:lpstr>
      <vt:lpstr>Project Presentation</vt:lpstr>
      <vt:lpstr>Project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DAVIS_Mentormind_Healthcare_Analytics_Project</dc:title>
  <dc:creator>Prithvi Marwadi</dc:creator>
  <cp:keywords>DAGSfxrgW44,BACp7JQIDBU</cp:keywords>
  <cp:lastModifiedBy>Prithvi Marwadi</cp:lastModifiedBy>
  <cp:revision>1</cp:revision>
  <dcterms:created xsi:type="dcterms:W3CDTF">2024-10-03T07:10:40Z</dcterms:created>
  <dcterms:modified xsi:type="dcterms:W3CDTF">2024-10-03T07:18:33Z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2024-10-03T00:00:00Z</vt:filetime>
  </property>
  <property fmtid="{D5CDD505-2E9C-101B-9397-08002B2CF9AE}" pid="5" name="Producer">
    <vt:lpwstr>Canva</vt:lpwstr>
  </property>
</Properties>
</file>