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2" r:id="rId2"/>
    <p:sldId id="272" r:id="rId3"/>
    <p:sldId id="273" r:id="rId4"/>
    <p:sldId id="263" r:id="rId5"/>
    <p:sldId id="265" r:id="rId6"/>
    <p:sldId id="264" r:id="rId7"/>
    <p:sldId id="266" r:id="rId8"/>
    <p:sldId id="269" r:id="rId9"/>
    <p:sldId id="268" r:id="rId10"/>
    <p:sldId id="274" r:id="rId11"/>
    <p:sldId id="270" r:id="rId12"/>
    <p:sldId id="271" r:id="rId13"/>
    <p:sldId id="275" r:id="rId14"/>
    <p:sldId id="276"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8A755-C3B1-4BAB-A663-BAFE5441A4EA}" v="14" dt="2021-10-12T03:53:08.158"/>
    <p1510:client id="{12627B3F-2626-4403-90ED-8EB61C7F553C}" v="2420" dt="2021-12-13T04:53:44.460"/>
    <p1510:client id="{1E91FFED-83AD-4EA9-B194-FEDAB611C123}" v="1" dt="2021-12-13T05:56:49.986"/>
    <p1510:client id="{29B13922-9E6B-4B8F-9D32-485859FE5D57}" v="5" dt="2021-12-13T07:07:59.237"/>
    <p1510:client id="{2A0EAE5E-BD58-4AFE-9DF1-B2FCAB8C8D35}" v="275" dt="2021-12-13T12:49:33.862"/>
    <p1510:client id="{59F88D2D-A24F-4B15-AFB8-D93209E179F0}" v="1" dt="2021-10-12T03:59:56.985"/>
    <p1510:client id="{7220EC6B-27C2-498F-BED0-9303B2C0D559}" v="27" dt="2021-10-12T04:45:00.670"/>
    <p1510:client id="{7BFD05E6-218A-4DA3-84F2-8CB16ECB58E4}" v="193" dt="2021-12-13T16:59:28.876"/>
    <p1510:client id="{8F937628-500B-458A-A2C0-932C8BDC141F}" v="1440" dt="2021-12-13T10:45:36.979"/>
    <p1510:client id="{BADBA948-030E-41AE-99F0-F6C6A3C85643}" v="743" dt="2021-10-11T17:32:30.853"/>
    <p1510:client id="{BCC18836-A23B-427F-9BBC-345F5DDB146B}" v="283" dt="2021-10-11T14:35:09.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1/31/2022</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8915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32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84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54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6927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29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65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72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895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1/31/2022</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58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1/31/2022</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069139772"/>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C95119-6D9D-3542-9E0E-4171B33DC9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C92F19-7317-314C-81B7-43B8B687F4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BB7E73-E730-42EA-AACE-D1E323EA54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F6C2E9-B316-4410-88E5-74F044FC35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D07262-43A6-451F-9B19-77B943C639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E5ABCD8-A312-4F58-A30B-AC32B845210F}"/>
              </a:ext>
            </a:extLst>
          </p:cNvPr>
          <p:cNvSpPr txBox="1"/>
          <p:nvPr/>
        </p:nvSpPr>
        <p:spPr>
          <a:xfrm>
            <a:off x="629734" y="956815"/>
            <a:ext cx="11118364" cy="39261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Clr>
                <a:schemeClr val="accent1"/>
              </a:buClr>
            </a:pPr>
            <a:r>
              <a:rPr lang="en-US" sz="2800" b="1" dirty="0">
                <a:ea typeface="+mn-lt"/>
                <a:cs typeface="+mn-lt"/>
              </a:rPr>
              <a:t>To Detect Fake Identities in Twitter using Machine Learning Models.</a:t>
            </a:r>
            <a:endParaRPr lang="en-US"/>
          </a:p>
          <a:p>
            <a:pPr>
              <a:lnSpc>
                <a:spcPct val="110000"/>
              </a:lnSpc>
              <a:spcAft>
                <a:spcPts val="600"/>
              </a:spcAft>
            </a:pPr>
            <a:endParaRPr lang="en-US" dirty="0"/>
          </a:p>
        </p:txBody>
      </p:sp>
      <p:sp>
        <p:nvSpPr>
          <p:cNvPr id="12" name="Subtitle 2">
            <a:extLst>
              <a:ext uri="{FF2B5EF4-FFF2-40B4-BE49-F238E27FC236}">
                <a16:creationId xmlns:a16="http://schemas.microsoft.com/office/drawing/2014/main" id="{9636A87F-865A-4833-84A5-B5B937281872}"/>
              </a:ext>
            </a:extLst>
          </p:cNvPr>
          <p:cNvSpPr>
            <a:spLocks noGrp="1"/>
          </p:cNvSpPr>
          <p:nvPr/>
        </p:nvSpPr>
        <p:spPr>
          <a:xfrm>
            <a:off x="6154509" y="3027669"/>
            <a:ext cx="4443439" cy="160655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200"/>
              </a:spcBef>
              <a:buClr>
                <a:schemeClr val="accent1"/>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6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6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6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Under the guidance of Dr. S. Gowri</a:t>
            </a:r>
            <a:endParaRPr lang="en-US" dirty="0"/>
          </a:p>
          <a:p>
            <a:r>
              <a:rPr lang="en-US" sz="2000" dirty="0"/>
              <a:t>Panel: 6</a:t>
            </a:r>
          </a:p>
          <a:p>
            <a:r>
              <a:rPr lang="en-US" sz="2000" dirty="0"/>
              <a:t>Batch: </a:t>
            </a:r>
            <a:r>
              <a:rPr lang="en-US" sz="2000" dirty="0" smtClean="0">
                <a:ea typeface="+mn-lt"/>
                <a:cs typeface="+mn-lt"/>
              </a:rPr>
              <a:t>CSE323</a:t>
            </a:r>
            <a:endParaRPr lang="en-US" sz="2000" dirty="0">
              <a:ea typeface="+mn-lt"/>
              <a:cs typeface="+mn-lt"/>
            </a:endParaRPr>
          </a:p>
        </p:txBody>
      </p:sp>
      <p:sp>
        <p:nvSpPr>
          <p:cNvPr id="6" name="TextBox 5">
            <a:extLst>
              <a:ext uri="{FF2B5EF4-FFF2-40B4-BE49-F238E27FC236}">
                <a16:creationId xmlns:a16="http://schemas.microsoft.com/office/drawing/2014/main" id="{540BE76E-78C5-4DD5-9461-F66E828DDBC4}"/>
              </a:ext>
            </a:extLst>
          </p:cNvPr>
          <p:cNvSpPr txBox="1"/>
          <p:nvPr/>
        </p:nvSpPr>
        <p:spPr>
          <a:xfrm>
            <a:off x="630722" y="3214896"/>
            <a:ext cx="619704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Presented by</a:t>
            </a:r>
            <a:endParaRPr lang="en-US"/>
          </a:p>
          <a:p>
            <a:endParaRPr lang="en-US" dirty="0"/>
          </a:p>
          <a:p>
            <a:r>
              <a:rPr lang="en-US" dirty="0"/>
              <a:t>Chetanroop ( 38110107 )</a:t>
            </a:r>
          </a:p>
          <a:p>
            <a:endParaRPr lang="en-US" dirty="0"/>
          </a:p>
          <a:p>
            <a:r>
              <a:rPr lang="en-US" dirty="0"/>
              <a:t>Ruthwik Preetham ( 38110471 )</a:t>
            </a:r>
          </a:p>
        </p:txBody>
      </p:sp>
    </p:spTree>
    <p:extLst>
      <p:ext uri="{BB962C8B-B14F-4D97-AF65-F5344CB8AC3E}">
        <p14:creationId xmlns:p14="http://schemas.microsoft.com/office/powerpoint/2010/main" val="54449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7A860-0931-4AA8-B4C2-974DB8898AE6}"/>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Proposed System</a:t>
            </a:r>
            <a:endParaRPr lang="en-US" dirty="0"/>
          </a:p>
        </p:txBody>
      </p:sp>
      <p:sp>
        <p:nvSpPr>
          <p:cNvPr id="9" name="TextBox 8">
            <a:extLst>
              <a:ext uri="{FF2B5EF4-FFF2-40B4-BE49-F238E27FC236}">
                <a16:creationId xmlns:a16="http://schemas.microsoft.com/office/drawing/2014/main" id="{395F9DAD-9DC0-4918-8BBE-0126985540C5}"/>
              </a:ext>
            </a:extLst>
          </p:cNvPr>
          <p:cNvSpPr txBox="1"/>
          <p:nvPr/>
        </p:nvSpPr>
        <p:spPr>
          <a:xfrm>
            <a:off x="1434954" y="1367599"/>
            <a:ext cx="1019067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smtClean="0"/>
              <a:t>Preprocessing techniques: </a:t>
            </a:r>
          </a:p>
          <a:p>
            <a:pPr marL="285750" indent="-285750">
              <a:buFont typeface="Arial"/>
              <a:buChar char="•"/>
            </a:pPr>
            <a:endParaRPr lang="en-US" dirty="0"/>
          </a:p>
          <a:p>
            <a:pPr marL="742950" lvl="1" indent="-285750">
              <a:buFont typeface="Arial" panose="020B0604020202020204" pitchFamily="34" charset="0"/>
              <a:buChar char="•"/>
            </a:pPr>
            <a:r>
              <a:rPr lang="en-US" dirty="0" smtClean="0"/>
              <a:t>Variables based on number of friends, followers etc. to ease the calculations.</a:t>
            </a:r>
          </a:p>
          <a:p>
            <a:pPr marL="742950" lvl="1" indent="-285750">
              <a:buFont typeface="Arial"/>
              <a:buChar char="•"/>
            </a:pPr>
            <a:endParaRPr lang="en-US" dirty="0"/>
          </a:p>
          <a:p>
            <a:pPr marL="742950" lvl="1" indent="-285750">
              <a:buFont typeface="Arial"/>
              <a:buChar char="•"/>
            </a:pPr>
            <a:r>
              <a:rPr lang="en-US" dirty="0" smtClean="0"/>
              <a:t>Removing unwanted features that doesn't help for the accuracy of model through spearman correlation.</a:t>
            </a:r>
          </a:p>
          <a:p>
            <a:pPr marL="742950" lvl="1" indent="-285750">
              <a:buFont typeface="Arial"/>
              <a:buChar char="•"/>
            </a:pPr>
            <a:endParaRPr lang="en-US" dirty="0"/>
          </a:p>
          <a:p>
            <a:pPr marL="742950" lvl="1" indent="-285750">
              <a:buFont typeface="Arial"/>
              <a:buChar char="•"/>
            </a:pPr>
            <a:r>
              <a:rPr lang="en-US" dirty="0"/>
              <a:t>The tweets contains words which are often taken as bag of words model.</a:t>
            </a:r>
          </a:p>
          <a:p>
            <a:pPr marL="742950" lvl="1" indent="-285750">
              <a:buFont typeface="Arial"/>
              <a:buChar char="•"/>
            </a:pPr>
            <a:endParaRPr lang="en-US" dirty="0" smtClean="0"/>
          </a:p>
          <a:p>
            <a:pPr marL="742950" lvl="1" indent="-285750">
              <a:buFont typeface="Arial"/>
              <a:buChar char="•"/>
            </a:pPr>
            <a:r>
              <a:rPr lang="en-US" dirty="0" smtClean="0"/>
              <a:t>Features like screen name, name, description, status are converted into binary (0 or 1), using the bag of words adds more features.</a:t>
            </a:r>
            <a:endParaRPr lang="en-US" dirty="0"/>
          </a:p>
        </p:txBody>
      </p:sp>
    </p:spTree>
    <p:extLst>
      <p:ext uri="{BB962C8B-B14F-4D97-AF65-F5344CB8AC3E}">
        <p14:creationId xmlns:p14="http://schemas.microsoft.com/office/powerpoint/2010/main" val="161440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B2BFADD-7EA4-4C2A-96F2-4DC5067992DB}"/>
              </a:ext>
            </a:extLst>
          </p:cNvPr>
          <p:cNvPicPr>
            <a:picLocks noChangeAspect="1"/>
          </p:cNvPicPr>
          <p:nvPr/>
        </p:nvPicPr>
        <p:blipFill>
          <a:blip r:embed="rId2"/>
          <a:stretch>
            <a:fillRect/>
          </a:stretch>
        </p:blipFill>
        <p:spPr>
          <a:xfrm>
            <a:off x="1564888" y="1441388"/>
            <a:ext cx="9824224" cy="4848737"/>
          </a:xfrm>
          <a:prstGeom prst="rect">
            <a:avLst/>
          </a:prstGeom>
        </p:spPr>
      </p:pic>
      <p:sp>
        <p:nvSpPr>
          <p:cNvPr id="6" name="TextBox 5">
            <a:extLst>
              <a:ext uri="{FF2B5EF4-FFF2-40B4-BE49-F238E27FC236}">
                <a16:creationId xmlns:a16="http://schemas.microsoft.com/office/drawing/2014/main" id="{C1B53A18-E3E3-4E27-9992-00B80308AB03}"/>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Architecture Diagram</a:t>
            </a:r>
            <a:endParaRPr lang="en-US" dirty="0"/>
          </a:p>
        </p:txBody>
      </p:sp>
    </p:spTree>
    <p:extLst>
      <p:ext uri="{BB962C8B-B14F-4D97-AF65-F5344CB8AC3E}">
        <p14:creationId xmlns:p14="http://schemas.microsoft.com/office/powerpoint/2010/main" val="245663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5741504"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Hardware Requirements</a:t>
            </a:r>
          </a:p>
          <a:p>
            <a:endParaRPr lang="en-US" sz="2400" dirty="0"/>
          </a:p>
          <a:p>
            <a:endParaRPr lang="en-US" dirty="0">
              <a:ea typeface="+mn-lt"/>
              <a:cs typeface="+mn-lt"/>
            </a:endParaRPr>
          </a:p>
          <a:p>
            <a:pPr marL="285750" indent="-285750">
              <a:buFont typeface="Arial,Sans-Serif"/>
              <a:buChar char="•"/>
            </a:pPr>
            <a:r>
              <a:rPr lang="en-US" dirty="0">
                <a:ea typeface="+mn-lt"/>
                <a:cs typeface="+mn-lt"/>
              </a:rPr>
              <a:t>Windows 7 or higher operating system </a:t>
            </a:r>
          </a:p>
          <a:p>
            <a:pPr marL="285750" indent="-285750">
              <a:buFont typeface="Arial,Sans-Serif"/>
              <a:buChar char="•"/>
            </a:pPr>
            <a:r>
              <a:rPr lang="en-US" dirty="0">
                <a:ea typeface="+mn-lt"/>
                <a:cs typeface="+mn-lt"/>
              </a:rPr>
              <a:t>CPU: intel i3 or higher or equivalent AMD core </a:t>
            </a:r>
          </a:p>
          <a:p>
            <a:pPr marL="285750" indent="-285750">
              <a:buFont typeface="Arial,Sans-Serif"/>
              <a:buChar char="•"/>
            </a:pPr>
            <a:r>
              <a:rPr lang="en-US" dirty="0">
                <a:ea typeface="+mn-lt"/>
                <a:cs typeface="+mn-lt"/>
              </a:rPr>
              <a:t> At least 3gb of RAM for computations </a:t>
            </a:r>
          </a:p>
          <a:p>
            <a:pPr marL="285750" indent="-285750">
              <a:buFont typeface="Arial,Sans-Serif"/>
              <a:buChar char="•"/>
            </a:pPr>
            <a:r>
              <a:rPr lang="en-US" dirty="0">
                <a:ea typeface="+mn-lt"/>
                <a:cs typeface="+mn-lt"/>
              </a:rPr>
              <a:t>Storage: Minimum 10MB to run the program</a:t>
            </a:r>
          </a:p>
          <a:p>
            <a:endParaRPr lang="en-US" dirty="0"/>
          </a:p>
        </p:txBody>
      </p:sp>
      <p:sp>
        <p:nvSpPr>
          <p:cNvPr id="3" name="TextBox 2">
            <a:extLst>
              <a:ext uri="{FF2B5EF4-FFF2-40B4-BE49-F238E27FC236}">
                <a16:creationId xmlns:a16="http://schemas.microsoft.com/office/drawing/2014/main" id="{8484A0A1-2975-47E2-BFD4-5D545689E7DA}"/>
              </a:ext>
            </a:extLst>
          </p:cNvPr>
          <p:cNvSpPr txBox="1"/>
          <p:nvPr/>
        </p:nvSpPr>
        <p:spPr>
          <a:xfrm>
            <a:off x="1537667" y="3906492"/>
            <a:ext cx="87066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Software Requirements</a:t>
            </a:r>
          </a:p>
          <a:p>
            <a:endParaRPr lang="en-US" sz="2400" dirty="0"/>
          </a:p>
          <a:p>
            <a:pPr marL="285750" indent="-285750">
              <a:buFont typeface="Arial,Sans-Serif"/>
              <a:buChar char="•"/>
            </a:pPr>
            <a:r>
              <a:rPr lang="en-US" dirty="0">
                <a:ea typeface="+mn-lt"/>
                <a:cs typeface="+mn-lt"/>
              </a:rPr>
              <a:t> VS code or Google </a:t>
            </a:r>
            <a:r>
              <a:rPr lang="en-US" dirty="0" err="1">
                <a:ea typeface="+mn-lt"/>
                <a:cs typeface="+mn-lt"/>
              </a:rPr>
              <a:t>Colab</a:t>
            </a:r>
            <a:r>
              <a:rPr lang="en-US" dirty="0">
                <a:ea typeface="+mn-lt"/>
                <a:cs typeface="+mn-lt"/>
              </a:rPr>
              <a:t> </a:t>
            </a:r>
          </a:p>
          <a:p>
            <a:pPr marL="285750" indent="-285750">
              <a:buFont typeface="Arial,Sans-Serif"/>
              <a:buChar char="•"/>
            </a:pPr>
            <a:r>
              <a:rPr lang="en-US" dirty="0">
                <a:ea typeface="+mn-lt"/>
                <a:cs typeface="+mn-lt"/>
              </a:rPr>
              <a:t>Anaconda distribution of Python if using VS CODE</a:t>
            </a:r>
          </a:p>
          <a:p>
            <a:endParaRPr lang="en-US" sz="2400" dirty="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System Requirements</a:t>
            </a:r>
            <a:endParaRPr lang="en-US" dirty="0"/>
          </a:p>
        </p:txBody>
      </p:sp>
    </p:spTree>
    <p:extLst>
      <p:ext uri="{BB962C8B-B14F-4D97-AF65-F5344CB8AC3E}">
        <p14:creationId xmlns:p14="http://schemas.microsoft.com/office/powerpoint/2010/main" val="41171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909121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smtClean="0"/>
              <a:t>The main challenges faced by </a:t>
            </a:r>
            <a:r>
              <a:rPr lang="en-US" smtClean="0"/>
              <a:t>us </a:t>
            </a:r>
            <a:r>
              <a:rPr lang="en-US" smtClean="0"/>
              <a:t>are unavailability </a:t>
            </a:r>
            <a:r>
              <a:rPr lang="en-US" dirty="0" smtClean="0"/>
              <a:t>of </a:t>
            </a:r>
            <a:r>
              <a:rPr lang="en-US" smtClean="0"/>
              <a:t>reliable </a:t>
            </a:r>
            <a:r>
              <a:rPr lang="en-US" smtClean="0"/>
              <a:t>dataset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Though there are papers and articles about how to classify accounts into bots and </a:t>
            </a:r>
            <a:r>
              <a:rPr lang="en-US" dirty="0" smtClean="0"/>
              <a:t>humans, reliable dataset are not available.</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Using Twitter API, extracted some features that are available for public use through third party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main features include:</a:t>
            </a:r>
          </a:p>
          <a:p>
            <a:pPr marL="800100" lvl="1" indent="-342900">
              <a:buFont typeface="+mj-lt"/>
              <a:buAutoNum type="arabicPeriod"/>
            </a:pPr>
            <a:r>
              <a:rPr lang="en-US" dirty="0" smtClean="0"/>
              <a:t>Id                                                                         </a:t>
            </a:r>
          </a:p>
          <a:p>
            <a:pPr marL="800100" lvl="1" indent="-342900">
              <a:buFont typeface="+mj-lt"/>
              <a:buAutoNum type="arabicPeriod"/>
            </a:pPr>
            <a:r>
              <a:rPr lang="en-US" dirty="0" smtClean="0"/>
              <a:t>Screen name</a:t>
            </a:r>
          </a:p>
          <a:p>
            <a:pPr marL="800100" lvl="1" indent="-342900">
              <a:buFont typeface="+mj-lt"/>
              <a:buAutoNum type="arabicPeriod"/>
            </a:pPr>
            <a:r>
              <a:rPr lang="en-US" dirty="0" smtClean="0"/>
              <a:t>Location</a:t>
            </a:r>
          </a:p>
          <a:p>
            <a:pPr marL="800100" lvl="1" indent="-342900">
              <a:buFont typeface="+mj-lt"/>
              <a:buAutoNum type="arabicPeriod"/>
            </a:pPr>
            <a:r>
              <a:rPr lang="en-US" dirty="0" smtClean="0"/>
              <a:t>Description</a:t>
            </a:r>
          </a:p>
          <a:p>
            <a:pPr marL="800100" lvl="1" indent="-342900">
              <a:buFont typeface="+mj-lt"/>
              <a:buAutoNum type="arabicPeriod"/>
            </a:pPr>
            <a:r>
              <a:rPr lang="en-US" dirty="0" err="1" smtClean="0"/>
              <a:t>Url</a:t>
            </a:r>
            <a:endParaRPr lang="en-US" dirty="0" smtClean="0"/>
          </a:p>
          <a:p>
            <a:pPr marL="800100" lvl="1" indent="-342900">
              <a:buFont typeface="+mj-lt"/>
              <a:buAutoNum type="arabicPeriod"/>
            </a:pPr>
            <a:r>
              <a:rPr lang="en-US" dirty="0" smtClean="0"/>
              <a:t>Followers count</a:t>
            </a:r>
          </a:p>
          <a:p>
            <a:pPr marL="800100" lvl="1" indent="-342900">
              <a:buFont typeface="+mj-lt"/>
              <a:buAutoNum type="arabicPeriod"/>
            </a:pPr>
            <a:r>
              <a:rPr lang="en-US" dirty="0" smtClean="0"/>
              <a:t>Friends count</a:t>
            </a:r>
          </a:p>
          <a:p>
            <a:pPr marL="800100" lvl="1" indent="-342900">
              <a:buFont typeface="+mj-lt"/>
              <a:buAutoNum type="arabicPeriod"/>
            </a:pPr>
            <a:r>
              <a:rPr lang="en-US" dirty="0" smtClean="0"/>
              <a:t>Listed count</a:t>
            </a:r>
          </a:p>
          <a:p>
            <a:endParaRPr lang="en-US" dirty="0" smtClean="0"/>
          </a:p>
          <a:p>
            <a:pPr marL="285750" indent="-285750">
              <a:buFont typeface="Arial" panose="020B0604020202020204" pitchFamily="34" charset="0"/>
              <a:buChar char="•"/>
            </a:pPr>
            <a:endParaRPr lang="en-US" dirty="0" smtClean="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Dataset Description</a:t>
            </a:r>
            <a:endParaRPr lang="en-US" dirty="0"/>
          </a:p>
        </p:txBody>
      </p:sp>
      <p:sp>
        <p:nvSpPr>
          <p:cNvPr id="4" name="TextBox 3"/>
          <p:cNvSpPr txBox="1"/>
          <p:nvPr/>
        </p:nvSpPr>
        <p:spPr>
          <a:xfrm>
            <a:off x="5735214" y="3748216"/>
            <a:ext cx="6061370" cy="2031325"/>
          </a:xfrm>
          <a:prstGeom prst="rect">
            <a:avLst/>
          </a:prstGeom>
          <a:noFill/>
        </p:spPr>
        <p:txBody>
          <a:bodyPr wrap="square" rtlCol="0">
            <a:spAutoFit/>
          </a:bodyPr>
          <a:lstStyle/>
          <a:p>
            <a:pPr marL="800100" lvl="1" indent="-342900">
              <a:buAutoNum type="arabicPeriod" startAt="9"/>
            </a:pPr>
            <a:r>
              <a:rPr lang="en-US" dirty="0" smtClean="0"/>
              <a:t>Created </a:t>
            </a:r>
            <a:r>
              <a:rPr lang="en-US" dirty="0"/>
              <a:t>at ( data when account is </a:t>
            </a:r>
            <a:r>
              <a:rPr lang="en-US" dirty="0" smtClean="0"/>
              <a:t>created)</a:t>
            </a:r>
          </a:p>
          <a:p>
            <a:pPr marL="800100" lvl="1" indent="-342900">
              <a:buAutoNum type="arabicPeriod" startAt="9"/>
            </a:pPr>
            <a:r>
              <a:rPr lang="en-US" dirty="0" smtClean="0"/>
              <a:t> Verified</a:t>
            </a:r>
          </a:p>
          <a:p>
            <a:pPr marL="800100" lvl="1" indent="-342900">
              <a:buAutoNum type="arabicPeriod" startAt="9"/>
            </a:pPr>
            <a:r>
              <a:rPr lang="en-US" dirty="0" smtClean="0"/>
              <a:t> Status count</a:t>
            </a:r>
          </a:p>
          <a:p>
            <a:pPr marL="800100" lvl="1" indent="-342900">
              <a:buAutoNum type="arabicPeriod" startAt="9"/>
            </a:pPr>
            <a:r>
              <a:rPr lang="en-US" dirty="0" smtClean="0"/>
              <a:t> Default Profile</a:t>
            </a:r>
          </a:p>
          <a:p>
            <a:pPr marL="800100" lvl="1" indent="-342900">
              <a:buAutoNum type="arabicPeriod" startAt="9"/>
            </a:pPr>
            <a:r>
              <a:rPr lang="en-US" dirty="0" smtClean="0"/>
              <a:t> Has extended bio</a:t>
            </a:r>
          </a:p>
          <a:p>
            <a:pPr marL="800100" lvl="1" indent="-342900">
              <a:buAutoNum type="arabicPeriod" startAt="9"/>
            </a:pPr>
            <a:r>
              <a:rPr lang="en-US" dirty="0" smtClean="0"/>
              <a:t> Bot</a:t>
            </a:r>
            <a:endParaRPr lang="en-US" dirty="0"/>
          </a:p>
          <a:p>
            <a:endParaRPr lang="en-IN" dirty="0"/>
          </a:p>
        </p:txBody>
      </p:sp>
    </p:spTree>
    <p:extLst>
      <p:ext uri="{BB962C8B-B14F-4D97-AF65-F5344CB8AC3E}">
        <p14:creationId xmlns:p14="http://schemas.microsoft.com/office/powerpoint/2010/main" val="193977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1009623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smtClean="0"/>
              <a:t>Neural Networks:</a:t>
            </a:r>
          </a:p>
          <a:p>
            <a:pPr marL="342900" indent="-342900">
              <a:buAutoNum type="arabicPeriod"/>
            </a:pPr>
            <a:endParaRPr lang="en-US" dirty="0" smtClean="0"/>
          </a:p>
          <a:p>
            <a:pPr marL="742950" lvl="1" indent="-285750">
              <a:buFont typeface="Arial" panose="020B0604020202020204" pitchFamily="34" charset="0"/>
              <a:buChar char="•"/>
            </a:pPr>
            <a:r>
              <a:rPr lang="en-US" dirty="0"/>
              <a:t>Deep connected neural networks with 3 hidden layers and one output sigmoid layer.</a:t>
            </a:r>
          </a:p>
          <a:p>
            <a:r>
              <a:rPr lang="en-US" dirty="0"/>
              <a:t>	</a:t>
            </a:r>
          </a:p>
          <a:p>
            <a:pPr marL="742950" lvl="1" indent="-285750">
              <a:buFont typeface="Arial" panose="020B0604020202020204" pitchFamily="34" charset="0"/>
              <a:buChar char="•"/>
            </a:pPr>
            <a:r>
              <a:rPr lang="en-US" dirty="0"/>
              <a:t>Output layer gives the probability that the data provided is a bot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Threshold can be changed according to the preference</a:t>
            </a:r>
          </a:p>
          <a:p>
            <a:pPr marL="342900" indent="-342900">
              <a:buAutoNum type="arabicPeriod"/>
            </a:pPr>
            <a:endParaRPr lang="en-US" dirty="0" smtClean="0"/>
          </a:p>
          <a:p>
            <a:pPr marL="342900" indent="-342900">
              <a:buAutoNum type="arabicPeriod" startAt="2"/>
            </a:pPr>
            <a:r>
              <a:rPr lang="en-US" dirty="0" smtClean="0"/>
              <a:t>Decision </a:t>
            </a:r>
            <a:r>
              <a:rPr lang="en-US" dirty="0"/>
              <a:t>Tree </a:t>
            </a:r>
            <a:r>
              <a:rPr lang="en-US" dirty="0" smtClean="0"/>
              <a:t>Classifier</a:t>
            </a:r>
          </a:p>
          <a:p>
            <a:pPr marL="342900" indent="-342900">
              <a:buAutoNum type="arabicPeriod" startAt="2"/>
            </a:pPr>
            <a:endParaRPr lang="en-US" dirty="0"/>
          </a:p>
          <a:p>
            <a:pPr marL="742950" lvl="1" indent="-285750">
              <a:buFont typeface="Arial" panose="020B0604020202020204" pitchFamily="34" charset="0"/>
              <a:buChar char="•"/>
            </a:pPr>
            <a:r>
              <a:rPr lang="en-US" dirty="0" smtClean="0"/>
              <a:t>With the pre-processed data trained with Decision Tree Classifier, the training accuracy is 88.02% and testing accuracy is 87.85%. </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The ROC curve metric is 0.95 for training and 0.93 for testing.</a:t>
            </a:r>
          </a:p>
          <a:p>
            <a:endParaRPr lang="en-US" dirty="0"/>
          </a:p>
          <a:p>
            <a:pPr marL="742950" lvl="1" indent="-285750">
              <a:buFont typeface="Arial" panose="020B0604020202020204" pitchFamily="34" charset="0"/>
              <a:buChar char="•"/>
            </a:pPr>
            <a:endParaRPr lang="en-US" dirty="0"/>
          </a:p>
          <a:p>
            <a:pPr lvl="1"/>
            <a:endParaRPr lang="en-US" dirty="0" smtClean="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Algorithms</a:t>
            </a:r>
            <a:endParaRPr lang="en-US" dirty="0"/>
          </a:p>
        </p:txBody>
      </p:sp>
    </p:spTree>
    <p:extLst>
      <p:ext uri="{BB962C8B-B14F-4D97-AF65-F5344CB8AC3E}">
        <p14:creationId xmlns:p14="http://schemas.microsoft.com/office/powerpoint/2010/main" val="86365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100962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panose="020B0604020202020204" pitchFamily="34" charset="0"/>
              <a:buChar char="•"/>
            </a:pPr>
            <a:r>
              <a:rPr lang="en-US" dirty="0" smtClean="0"/>
              <a:t>Proposed two methods to classify accounts in social media platforms.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The results show the performance and effectiveness with high f1 scores.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smtClean="0"/>
              <a:t>Further studies can be done to classify accounts in other social media platforms, like Instagram.</a:t>
            </a:r>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r>
              <a:rPr lang="en-US" dirty="0" smtClean="0"/>
              <a:t>With this classifier, and selective threshold, bots can be found in twitter accounts pretending to be humans and spread fake news or spam or scam users pretending to sell or buy </a:t>
            </a:r>
            <a:endParaRPr lang="en-US" dirty="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Conclusion</a:t>
            </a:r>
            <a:endParaRPr lang="en-US" dirty="0"/>
          </a:p>
        </p:txBody>
      </p:sp>
    </p:spTree>
    <p:extLst>
      <p:ext uri="{BB962C8B-B14F-4D97-AF65-F5344CB8AC3E}">
        <p14:creationId xmlns:p14="http://schemas.microsoft.com/office/powerpoint/2010/main" val="14820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1009623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panose="020B0604020202020204" pitchFamily="34" charset="0"/>
              <a:buChar char="•"/>
            </a:pPr>
            <a:r>
              <a:rPr lang="en-IN" dirty="0"/>
              <a:t>[1] M. </a:t>
            </a:r>
            <a:r>
              <a:rPr lang="en-IN" dirty="0" err="1"/>
              <a:t>Kantepe</a:t>
            </a:r>
            <a:r>
              <a:rPr lang="en-IN" dirty="0"/>
              <a:t> and M. C. </a:t>
            </a:r>
            <a:r>
              <a:rPr lang="en-IN" dirty="0" err="1"/>
              <a:t>Ganiz</a:t>
            </a:r>
            <a:r>
              <a:rPr lang="en-IN" dirty="0"/>
              <a:t>, "</a:t>
            </a:r>
            <a:r>
              <a:rPr lang="en-IN" dirty="0" err="1"/>
              <a:t>Preprocessing</a:t>
            </a:r>
            <a:r>
              <a:rPr lang="en-IN" dirty="0"/>
              <a:t> framework for Twitter bot detection," 2017 International Conference on Computer Science and Engineering (UBMK), </a:t>
            </a:r>
            <a:r>
              <a:rPr lang="en-IN" dirty="0" smtClean="0"/>
              <a:t>2018, </a:t>
            </a:r>
            <a:r>
              <a:rPr lang="en-IN" dirty="0"/>
              <a:t>pp. 630-634, </a:t>
            </a:r>
            <a:r>
              <a:rPr lang="en-IN" dirty="0" err="1"/>
              <a:t>doi</a:t>
            </a:r>
            <a:r>
              <a:rPr lang="en-IN" dirty="0"/>
              <a:t>: 10.1109/UBMK.2017.8093483</a:t>
            </a:r>
            <a:r>
              <a:rPr lang="en-IN" dirty="0" smtClean="0"/>
              <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 </a:t>
            </a:r>
            <a:r>
              <a:rPr lang="en-IN" dirty="0"/>
              <a:t>[2] J. </a:t>
            </a:r>
            <a:r>
              <a:rPr lang="en-IN" dirty="0" err="1"/>
              <a:t>Jia</a:t>
            </a:r>
            <a:r>
              <a:rPr lang="en-IN" dirty="0"/>
              <a:t>, B. Wang and N. Z. Gong, "Random Walk Based Fake Account Detection in Online Social Networks," 2017 47th Annual IEEE/IFIP International Conference on Dependable Systems and Networks (DSN), </a:t>
            </a:r>
            <a:r>
              <a:rPr lang="en-IN" dirty="0" smtClean="0"/>
              <a:t>2019, </a:t>
            </a:r>
            <a:r>
              <a:rPr lang="en-IN" dirty="0"/>
              <a:t>pp. 273-284, </a:t>
            </a:r>
            <a:r>
              <a:rPr lang="en-IN" dirty="0" err="1"/>
              <a:t>doi</a:t>
            </a:r>
            <a:r>
              <a:rPr lang="en-IN" dirty="0"/>
              <a:t>: 10.1109/DSN.2017.55. </a:t>
            </a: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a:t>
            </a:r>
            <a:r>
              <a:rPr lang="en-IN" dirty="0"/>
              <a:t>3] V. S. </a:t>
            </a:r>
            <a:r>
              <a:rPr lang="en-IN" dirty="0" err="1"/>
              <a:t>Subrahmanian</a:t>
            </a:r>
            <a:r>
              <a:rPr lang="en-IN" dirty="0"/>
              <a:t> et al., "The DARPA Twitter Bot Challenge," in Computer, vol. 49, no. 6, pp. 38-46, June 2016, </a:t>
            </a:r>
            <a:r>
              <a:rPr lang="en-IN" dirty="0" err="1"/>
              <a:t>doi</a:t>
            </a:r>
            <a:r>
              <a:rPr lang="en-IN" dirty="0"/>
              <a:t>: 10.1109/MC.2016.183. </a:t>
            </a: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a:t>
            </a:r>
            <a:r>
              <a:rPr lang="en-IN" dirty="0"/>
              <a:t>4] Z. Gilani, E. </a:t>
            </a:r>
            <a:r>
              <a:rPr lang="en-IN" dirty="0" err="1"/>
              <a:t>Kochmar</a:t>
            </a:r>
            <a:r>
              <a:rPr lang="en-IN" dirty="0"/>
              <a:t> and J. Crowcroft, "Classification of Twitter Accounts into Automated Agents and Human Users," 2017 IEEE/ACM International Conference on Advances in Social Networks Analysis and Mining (ASONAM), </a:t>
            </a:r>
            <a:r>
              <a:rPr lang="en-IN" dirty="0" smtClean="0"/>
              <a:t>2020, </a:t>
            </a:r>
            <a:r>
              <a:rPr lang="en-IN" dirty="0"/>
              <a:t>pp. 489-496. </a:t>
            </a:r>
            <a:endParaRPr lang="en-IN" dirty="0" smtClean="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a:t>
            </a:r>
            <a:r>
              <a:rPr lang="en-IN" dirty="0"/>
              <a:t>5] C. </a:t>
            </a:r>
            <a:r>
              <a:rPr lang="en-IN" dirty="0" err="1"/>
              <a:t>Cai</a:t>
            </a:r>
            <a:r>
              <a:rPr lang="en-IN" dirty="0"/>
              <a:t>, L. Li and D. </a:t>
            </a:r>
            <a:r>
              <a:rPr lang="en-IN" dirty="0" err="1"/>
              <a:t>Zengi</a:t>
            </a:r>
            <a:r>
              <a:rPr lang="en-IN" dirty="0"/>
              <a:t>, "</a:t>
            </a:r>
            <a:r>
              <a:rPr lang="en-IN" dirty="0" err="1"/>
              <a:t>Behavior</a:t>
            </a:r>
            <a:r>
              <a:rPr lang="en-IN" dirty="0"/>
              <a:t> enhanced deep bot detection in social media," 2017 IEEE International Conference on Intelligence and Security Informatics (ISI), </a:t>
            </a:r>
            <a:r>
              <a:rPr lang="en-IN" dirty="0" smtClean="0"/>
              <a:t>2020, </a:t>
            </a:r>
            <a:r>
              <a:rPr lang="en-IN" dirty="0"/>
              <a:t>pp. 128-130, doi10.1109/ISI.2017.8004887. </a:t>
            </a:r>
            <a:endParaRPr lang="en-US" dirty="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References</a:t>
            </a:r>
            <a:endParaRPr lang="en-US" dirty="0"/>
          </a:p>
        </p:txBody>
      </p:sp>
    </p:spTree>
    <p:extLst>
      <p:ext uri="{BB962C8B-B14F-4D97-AF65-F5344CB8AC3E}">
        <p14:creationId xmlns:p14="http://schemas.microsoft.com/office/powerpoint/2010/main" val="1165345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CE8976-E7B2-4E4F-8374-9BA1B8EC7F3F}"/>
              </a:ext>
            </a:extLst>
          </p:cNvPr>
          <p:cNvSpPr txBox="1"/>
          <p:nvPr/>
        </p:nvSpPr>
        <p:spPr>
          <a:xfrm>
            <a:off x="1535595" y="1187726"/>
            <a:ext cx="100962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panose="020B0604020202020204" pitchFamily="34" charset="0"/>
              <a:buChar char="•"/>
            </a:pPr>
            <a:r>
              <a:rPr lang="en-IN" dirty="0"/>
              <a:t>[6] Z. Chu, S. </a:t>
            </a:r>
            <a:r>
              <a:rPr lang="en-IN" dirty="0" err="1"/>
              <a:t>Gianvecchio</a:t>
            </a:r>
            <a:r>
              <a:rPr lang="en-IN" dirty="0"/>
              <a:t>, H. Wang and S. </a:t>
            </a:r>
            <a:r>
              <a:rPr lang="en-IN" dirty="0" err="1"/>
              <a:t>Jajodia</a:t>
            </a:r>
            <a:r>
              <a:rPr lang="en-IN" dirty="0"/>
              <a:t>, "Detecting Automation of Twitter Accounts: Are You a Human, Bot, or Cyborg?," in IEEE Transactions on Dependable and Secure Computing, vol. 9, no. 6, pp. 811-824, Nov.-Dec. 2012, </a:t>
            </a:r>
            <a:r>
              <a:rPr lang="en-IN" dirty="0" err="1"/>
              <a:t>doi</a:t>
            </a:r>
            <a:r>
              <a:rPr lang="en-IN" dirty="0"/>
              <a:t>: 10.1109/TDSC.2012.75.</a:t>
            </a:r>
            <a:endParaRPr lang="en-US" dirty="0"/>
          </a:p>
        </p:txBody>
      </p:sp>
      <p:sp>
        <p:nvSpPr>
          <p:cNvPr id="6" name="TextBox 5">
            <a:extLst>
              <a:ext uri="{FF2B5EF4-FFF2-40B4-BE49-F238E27FC236}">
                <a16:creationId xmlns:a16="http://schemas.microsoft.com/office/drawing/2014/main" id="{B911CC2A-A667-47D9-87B0-480386248EBB}"/>
              </a:ext>
            </a:extLst>
          </p:cNvPr>
          <p:cNvSpPr txBox="1"/>
          <p:nvPr/>
        </p:nvSpPr>
        <p:spPr>
          <a:xfrm>
            <a:off x="4724400" y="127552"/>
            <a:ext cx="33472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smtClean="0"/>
              <a:t>References</a:t>
            </a:r>
            <a:endParaRPr lang="en-US" dirty="0"/>
          </a:p>
        </p:txBody>
      </p:sp>
    </p:spTree>
    <p:extLst>
      <p:ext uri="{BB962C8B-B14F-4D97-AF65-F5344CB8AC3E}">
        <p14:creationId xmlns:p14="http://schemas.microsoft.com/office/powerpoint/2010/main" val="53668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F90EA-2E02-40CE-B824-C2C6A9D225CD}"/>
              </a:ext>
            </a:extLst>
          </p:cNvPr>
          <p:cNvSpPr txBox="1"/>
          <p:nvPr/>
        </p:nvSpPr>
        <p:spPr>
          <a:xfrm>
            <a:off x="1494182" y="2024269"/>
            <a:ext cx="99573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smtClean="0"/>
              <a:t>To detect an account in twitter is a bot or human through machine learning </a:t>
            </a:r>
            <a:r>
              <a:rPr lang="en-US" dirty="0" smtClean="0"/>
              <a:t>and</a:t>
            </a:r>
            <a:r>
              <a:rPr lang="en-US" dirty="0" smtClean="0"/>
              <a:t> </a:t>
            </a:r>
            <a:r>
              <a:rPr lang="en-US" dirty="0" smtClean="0"/>
              <a:t>deep learning algorithms. </a:t>
            </a:r>
            <a:endParaRPr lang="en-US" dirty="0"/>
          </a:p>
        </p:txBody>
      </p:sp>
      <p:sp>
        <p:nvSpPr>
          <p:cNvPr id="3" name="TextBox 2">
            <a:extLst>
              <a:ext uri="{FF2B5EF4-FFF2-40B4-BE49-F238E27FC236}">
                <a16:creationId xmlns:a16="http://schemas.microsoft.com/office/drawing/2014/main" id="{E426711B-6E34-4851-A7CC-DD41E3B071E9}"/>
              </a:ext>
            </a:extLst>
          </p:cNvPr>
          <p:cNvSpPr txBox="1"/>
          <p:nvPr/>
        </p:nvSpPr>
        <p:spPr>
          <a:xfrm>
            <a:off x="4334115" y="1006550"/>
            <a:ext cx="4277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smtClean="0"/>
              <a:t>Problem Statement</a:t>
            </a:r>
            <a:endParaRPr lang="en-US" dirty="0"/>
          </a:p>
        </p:txBody>
      </p:sp>
    </p:spTree>
    <p:extLst>
      <p:ext uri="{BB962C8B-B14F-4D97-AF65-F5344CB8AC3E}">
        <p14:creationId xmlns:p14="http://schemas.microsoft.com/office/powerpoint/2010/main" val="187506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6711B-6E34-4851-A7CC-DD41E3B071E9}"/>
              </a:ext>
            </a:extLst>
          </p:cNvPr>
          <p:cNvSpPr txBox="1"/>
          <p:nvPr/>
        </p:nvSpPr>
        <p:spPr>
          <a:xfrm>
            <a:off x="4726471" y="81708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smtClean="0"/>
              <a:t>Introduction</a:t>
            </a:r>
            <a:endParaRPr lang="en-US" dirty="0"/>
          </a:p>
        </p:txBody>
      </p:sp>
      <p:sp>
        <p:nvSpPr>
          <p:cNvPr id="5" name="TextBox 4">
            <a:extLst>
              <a:ext uri="{FF2B5EF4-FFF2-40B4-BE49-F238E27FC236}">
                <a16:creationId xmlns:a16="http://schemas.microsoft.com/office/drawing/2014/main" id="{2EFF90EA-2E02-40CE-B824-C2C6A9D225CD}"/>
              </a:ext>
            </a:extLst>
          </p:cNvPr>
          <p:cNvSpPr txBox="1"/>
          <p:nvPr/>
        </p:nvSpPr>
        <p:spPr>
          <a:xfrm>
            <a:off x="1766031" y="2469113"/>
            <a:ext cx="99573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smtClean="0"/>
              <a:t>Bots in twitter are controlled via Twitter API.</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Over 15% accounts in twitter are bots with 42% of traffic via tweeting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Example : bots retweeting if content of tweet has crypto related information</a:t>
            </a:r>
            <a:endParaRPr lang="en-US" dirty="0"/>
          </a:p>
        </p:txBody>
      </p:sp>
    </p:spTree>
    <p:extLst>
      <p:ext uri="{BB962C8B-B14F-4D97-AF65-F5344CB8AC3E}">
        <p14:creationId xmlns:p14="http://schemas.microsoft.com/office/powerpoint/2010/main" val="88125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F90EA-2E02-40CE-B824-C2C6A9D225CD}"/>
              </a:ext>
            </a:extLst>
          </p:cNvPr>
          <p:cNvSpPr txBox="1"/>
          <p:nvPr/>
        </p:nvSpPr>
        <p:spPr>
          <a:xfrm>
            <a:off x="1494182" y="2024269"/>
            <a:ext cx="9957352" cy="372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200"/>
              </a:spcBef>
              <a:buFont typeface="Arial"/>
              <a:buChar char="•"/>
            </a:pPr>
            <a:r>
              <a:rPr lang="en-US" dirty="0">
                <a:ea typeface="+mn-lt"/>
                <a:cs typeface="+mn-lt"/>
              </a:rPr>
              <a:t>The main objective is to get classify the twitter accounts from humans vs bot/malicious using machine learning algorithms.</a:t>
            </a:r>
          </a:p>
          <a:p>
            <a:pPr marL="285750" indent="-285750">
              <a:lnSpc>
                <a:spcPct val="110000"/>
              </a:lnSpc>
              <a:spcBef>
                <a:spcPts val="1200"/>
              </a:spcBef>
              <a:buFont typeface="Arial"/>
              <a:buChar char="•"/>
            </a:pPr>
            <a:endParaRPr lang="en-US" dirty="0">
              <a:ea typeface="+mn-lt"/>
              <a:cs typeface="+mn-lt"/>
            </a:endParaRPr>
          </a:p>
          <a:p>
            <a:pPr marL="285750" indent="-285750">
              <a:lnSpc>
                <a:spcPct val="110000"/>
              </a:lnSpc>
              <a:spcBef>
                <a:spcPts val="1200"/>
              </a:spcBef>
              <a:buFont typeface="Arial"/>
              <a:buChar char="•"/>
            </a:pPr>
            <a:r>
              <a:rPr lang="en-US" dirty="0">
                <a:ea typeface="+mn-lt"/>
                <a:cs typeface="+mn-lt"/>
              </a:rPr>
              <a:t>By classifying the accounts</a:t>
            </a:r>
            <a:r>
              <a:rPr lang="en-US" i="1" dirty="0">
                <a:ea typeface="+mn-lt"/>
                <a:cs typeface="+mn-lt"/>
              </a:rPr>
              <a:t>, </a:t>
            </a:r>
            <a:r>
              <a:rPr lang="en-US" dirty="0">
                <a:ea typeface="+mn-lt"/>
                <a:cs typeface="+mn-lt"/>
              </a:rPr>
              <a:t>the ease with which false accounts and actions can be obtained. For example, spreading  of fake news about Hurricanes go viral and become main source of information for those affected by the storm.</a:t>
            </a:r>
          </a:p>
          <a:p>
            <a:pPr marL="285750" indent="-285750">
              <a:lnSpc>
                <a:spcPct val="110000"/>
              </a:lnSpc>
              <a:spcBef>
                <a:spcPts val="1200"/>
              </a:spcBef>
              <a:buFont typeface="Arial"/>
              <a:buChar char="•"/>
            </a:pPr>
            <a:endParaRPr lang="en-US" dirty="0">
              <a:ea typeface="+mn-lt"/>
              <a:cs typeface="+mn-lt"/>
            </a:endParaRPr>
          </a:p>
          <a:p>
            <a:pPr marL="285750" indent="-285750">
              <a:lnSpc>
                <a:spcPct val="110000"/>
              </a:lnSpc>
              <a:spcBef>
                <a:spcPts val="1200"/>
              </a:spcBef>
              <a:buFont typeface="Arial"/>
              <a:buChar char="•"/>
            </a:pPr>
            <a:r>
              <a:rPr lang="en-US" dirty="0">
                <a:ea typeface="+mn-lt"/>
                <a:cs typeface="+mn-lt"/>
              </a:rPr>
              <a:t>The authenticity of people is constantly questioned if it is a fake or not, and to verify the account, this classifier authenticates and solves the problem.</a:t>
            </a:r>
          </a:p>
          <a:p>
            <a:pPr algn="l"/>
            <a:endParaRPr lang="en-US" dirty="0"/>
          </a:p>
        </p:txBody>
      </p:sp>
      <p:sp>
        <p:nvSpPr>
          <p:cNvPr id="3" name="TextBox 2">
            <a:extLst>
              <a:ext uri="{FF2B5EF4-FFF2-40B4-BE49-F238E27FC236}">
                <a16:creationId xmlns:a16="http://schemas.microsoft.com/office/drawing/2014/main" id="{E426711B-6E34-4851-A7CC-DD41E3B071E9}"/>
              </a:ext>
            </a:extLst>
          </p:cNvPr>
          <p:cNvSpPr txBox="1"/>
          <p:nvPr/>
        </p:nvSpPr>
        <p:spPr>
          <a:xfrm>
            <a:off x="4726471" y="81708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Objective</a:t>
            </a:r>
            <a:endParaRPr lang="en-US"/>
          </a:p>
        </p:txBody>
      </p:sp>
    </p:spTree>
    <p:extLst>
      <p:ext uri="{BB962C8B-B14F-4D97-AF65-F5344CB8AC3E}">
        <p14:creationId xmlns:p14="http://schemas.microsoft.com/office/powerpoint/2010/main" val="3132970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ADF2DDB-0584-477B-BA28-6322938D1C69}"/>
              </a:ext>
            </a:extLst>
          </p:cNvPr>
          <p:cNvGraphicFramePr>
            <a:graphicFrameLocks noGrp="1"/>
          </p:cNvGraphicFramePr>
          <p:nvPr>
            <p:extLst>
              <p:ext uri="{D42A27DB-BD31-4B8C-83A1-F6EECF244321}">
                <p14:modId xmlns:p14="http://schemas.microsoft.com/office/powerpoint/2010/main" val="3314121039"/>
              </p:ext>
            </p:extLst>
          </p:nvPr>
        </p:nvGraphicFramePr>
        <p:xfrm>
          <a:off x="1216549" y="672680"/>
          <a:ext cx="10827459" cy="6079366"/>
        </p:xfrm>
        <a:graphic>
          <a:graphicData uri="http://schemas.openxmlformats.org/drawingml/2006/table">
            <a:tbl>
              <a:tblPr firstRow="1" bandRow="1">
                <a:tableStyleId>{5C22544A-7EE6-4342-B048-85BDC9FD1C3A}</a:tableStyleId>
              </a:tblPr>
              <a:tblGrid>
                <a:gridCol w="2029239">
                  <a:extLst>
                    <a:ext uri="{9D8B030D-6E8A-4147-A177-3AD203B41FA5}">
                      <a16:colId xmlns:a16="http://schemas.microsoft.com/office/drawing/2014/main" val="1997602408"/>
                    </a:ext>
                  </a:extLst>
                </a:gridCol>
                <a:gridCol w="1648239">
                  <a:extLst>
                    <a:ext uri="{9D8B030D-6E8A-4147-A177-3AD203B41FA5}">
                      <a16:colId xmlns:a16="http://schemas.microsoft.com/office/drawing/2014/main" val="2121630050"/>
                    </a:ext>
                  </a:extLst>
                </a:gridCol>
                <a:gridCol w="1863586">
                  <a:extLst>
                    <a:ext uri="{9D8B030D-6E8A-4147-A177-3AD203B41FA5}">
                      <a16:colId xmlns:a16="http://schemas.microsoft.com/office/drawing/2014/main" val="402262505"/>
                    </a:ext>
                  </a:extLst>
                </a:gridCol>
                <a:gridCol w="2990018">
                  <a:extLst>
                    <a:ext uri="{9D8B030D-6E8A-4147-A177-3AD203B41FA5}">
                      <a16:colId xmlns:a16="http://schemas.microsoft.com/office/drawing/2014/main" val="742232846"/>
                    </a:ext>
                  </a:extLst>
                </a:gridCol>
                <a:gridCol w="2296377">
                  <a:extLst>
                    <a:ext uri="{9D8B030D-6E8A-4147-A177-3AD203B41FA5}">
                      <a16:colId xmlns:a16="http://schemas.microsoft.com/office/drawing/2014/main" val="634403042"/>
                    </a:ext>
                  </a:extLst>
                </a:gridCol>
              </a:tblGrid>
              <a:tr h="836013">
                <a:tc>
                  <a:txBody>
                    <a:bodyPr/>
                    <a:lstStyle/>
                    <a:p>
                      <a:pPr lvl="0" algn="ctr">
                        <a:buNone/>
                      </a:pPr>
                      <a:r>
                        <a:rPr lang="en-US" dirty="0"/>
                        <a:t>Title</a:t>
                      </a:r>
                      <a:endParaRPr lang="en-US"/>
                    </a:p>
                  </a:txBody>
                  <a:tcPr>
                    <a:solidFill>
                      <a:schemeClr val="bg1"/>
                    </a:solidFill>
                  </a:tcPr>
                </a:tc>
                <a:tc>
                  <a:txBody>
                    <a:bodyPr/>
                    <a:lstStyle/>
                    <a:p>
                      <a:pPr lvl="0" algn="ctr">
                        <a:buNone/>
                      </a:pPr>
                      <a:r>
                        <a:rPr lang="en-US" dirty="0"/>
                        <a:t>Author-</a:t>
                      </a:r>
                      <a:endParaRPr lang="en-US"/>
                    </a:p>
                    <a:p>
                      <a:pPr lvl="0" algn="ctr">
                        <a:buNone/>
                      </a:pPr>
                      <a:r>
                        <a:rPr lang="en-US" dirty="0"/>
                        <a:t>Year</a:t>
                      </a:r>
                      <a:endParaRPr lang="en-US"/>
                    </a:p>
                  </a:txBody>
                  <a:tcPr>
                    <a:solidFill>
                      <a:schemeClr val="bg1"/>
                    </a:solidFill>
                  </a:tcPr>
                </a:tc>
                <a:tc>
                  <a:txBody>
                    <a:bodyPr/>
                    <a:lstStyle/>
                    <a:p>
                      <a:pPr lvl="0" algn="ctr">
                        <a:buNone/>
                      </a:pPr>
                      <a:r>
                        <a:rPr lang="en-US" dirty="0"/>
                        <a:t>Method Used</a:t>
                      </a:r>
                      <a:endParaRPr lang="en-US"/>
                    </a:p>
                  </a:txBody>
                  <a:tcPr>
                    <a:solidFill>
                      <a:schemeClr val="bg1"/>
                    </a:solidFill>
                  </a:tcPr>
                </a:tc>
                <a:tc>
                  <a:txBody>
                    <a:bodyPr/>
                    <a:lstStyle/>
                    <a:p>
                      <a:pPr lvl="0" algn="ctr">
                        <a:buNone/>
                      </a:pPr>
                      <a:r>
                        <a:rPr lang="en-US" dirty="0"/>
                        <a:t>Pros</a:t>
                      </a:r>
                      <a:endParaRPr lang="en-US"/>
                    </a:p>
                  </a:txBody>
                  <a:tcPr>
                    <a:solidFill>
                      <a:schemeClr val="bg1"/>
                    </a:solidFill>
                  </a:tcPr>
                </a:tc>
                <a:tc>
                  <a:txBody>
                    <a:bodyPr/>
                    <a:lstStyle/>
                    <a:p>
                      <a:pPr lvl="0" algn="ctr">
                        <a:buNone/>
                      </a:pPr>
                      <a:r>
                        <a:rPr lang="en-US" dirty="0"/>
                        <a:t>Cons</a:t>
                      </a:r>
                      <a:endParaRPr lang="en-US"/>
                    </a:p>
                  </a:txBody>
                  <a:tcPr>
                    <a:solidFill>
                      <a:schemeClr val="bg1"/>
                    </a:solidFill>
                  </a:tcPr>
                </a:tc>
                <a:extLst>
                  <a:ext uri="{0D108BD9-81ED-4DB2-BD59-A6C34878D82A}">
                    <a16:rowId xmlns:a16="http://schemas.microsoft.com/office/drawing/2014/main" val="3450979301"/>
                  </a:ext>
                </a:extLst>
              </a:tr>
              <a:tr h="1517812">
                <a:tc>
                  <a:txBody>
                    <a:bodyPr/>
                    <a:lstStyle/>
                    <a:p>
                      <a:pPr lvl="0">
                        <a:buNone/>
                      </a:pPr>
                      <a:r>
                        <a:rPr lang="en-US" sz="1800" b="0" i="0" u="none" strike="noStrike" noProof="0" dirty="0">
                          <a:solidFill>
                            <a:schemeClr val="tx1"/>
                          </a:solidFill>
                          <a:latin typeface="Neue Haas Grotesk Text Pro"/>
                        </a:rPr>
                        <a:t>Twitter Turing test: Identifying social machines,” Information Sciences</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A. </a:t>
                      </a:r>
                      <a:r>
                        <a:rPr lang="en-US" sz="1800" b="0" i="0" u="none" strike="noStrike" noProof="0" dirty="0" err="1">
                          <a:solidFill>
                            <a:schemeClr val="tx1"/>
                          </a:solidFill>
                          <a:latin typeface="Neue Haas Grotesk Text Pro"/>
                        </a:rPr>
                        <a:t>Alarifi</a:t>
                      </a:r>
                      <a:r>
                        <a:rPr lang="en-US" sz="1800" b="0" i="0" u="none" strike="noStrike" noProof="0" dirty="0">
                          <a:solidFill>
                            <a:schemeClr val="tx1"/>
                          </a:solidFill>
                          <a:latin typeface="Neue Haas Grotesk Text Pro"/>
                        </a:rPr>
                        <a:t>, M. Alsaleh, and A. Al-Salman - 2020</a:t>
                      </a:r>
                      <a:endParaRPr lang="en-US" dirty="0">
                        <a:solidFill>
                          <a:schemeClr val="tx1"/>
                        </a:solidFill>
                      </a:endParaRPr>
                    </a:p>
                  </a:txBody>
                  <a:tcPr>
                    <a:solidFill>
                      <a:schemeClr val="bg1"/>
                    </a:solidFill>
                  </a:tcPr>
                </a:tc>
                <a:tc>
                  <a:txBody>
                    <a:bodyPr/>
                    <a:lstStyle/>
                    <a:p>
                      <a:r>
                        <a:rPr lang="en-US" dirty="0">
                          <a:solidFill>
                            <a:schemeClr val="tx1"/>
                          </a:solidFill>
                        </a:rPr>
                        <a:t>Bayes Theorem</a:t>
                      </a:r>
                    </a:p>
                  </a:txBody>
                  <a:tcPr>
                    <a:solidFill>
                      <a:schemeClr val="bg1"/>
                    </a:solidFill>
                  </a:tcPr>
                </a:tc>
                <a:tc>
                  <a:txBody>
                    <a:bodyPr/>
                    <a:lstStyle/>
                    <a:p>
                      <a:pPr marL="285750" indent="-285750">
                        <a:buFont typeface="Arial"/>
                        <a:buChar char="•"/>
                      </a:pPr>
                      <a:r>
                        <a:rPr lang="en-US" dirty="0">
                          <a:solidFill>
                            <a:schemeClr val="tx1"/>
                          </a:solidFill>
                        </a:rPr>
                        <a:t>Easy to implement</a:t>
                      </a:r>
                    </a:p>
                    <a:p>
                      <a:pPr marL="285750" lvl="0" indent="-285750">
                        <a:buFont typeface="Arial"/>
                        <a:buChar char="•"/>
                      </a:pPr>
                      <a:r>
                        <a:rPr lang="en-US" dirty="0">
                          <a:solidFill>
                            <a:schemeClr val="tx1"/>
                          </a:solidFill>
                        </a:rPr>
                        <a:t>Good performance</a:t>
                      </a:r>
                    </a:p>
                  </a:txBody>
                  <a:tcPr>
                    <a:solidFill>
                      <a:schemeClr val="bg1"/>
                    </a:solidFill>
                  </a:tcPr>
                </a:tc>
                <a:tc>
                  <a:txBody>
                    <a:bodyPr/>
                    <a:lstStyle/>
                    <a:p>
                      <a:pPr marL="285750" indent="-285750">
                        <a:buFont typeface="Arial"/>
                        <a:buChar char="•"/>
                      </a:pPr>
                      <a:r>
                        <a:rPr lang="en-US" dirty="0">
                          <a:solidFill>
                            <a:schemeClr val="tx1"/>
                          </a:solidFill>
                        </a:rPr>
                        <a:t>Less performance in case of large features</a:t>
                      </a:r>
                    </a:p>
                    <a:p>
                      <a:pPr marL="285750" lvl="0" indent="-285750">
                        <a:buFont typeface="Arial"/>
                        <a:buChar char="•"/>
                      </a:pPr>
                      <a:r>
                        <a:rPr lang="en-US" dirty="0">
                          <a:solidFill>
                            <a:schemeClr val="tx1"/>
                          </a:solidFill>
                        </a:rPr>
                        <a:t>Learning time</a:t>
                      </a:r>
                    </a:p>
                  </a:txBody>
                  <a:tcPr>
                    <a:solidFill>
                      <a:schemeClr val="bg1"/>
                    </a:solidFill>
                  </a:tcPr>
                </a:tc>
                <a:extLst>
                  <a:ext uri="{0D108BD9-81ED-4DB2-BD59-A6C34878D82A}">
                    <a16:rowId xmlns:a16="http://schemas.microsoft.com/office/drawing/2014/main" val="1167703360"/>
                  </a:ext>
                </a:extLst>
              </a:tr>
              <a:tr h="1696377">
                <a:tc>
                  <a:txBody>
                    <a:bodyPr/>
                    <a:lstStyle/>
                    <a:p>
                      <a:pPr lvl="0">
                        <a:buNone/>
                      </a:pPr>
                      <a:r>
                        <a:rPr lang="en-US" sz="1800" b="0" i="0" u="none" strike="noStrike" noProof="0" dirty="0">
                          <a:solidFill>
                            <a:schemeClr val="tx1"/>
                          </a:solidFill>
                          <a:latin typeface="Neue Haas Grotesk Text Pro"/>
                        </a:rPr>
                        <a:t>“Detecting automation of twitter accounts: Are you a human, bot, or cyborg?</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Z. Chu, S. </a:t>
                      </a:r>
                      <a:r>
                        <a:rPr lang="en-US" sz="1800" b="0" i="0" u="none" strike="noStrike" noProof="0" dirty="0" err="1">
                          <a:solidFill>
                            <a:schemeClr val="tx1"/>
                          </a:solidFill>
                          <a:latin typeface="Neue Haas Grotesk Text Pro"/>
                        </a:rPr>
                        <a:t>Gianvecchio</a:t>
                      </a:r>
                      <a:r>
                        <a:rPr lang="en-US" sz="1800" b="0" i="0" u="none" strike="noStrike" noProof="0" dirty="0">
                          <a:solidFill>
                            <a:schemeClr val="tx1"/>
                          </a:solidFill>
                          <a:latin typeface="Neue Haas Grotesk Text Pro"/>
                        </a:rPr>
                        <a:t>, H. Wang, and S. </a:t>
                      </a:r>
                      <a:r>
                        <a:rPr lang="en-US" sz="1800" b="0" i="0" u="none" strike="noStrike" noProof="0" dirty="0" err="1">
                          <a:solidFill>
                            <a:schemeClr val="tx1"/>
                          </a:solidFill>
                          <a:latin typeface="Neue Haas Grotesk Text Pro"/>
                        </a:rPr>
                        <a:t>Jajodia</a:t>
                      </a:r>
                      <a:r>
                        <a:rPr lang="en-US" sz="1800" b="0" i="0" u="none" strike="noStrike" noProof="0" dirty="0">
                          <a:solidFill>
                            <a:schemeClr val="tx1"/>
                          </a:solidFill>
                          <a:latin typeface="Neue Haas Grotesk Text Pro"/>
                        </a:rPr>
                        <a:t> - 2019</a:t>
                      </a:r>
                      <a:endParaRPr lang="en-US" dirty="0" err="1">
                        <a:solidFill>
                          <a:schemeClr val="tx1"/>
                        </a:solidFill>
                      </a:endParaRPr>
                    </a:p>
                  </a:txBody>
                  <a:tcPr>
                    <a:solidFill>
                      <a:schemeClr val="bg1"/>
                    </a:solidFill>
                  </a:tcPr>
                </a:tc>
                <a:tc>
                  <a:txBody>
                    <a:bodyPr/>
                    <a:lstStyle/>
                    <a:p>
                      <a:r>
                        <a:rPr lang="en-US" dirty="0">
                          <a:solidFill>
                            <a:schemeClr val="tx1"/>
                          </a:solidFill>
                        </a:rPr>
                        <a:t>Tree Based </a:t>
                      </a:r>
                    </a:p>
                  </a:txBody>
                  <a:tcPr>
                    <a:solidFill>
                      <a:schemeClr val="bg1"/>
                    </a:solidFill>
                  </a:tcPr>
                </a:tc>
                <a:tc>
                  <a:txBody>
                    <a:bodyPr/>
                    <a:lstStyle/>
                    <a:p>
                      <a:pPr marL="285750" indent="-285750">
                        <a:buFont typeface="Arial"/>
                        <a:buChar char="•"/>
                      </a:pPr>
                      <a:r>
                        <a:rPr lang="en-US" dirty="0">
                          <a:solidFill>
                            <a:schemeClr val="tx1"/>
                          </a:solidFill>
                        </a:rPr>
                        <a:t>Performance Accuracy</a:t>
                      </a:r>
                    </a:p>
                    <a:p>
                      <a:pPr marL="285750" lvl="0" indent="-285750">
                        <a:buFont typeface="Arial"/>
                        <a:buChar char="•"/>
                      </a:pPr>
                      <a:r>
                        <a:rPr lang="en-US" dirty="0">
                          <a:solidFill>
                            <a:schemeClr val="tx1"/>
                          </a:solidFill>
                        </a:rPr>
                        <a:t>Widely Used</a:t>
                      </a:r>
                    </a:p>
                  </a:txBody>
                  <a:tcPr>
                    <a:solidFill>
                      <a:schemeClr val="bg1"/>
                    </a:solidFill>
                  </a:tcPr>
                </a:tc>
                <a:tc>
                  <a:txBody>
                    <a:bodyPr/>
                    <a:lstStyle/>
                    <a:p>
                      <a:pPr marL="285750" indent="-285750">
                        <a:buFont typeface="Arial"/>
                        <a:buChar char="•"/>
                      </a:pPr>
                      <a:r>
                        <a:rPr lang="en-US" dirty="0">
                          <a:solidFill>
                            <a:schemeClr val="tx1"/>
                          </a:solidFill>
                        </a:rPr>
                        <a:t>Overfitting Problem</a:t>
                      </a:r>
                    </a:p>
                  </a:txBody>
                  <a:tcPr>
                    <a:solidFill>
                      <a:schemeClr val="bg1"/>
                    </a:solidFill>
                  </a:tcPr>
                </a:tc>
                <a:extLst>
                  <a:ext uri="{0D108BD9-81ED-4DB2-BD59-A6C34878D82A}">
                    <a16:rowId xmlns:a16="http://schemas.microsoft.com/office/drawing/2014/main" val="4106965417"/>
                  </a:ext>
                </a:extLst>
              </a:tr>
              <a:tr h="2029164">
                <a:tc>
                  <a:txBody>
                    <a:bodyPr/>
                    <a:lstStyle/>
                    <a:p>
                      <a:pPr lvl="0">
                        <a:buNone/>
                      </a:pPr>
                      <a:r>
                        <a:rPr lang="en-US" sz="1800" b="0" i="0" u="none" strike="noStrike" noProof="0" dirty="0">
                          <a:solidFill>
                            <a:schemeClr val="tx1"/>
                          </a:solidFill>
                          <a:latin typeface="Neue Haas Grotesk Text Pro"/>
                        </a:rPr>
                        <a:t>“Preprocessing framework for twitter bot detection</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M. </a:t>
                      </a:r>
                      <a:r>
                        <a:rPr lang="en-US" sz="1800" b="0" i="0" u="none" strike="noStrike" noProof="0" dirty="0" err="1">
                          <a:solidFill>
                            <a:schemeClr val="tx1"/>
                          </a:solidFill>
                          <a:latin typeface="Neue Haas Grotesk Text Pro"/>
                        </a:rPr>
                        <a:t>Kantepe</a:t>
                      </a:r>
                      <a:r>
                        <a:rPr lang="en-US" sz="1800" b="0" i="0" u="none" strike="noStrike" noProof="0" dirty="0">
                          <a:solidFill>
                            <a:schemeClr val="tx1"/>
                          </a:solidFill>
                          <a:latin typeface="Neue Haas Grotesk Text Pro"/>
                        </a:rPr>
                        <a:t> and M. C. </a:t>
                      </a:r>
                      <a:r>
                        <a:rPr lang="en-US" sz="1800" b="0" i="0" u="none" strike="noStrike" noProof="0" dirty="0" err="1">
                          <a:solidFill>
                            <a:schemeClr val="tx1"/>
                          </a:solidFill>
                          <a:latin typeface="Neue Haas Grotesk Text Pro"/>
                        </a:rPr>
                        <a:t>Ganiz</a:t>
                      </a:r>
                      <a:r>
                        <a:rPr lang="en-US" sz="1800" b="0" i="0" u="none" strike="noStrike" noProof="0" dirty="0">
                          <a:solidFill>
                            <a:schemeClr val="tx1"/>
                          </a:solidFill>
                          <a:latin typeface="Neue Haas Grotesk Text Pro"/>
                        </a:rPr>
                        <a:t> - 2017</a:t>
                      </a:r>
                      <a:endParaRPr lang="en-US" dirty="0" err="1">
                        <a:solidFill>
                          <a:schemeClr val="tx1"/>
                        </a:solidFill>
                      </a:endParaRPr>
                    </a:p>
                  </a:txBody>
                  <a:tcPr>
                    <a:solidFill>
                      <a:schemeClr val="bg1"/>
                    </a:solidFill>
                  </a:tcPr>
                </a:tc>
                <a:tc>
                  <a:txBody>
                    <a:bodyPr/>
                    <a:lstStyle/>
                    <a:p>
                      <a:r>
                        <a:rPr lang="en-US" dirty="0">
                          <a:solidFill>
                            <a:schemeClr val="tx1"/>
                          </a:solidFill>
                        </a:rPr>
                        <a:t>Support Vector Machine (SVM)</a:t>
                      </a:r>
                    </a:p>
                  </a:txBody>
                  <a:tcPr>
                    <a:solidFill>
                      <a:schemeClr val="bg1"/>
                    </a:solidFill>
                  </a:tcPr>
                </a:tc>
                <a:tc>
                  <a:txBody>
                    <a:bodyPr/>
                    <a:lstStyle/>
                    <a:p>
                      <a:pPr marL="285750" indent="-285750">
                        <a:buFont typeface="Arial"/>
                        <a:buChar char="•"/>
                      </a:pPr>
                      <a:r>
                        <a:rPr lang="en-US" dirty="0">
                          <a:solidFill>
                            <a:schemeClr val="tx1"/>
                          </a:solidFill>
                        </a:rPr>
                        <a:t>Good accuracy based on kernel choice</a:t>
                      </a:r>
                    </a:p>
                    <a:p>
                      <a:pPr marL="285750" lvl="0" indent="-285750">
                        <a:buFont typeface="Arial"/>
                        <a:buChar char="•"/>
                      </a:pPr>
                      <a:r>
                        <a:rPr lang="en-US" dirty="0">
                          <a:solidFill>
                            <a:schemeClr val="tx1"/>
                          </a:solidFill>
                        </a:rPr>
                        <a:t>Solve regression problems</a:t>
                      </a:r>
                    </a:p>
                    <a:p>
                      <a:pPr marL="285750" lvl="0" indent="-285750">
                        <a:buFont typeface="Arial"/>
                        <a:buChar char="•"/>
                      </a:pPr>
                      <a:r>
                        <a:rPr lang="en-US" dirty="0">
                          <a:solidFill>
                            <a:schemeClr val="tx1"/>
                          </a:solidFill>
                        </a:rPr>
                        <a:t>Helped twitter to delete 4.5mil spam accounts</a:t>
                      </a:r>
                    </a:p>
                  </a:txBody>
                  <a:tcPr>
                    <a:solidFill>
                      <a:schemeClr val="bg1"/>
                    </a:solidFill>
                  </a:tcPr>
                </a:tc>
                <a:tc>
                  <a:txBody>
                    <a:bodyPr/>
                    <a:lstStyle/>
                    <a:p>
                      <a:pPr marL="285750" indent="-285750">
                        <a:buFont typeface="Arial"/>
                        <a:buChar char="•"/>
                      </a:pPr>
                      <a:r>
                        <a:rPr lang="en-US" dirty="0">
                          <a:solidFill>
                            <a:schemeClr val="tx1"/>
                          </a:solidFill>
                        </a:rPr>
                        <a:t>Training and testing time is affected by data size</a:t>
                      </a:r>
                    </a:p>
                    <a:p>
                      <a:pPr marL="285750" lvl="0" indent="-285750">
                        <a:buFont typeface="Arial"/>
                        <a:buChar char="•"/>
                      </a:pPr>
                      <a:r>
                        <a:rPr lang="en-US" dirty="0">
                          <a:solidFill>
                            <a:schemeClr val="tx1"/>
                          </a:solidFill>
                        </a:rPr>
                        <a:t>Sensitive to choice of kernel and parameters</a:t>
                      </a:r>
                    </a:p>
                  </a:txBody>
                  <a:tcPr>
                    <a:solidFill>
                      <a:schemeClr val="bg1"/>
                    </a:solidFill>
                  </a:tcPr>
                </a:tc>
                <a:extLst>
                  <a:ext uri="{0D108BD9-81ED-4DB2-BD59-A6C34878D82A}">
                    <a16:rowId xmlns:a16="http://schemas.microsoft.com/office/drawing/2014/main" val="3976684441"/>
                  </a:ext>
                </a:extLst>
              </a:tr>
            </a:tbl>
          </a:graphicData>
        </a:graphic>
      </p:graphicFrame>
      <p:sp>
        <p:nvSpPr>
          <p:cNvPr id="5" name="TextBox 4">
            <a:extLst>
              <a:ext uri="{FF2B5EF4-FFF2-40B4-BE49-F238E27FC236}">
                <a16:creationId xmlns:a16="http://schemas.microsoft.com/office/drawing/2014/main" id="{82609318-4921-47F9-AB50-244CBDED1DC7}"/>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Literature Survey</a:t>
            </a:r>
          </a:p>
        </p:txBody>
      </p:sp>
    </p:spTree>
    <p:extLst>
      <p:ext uri="{BB962C8B-B14F-4D97-AF65-F5344CB8AC3E}">
        <p14:creationId xmlns:p14="http://schemas.microsoft.com/office/powerpoint/2010/main" val="369549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8193BD2-2B39-4D03-9941-0D7F094A3F5B}"/>
              </a:ext>
            </a:extLst>
          </p:cNvPr>
          <p:cNvGraphicFramePr>
            <a:graphicFrameLocks noGrp="1"/>
          </p:cNvGraphicFramePr>
          <p:nvPr>
            <p:extLst>
              <p:ext uri="{D42A27DB-BD31-4B8C-83A1-F6EECF244321}">
                <p14:modId xmlns:p14="http://schemas.microsoft.com/office/powerpoint/2010/main" val="2642501690"/>
              </p:ext>
            </p:extLst>
          </p:nvPr>
        </p:nvGraphicFramePr>
        <p:xfrm>
          <a:off x="1212385" y="729806"/>
          <a:ext cx="10926901" cy="6000119"/>
        </p:xfrm>
        <a:graphic>
          <a:graphicData uri="http://schemas.openxmlformats.org/drawingml/2006/table">
            <a:tbl>
              <a:tblPr firstRow="1" bandRow="1">
                <a:tableStyleId>{5C22544A-7EE6-4342-B048-85BDC9FD1C3A}</a:tableStyleId>
              </a:tblPr>
              <a:tblGrid>
                <a:gridCol w="1747951">
                  <a:extLst>
                    <a:ext uri="{9D8B030D-6E8A-4147-A177-3AD203B41FA5}">
                      <a16:colId xmlns:a16="http://schemas.microsoft.com/office/drawing/2014/main" val="1232563959"/>
                    </a:ext>
                  </a:extLst>
                </a:gridCol>
                <a:gridCol w="1408041">
                  <a:extLst>
                    <a:ext uri="{9D8B030D-6E8A-4147-A177-3AD203B41FA5}">
                      <a16:colId xmlns:a16="http://schemas.microsoft.com/office/drawing/2014/main" val="3590298990"/>
                    </a:ext>
                  </a:extLst>
                </a:gridCol>
                <a:gridCol w="2087217">
                  <a:extLst>
                    <a:ext uri="{9D8B030D-6E8A-4147-A177-3AD203B41FA5}">
                      <a16:colId xmlns:a16="http://schemas.microsoft.com/office/drawing/2014/main" val="4183981150"/>
                    </a:ext>
                  </a:extLst>
                </a:gridCol>
                <a:gridCol w="2799521">
                  <a:extLst>
                    <a:ext uri="{9D8B030D-6E8A-4147-A177-3AD203B41FA5}">
                      <a16:colId xmlns:a16="http://schemas.microsoft.com/office/drawing/2014/main" val="2620931265"/>
                    </a:ext>
                  </a:extLst>
                </a:gridCol>
                <a:gridCol w="2884171">
                  <a:extLst>
                    <a:ext uri="{9D8B030D-6E8A-4147-A177-3AD203B41FA5}">
                      <a16:colId xmlns:a16="http://schemas.microsoft.com/office/drawing/2014/main" val="3064116882"/>
                    </a:ext>
                  </a:extLst>
                </a:gridCol>
              </a:tblGrid>
              <a:tr h="843103">
                <a:tc>
                  <a:txBody>
                    <a:bodyPr/>
                    <a:lstStyle/>
                    <a:p>
                      <a:pPr algn="ctr"/>
                      <a:r>
                        <a:rPr lang="en-US" dirty="0"/>
                        <a:t>Title</a:t>
                      </a:r>
                    </a:p>
                  </a:txBody>
                  <a:tcPr>
                    <a:solidFill>
                      <a:schemeClr val="bg1"/>
                    </a:solidFill>
                  </a:tcPr>
                </a:tc>
                <a:tc>
                  <a:txBody>
                    <a:bodyPr/>
                    <a:lstStyle/>
                    <a:p>
                      <a:pPr algn="ctr"/>
                      <a:r>
                        <a:rPr lang="en-US" dirty="0"/>
                        <a:t>Author-</a:t>
                      </a:r>
                    </a:p>
                    <a:p>
                      <a:pPr lvl="0" algn="ctr">
                        <a:buNone/>
                      </a:pPr>
                      <a:r>
                        <a:rPr lang="en-US" dirty="0"/>
                        <a:t>Year</a:t>
                      </a:r>
                    </a:p>
                  </a:txBody>
                  <a:tcPr>
                    <a:solidFill>
                      <a:schemeClr val="bg1"/>
                    </a:solidFill>
                  </a:tcPr>
                </a:tc>
                <a:tc>
                  <a:txBody>
                    <a:bodyPr/>
                    <a:lstStyle/>
                    <a:p>
                      <a:pPr algn="ctr"/>
                      <a:r>
                        <a:rPr lang="en-US" dirty="0"/>
                        <a:t>Method Used</a:t>
                      </a:r>
                    </a:p>
                  </a:txBody>
                  <a:tcPr>
                    <a:solidFill>
                      <a:schemeClr val="bg1"/>
                    </a:solidFill>
                  </a:tcPr>
                </a:tc>
                <a:tc>
                  <a:txBody>
                    <a:bodyPr/>
                    <a:lstStyle/>
                    <a:p>
                      <a:pPr algn="ctr"/>
                      <a:r>
                        <a:rPr lang="en-US" dirty="0"/>
                        <a:t>Pros</a:t>
                      </a:r>
                    </a:p>
                  </a:txBody>
                  <a:tcPr>
                    <a:solidFill>
                      <a:schemeClr val="bg1"/>
                    </a:solidFill>
                  </a:tcPr>
                </a:tc>
                <a:tc>
                  <a:txBody>
                    <a:bodyPr/>
                    <a:lstStyle/>
                    <a:p>
                      <a:pPr algn="ctr"/>
                      <a:r>
                        <a:rPr lang="en-US" dirty="0"/>
                        <a:t>Cons</a:t>
                      </a:r>
                    </a:p>
                  </a:txBody>
                  <a:tcPr>
                    <a:solidFill>
                      <a:schemeClr val="bg1"/>
                    </a:solidFill>
                  </a:tcPr>
                </a:tc>
                <a:extLst>
                  <a:ext uri="{0D108BD9-81ED-4DB2-BD59-A6C34878D82A}">
                    <a16:rowId xmlns:a16="http://schemas.microsoft.com/office/drawing/2014/main" val="1610996846"/>
                  </a:ext>
                </a:extLst>
              </a:tr>
              <a:tr h="1630613">
                <a:tc>
                  <a:txBody>
                    <a:bodyPr/>
                    <a:lstStyle/>
                    <a:p>
                      <a:pPr lvl="0" algn="l">
                        <a:buNone/>
                      </a:pPr>
                      <a:r>
                        <a:rPr lang="en-US" sz="1800" b="0" i="0" u="none" strike="noStrike" noProof="0" dirty="0">
                          <a:solidFill>
                            <a:schemeClr val="tx1"/>
                          </a:solidFill>
                          <a:latin typeface="Neue Haas Grotesk Text Pro"/>
                        </a:rPr>
                        <a:t>Random walk based fake account</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J. Jia, B. Wang, and N. Z. Gong - </a:t>
                      </a:r>
                      <a:r>
                        <a:rPr lang="en-US" dirty="0">
                          <a:solidFill>
                            <a:schemeClr val="tx1"/>
                          </a:solidFill>
                        </a:rPr>
                        <a:t>2017</a:t>
                      </a:r>
                    </a:p>
                  </a:txBody>
                  <a:tcPr>
                    <a:solidFill>
                      <a:schemeClr val="bg1"/>
                    </a:solidFill>
                  </a:tcPr>
                </a:tc>
                <a:tc>
                  <a:txBody>
                    <a:bodyPr/>
                    <a:lstStyle/>
                    <a:p>
                      <a:pPr algn="l"/>
                      <a:r>
                        <a:rPr lang="en-US" dirty="0">
                          <a:solidFill>
                            <a:schemeClr val="tx1"/>
                          </a:solidFill>
                        </a:rPr>
                        <a:t>Trust Propagation Using Graphs</a:t>
                      </a:r>
                      <a:endParaRPr lang="en-US" dirty="0"/>
                    </a:p>
                  </a:txBody>
                  <a:tcPr>
                    <a:solidFill>
                      <a:schemeClr val="bg1"/>
                    </a:solidFill>
                  </a:tcPr>
                </a:tc>
                <a:tc>
                  <a:txBody>
                    <a:bodyPr/>
                    <a:lstStyle/>
                    <a:p>
                      <a:pPr marL="285750" indent="-285750" algn="l">
                        <a:buFont typeface="Arial"/>
                        <a:buChar char="•"/>
                      </a:pPr>
                      <a:r>
                        <a:rPr lang="en-US" dirty="0">
                          <a:solidFill>
                            <a:schemeClr val="tx1"/>
                          </a:solidFill>
                        </a:rPr>
                        <a:t>Good and easy to rank users based on spam activity</a:t>
                      </a:r>
                    </a:p>
                    <a:p>
                      <a:pPr marL="285750" lvl="0" indent="-285750" algn="l">
                        <a:buFont typeface="Arial"/>
                        <a:buChar char="•"/>
                      </a:pPr>
                      <a:r>
                        <a:rPr lang="en-US" dirty="0">
                          <a:solidFill>
                            <a:schemeClr val="tx1"/>
                          </a:solidFill>
                        </a:rPr>
                        <a:t>Good to represent two trust classes</a:t>
                      </a:r>
                    </a:p>
                  </a:txBody>
                  <a:tcPr>
                    <a:solidFill>
                      <a:schemeClr val="bg1"/>
                    </a:solidFill>
                  </a:tcPr>
                </a:tc>
                <a:tc>
                  <a:txBody>
                    <a:bodyPr/>
                    <a:lstStyle/>
                    <a:p>
                      <a:pPr marL="285750" indent="-285750" algn="l">
                        <a:buFont typeface="Arial"/>
                        <a:buChar char="•"/>
                      </a:pPr>
                      <a:r>
                        <a:rPr lang="en-US" dirty="0">
                          <a:solidFill>
                            <a:schemeClr val="tx1"/>
                          </a:solidFill>
                        </a:rPr>
                        <a:t>Depends on assumption and sensitive to selection</a:t>
                      </a:r>
                    </a:p>
                  </a:txBody>
                  <a:tcPr>
                    <a:solidFill>
                      <a:schemeClr val="bg1"/>
                    </a:solidFill>
                  </a:tcPr>
                </a:tc>
                <a:extLst>
                  <a:ext uri="{0D108BD9-81ED-4DB2-BD59-A6C34878D82A}">
                    <a16:rowId xmlns:a16="http://schemas.microsoft.com/office/drawing/2014/main" val="727006576"/>
                  </a:ext>
                </a:extLst>
              </a:tr>
              <a:tr h="1789043">
                <a:tc>
                  <a:txBody>
                    <a:bodyPr/>
                    <a:lstStyle/>
                    <a:p>
                      <a:pPr lvl="0" algn="l">
                        <a:buNone/>
                      </a:pPr>
                      <a:r>
                        <a:rPr lang="en-US" sz="1800" b="0" i="0" u="none" strike="noStrike" noProof="0" dirty="0">
                          <a:solidFill>
                            <a:schemeClr val="tx1"/>
                          </a:solidFill>
                          <a:latin typeface="Neue Haas Grotesk Text Pro"/>
                        </a:rPr>
                        <a:t>A </a:t>
                      </a:r>
                      <a:r>
                        <a:rPr lang="en-US" sz="1800" b="0" i="0" u="none" strike="noStrike" noProof="0" dirty="0" err="1">
                          <a:solidFill>
                            <a:schemeClr val="tx1"/>
                          </a:solidFill>
                          <a:latin typeface="Neue Haas Grotesk Text Pro"/>
                        </a:rPr>
                        <a:t>sybilresilient</a:t>
                      </a:r>
                      <a:r>
                        <a:rPr lang="en-US" sz="1800" b="0" i="0" u="none" strike="noStrike" noProof="0" dirty="0">
                          <a:solidFill>
                            <a:schemeClr val="tx1"/>
                          </a:solidFill>
                          <a:latin typeface="Neue Haas Grotesk Text Pro"/>
                        </a:rPr>
                        <a:t> system for user influence measurement on twitter,</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J. Zhang, R. Zhang, J. Sun, Y. Zhang, and C. Zhang - </a:t>
                      </a:r>
                      <a:r>
                        <a:rPr lang="en-US" dirty="0">
                          <a:solidFill>
                            <a:schemeClr val="tx1"/>
                          </a:solidFill>
                        </a:rPr>
                        <a:t>2017</a:t>
                      </a:r>
                      <a:endParaRPr lang="en-US" dirty="0"/>
                    </a:p>
                  </a:txBody>
                  <a:tcPr>
                    <a:solidFill>
                      <a:schemeClr val="bg1"/>
                    </a:solidFill>
                  </a:tcPr>
                </a:tc>
                <a:tc>
                  <a:txBody>
                    <a:bodyPr/>
                    <a:lstStyle/>
                    <a:p>
                      <a:pPr algn="l"/>
                      <a:r>
                        <a:rPr lang="en-US" dirty="0">
                          <a:solidFill>
                            <a:schemeClr val="tx1"/>
                          </a:solidFill>
                        </a:rPr>
                        <a:t>Centrality and properties using Graphs</a:t>
                      </a:r>
                    </a:p>
                  </a:txBody>
                  <a:tcPr>
                    <a:solidFill>
                      <a:schemeClr val="bg1"/>
                    </a:solidFill>
                  </a:tcPr>
                </a:tc>
                <a:tc>
                  <a:txBody>
                    <a:bodyPr/>
                    <a:lstStyle/>
                    <a:p>
                      <a:pPr marL="285750" indent="-285750" algn="l">
                        <a:buFont typeface="Arial"/>
                        <a:buChar char="•"/>
                      </a:pPr>
                      <a:r>
                        <a:rPr lang="en-US" b="0" dirty="0">
                          <a:solidFill>
                            <a:schemeClr val="tx1"/>
                          </a:solidFill>
                        </a:rPr>
                        <a:t>Good to measure influence nodes</a:t>
                      </a:r>
                    </a:p>
                    <a:p>
                      <a:pPr marL="285750" lvl="0" indent="-285750" algn="l">
                        <a:buFont typeface="Arial"/>
                        <a:buChar char="•"/>
                      </a:pPr>
                      <a:r>
                        <a:rPr lang="en-US" b="0" dirty="0">
                          <a:solidFill>
                            <a:schemeClr val="tx1"/>
                          </a:solidFill>
                        </a:rPr>
                        <a:t>Graph Visualization</a:t>
                      </a:r>
                    </a:p>
                  </a:txBody>
                  <a:tcPr>
                    <a:solidFill>
                      <a:schemeClr val="bg1"/>
                    </a:solidFill>
                  </a:tcPr>
                </a:tc>
                <a:tc>
                  <a:txBody>
                    <a:bodyPr/>
                    <a:lstStyle/>
                    <a:p>
                      <a:pPr marL="285750" indent="-285750" algn="l">
                        <a:buFont typeface="Arial"/>
                        <a:buChar char="•"/>
                      </a:pPr>
                      <a:r>
                        <a:rPr lang="en-US" dirty="0">
                          <a:solidFill>
                            <a:schemeClr val="tx1"/>
                          </a:solidFill>
                        </a:rPr>
                        <a:t>Large network will be computationally cost</a:t>
                      </a:r>
                    </a:p>
                    <a:p>
                      <a:pPr marL="285750" lvl="0" indent="-285750" algn="l">
                        <a:buFont typeface="Arial"/>
                        <a:buChar char="•"/>
                      </a:pPr>
                      <a:r>
                        <a:rPr lang="en-US" dirty="0">
                          <a:solidFill>
                            <a:schemeClr val="tx1"/>
                          </a:solidFill>
                        </a:rPr>
                        <a:t>Depends on assumptions</a:t>
                      </a:r>
                    </a:p>
                    <a:p>
                      <a:pPr marL="285750" lvl="0" indent="-285750" algn="l">
                        <a:buFont typeface="Arial"/>
                        <a:buChar char="•"/>
                      </a:pPr>
                      <a:r>
                        <a:rPr lang="en-US" dirty="0">
                          <a:solidFill>
                            <a:schemeClr val="tx1"/>
                          </a:solidFill>
                        </a:rPr>
                        <a:t>Sensitive to neighborhood.</a:t>
                      </a:r>
                    </a:p>
                  </a:txBody>
                  <a:tcPr>
                    <a:solidFill>
                      <a:schemeClr val="bg1"/>
                    </a:solidFill>
                  </a:tcPr>
                </a:tc>
                <a:extLst>
                  <a:ext uri="{0D108BD9-81ED-4DB2-BD59-A6C34878D82A}">
                    <a16:rowId xmlns:a16="http://schemas.microsoft.com/office/drawing/2014/main" val="4078170435"/>
                  </a:ext>
                </a:extLst>
              </a:tr>
              <a:tr h="1463851">
                <a:tc>
                  <a:txBody>
                    <a:bodyPr/>
                    <a:lstStyle/>
                    <a:p>
                      <a:pPr lvl="0" algn="l">
                        <a:buNone/>
                      </a:pPr>
                      <a:r>
                        <a:rPr lang="en-US" sz="1800" b="0" i="0" u="none" strike="noStrike" noProof="0" dirty="0">
                          <a:solidFill>
                            <a:schemeClr val="tx1"/>
                          </a:solidFill>
                          <a:latin typeface="Neue Haas Grotesk Text Pro"/>
                        </a:rPr>
                        <a:t>Classification of twitter accounts into automated agents and human users.</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Z. Gilani, E. </a:t>
                      </a:r>
                      <a:r>
                        <a:rPr lang="en-US" sz="1800" b="0" i="0" u="none" strike="noStrike" noProof="0" dirty="0" err="1">
                          <a:solidFill>
                            <a:schemeClr val="tx1"/>
                          </a:solidFill>
                          <a:latin typeface="Neue Haas Grotesk Text Pro"/>
                        </a:rPr>
                        <a:t>Kochmar</a:t>
                      </a:r>
                      <a:r>
                        <a:rPr lang="en-US" sz="1800" b="0" i="0" u="none" strike="noStrike" noProof="0" dirty="0">
                          <a:solidFill>
                            <a:schemeClr val="tx1"/>
                          </a:solidFill>
                          <a:latin typeface="Neue Haas Grotesk Text Pro"/>
                        </a:rPr>
                        <a:t>, and J. </a:t>
                      </a:r>
                      <a:r>
                        <a:rPr lang="en-US" sz="1800" b="0" i="0" u="none" strike="noStrike" noProof="0" dirty="0" err="1">
                          <a:solidFill>
                            <a:schemeClr val="tx1"/>
                          </a:solidFill>
                          <a:latin typeface="Neue Haas Grotesk Text Pro"/>
                        </a:rPr>
                        <a:t>Crowcrof</a:t>
                      </a:r>
                      <a:r>
                        <a:rPr lang="en-US" sz="1800" b="0" i="0" u="none" strike="noStrike" noProof="0" dirty="0">
                          <a:solidFill>
                            <a:schemeClr val="tx1"/>
                          </a:solidFill>
                          <a:latin typeface="Neue Haas Grotesk Text Pro"/>
                        </a:rPr>
                        <a:t> </a:t>
                      </a:r>
                      <a:endParaRPr lang="en-US" dirty="0" err="1">
                        <a:solidFill>
                          <a:schemeClr val="tx1"/>
                        </a:solidFill>
                      </a:endParaRPr>
                    </a:p>
                    <a:p>
                      <a:pPr lvl="0" algn="ctr">
                        <a:buNone/>
                      </a:pPr>
                      <a:r>
                        <a:rPr lang="en-US" sz="1800" b="0" i="0" u="none" strike="noStrike" noProof="0" dirty="0">
                          <a:solidFill>
                            <a:schemeClr val="tx1"/>
                          </a:solidFill>
                          <a:latin typeface="Neue Haas Grotesk Text Pro"/>
                        </a:rPr>
                        <a:t>- 2017</a:t>
                      </a:r>
                      <a:endParaRPr lang="en-US" dirty="0">
                        <a:solidFill>
                          <a:schemeClr val="tx1"/>
                        </a:solidFill>
                      </a:endParaRPr>
                    </a:p>
                  </a:txBody>
                  <a:tcPr>
                    <a:solidFill>
                      <a:schemeClr val="bg1"/>
                    </a:solidFill>
                  </a:tcPr>
                </a:tc>
                <a:tc>
                  <a:txBody>
                    <a:bodyPr/>
                    <a:lstStyle/>
                    <a:p>
                      <a:pPr algn="l"/>
                      <a:r>
                        <a:rPr lang="en-US" dirty="0">
                          <a:solidFill>
                            <a:schemeClr val="tx1"/>
                          </a:solidFill>
                        </a:rPr>
                        <a:t>Annotation task to build ground truth with crowdsourcing</a:t>
                      </a:r>
                    </a:p>
                  </a:txBody>
                  <a:tcPr>
                    <a:solidFill>
                      <a:schemeClr val="bg1"/>
                    </a:solidFill>
                  </a:tcPr>
                </a:tc>
                <a:tc>
                  <a:txBody>
                    <a:bodyPr/>
                    <a:lstStyle/>
                    <a:p>
                      <a:pPr marL="285750" indent="-285750" algn="l">
                        <a:buFont typeface="Arial"/>
                        <a:buChar char="•"/>
                      </a:pPr>
                      <a:r>
                        <a:rPr lang="en-US" dirty="0">
                          <a:solidFill>
                            <a:schemeClr val="tx1"/>
                          </a:solidFill>
                        </a:rPr>
                        <a:t>Using human intelligence</a:t>
                      </a:r>
                    </a:p>
                    <a:p>
                      <a:pPr marL="285750" lvl="0" indent="-285750" algn="l">
                        <a:buFont typeface="Arial"/>
                        <a:buChar char="•"/>
                      </a:pPr>
                      <a:r>
                        <a:rPr lang="en-US" dirty="0">
                          <a:solidFill>
                            <a:schemeClr val="tx1"/>
                          </a:solidFill>
                        </a:rPr>
                        <a:t>Good accuracy</a:t>
                      </a:r>
                    </a:p>
                  </a:txBody>
                  <a:tcPr>
                    <a:solidFill>
                      <a:schemeClr val="bg1"/>
                    </a:solidFill>
                  </a:tcPr>
                </a:tc>
                <a:tc>
                  <a:txBody>
                    <a:bodyPr/>
                    <a:lstStyle/>
                    <a:p>
                      <a:pPr marL="285750" indent="-285750" algn="l">
                        <a:buFont typeface="Arial"/>
                        <a:buChar char="•"/>
                      </a:pPr>
                      <a:r>
                        <a:rPr lang="en-US" dirty="0">
                          <a:solidFill>
                            <a:schemeClr val="tx1"/>
                          </a:solidFill>
                        </a:rPr>
                        <a:t>Usually paid task</a:t>
                      </a:r>
                    </a:p>
                    <a:p>
                      <a:pPr marL="285750" lvl="0" indent="-285750" algn="l">
                        <a:buFont typeface="Arial"/>
                        <a:buChar char="•"/>
                      </a:pPr>
                      <a:r>
                        <a:rPr lang="en-US" dirty="0">
                          <a:solidFill>
                            <a:schemeClr val="tx1"/>
                          </a:solidFill>
                        </a:rPr>
                        <a:t>Time consumption</a:t>
                      </a:r>
                    </a:p>
                  </a:txBody>
                  <a:tcPr>
                    <a:solidFill>
                      <a:schemeClr val="bg1"/>
                    </a:solidFill>
                  </a:tcPr>
                </a:tc>
                <a:extLst>
                  <a:ext uri="{0D108BD9-81ED-4DB2-BD59-A6C34878D82A}">
                    <a16:rowId xmlns:a16="http://schemas.microsoft.com/office/drawing/2014/main" val="3220873799"/>
                  </a:ext>
                </a:extLst>
              </a:tr>
            </a:tbl>
          </a:graphicData>
        </a:graphic>
      </p:graphicFrame>
      <p:sp>
        <p:nvSpPr>
          <p:cNvPr id="4" name="TextBox 3">
            <a:extLst>
              <a:ext uri="{FF2B5EF4-FFF2-40B4-BE49-F238E27FC236}">
                <a16:creationId xmlns:a16="http://schemas.microsoft.com/office/drawing/2014/main" id="{D9B931A0-186A-4AC7-9916-F077C0DEAB6F}"/>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Literature Survey</a:t>
            </a:r>
          </a:p>
        </p:txBody>
      </p:sp>
    </p:spTree>
    <p:extLst>
      <p:ext uri="{BB962C8B-B14F-4D97-AF65-F5344CB8AC3E}">
        <p14:creationId xmlns:p14="http://schemas.microsoft.com/office/powerpoint/2010/main" val="372049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8E264E-F01F-4471-B128-19FA82335AEA}"/>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Literature Survey</a:t>
            </a:r>
          </a:p>
        </p:txBody>
      </p:sp>
      <p:graphicFrame>
        <p:nvGraphicFramePr>
          <p:cNvPr id="6" name="Table 6">
            <a:extLst>
              <a:ext uri="{FF2B5EF4-FFF2-40B4-BE49-F238E27FC236}">
                <a16:creationId xmlns:a16="http://schemas.microsoft.com/office/drawing/2014/main" id="{823F67AC-3931-483D-A1BC-CC463AA772C4}"/>
              </a:ext>
            </a:extLst>
          </p:cNvPr>
          <p:cNvGraphicFramePr>
            <a:graphicFrameLocks noGrp="1"/>
          </p:cNvGraphicFramePr>
          <p:nvPr>
            <p:extLst>
              <p:ext uri="{D42A27DB-BD31-4B8C-83A1-F6EECF244321}">
                <p14:modId xmlns:p14="http://schemas.microsoft.com/office/powerpoint/2010/main" val="834759392"/>
              </p:ext>
            </p:extLst>
          </p:nvPr>
        </p:nvGraphicFramePr>
        <p:xfrm>
          <a:off x="1224832" y="1095094"/>
          <a:ext cx="10868914" cy="3436419"/>
        </p:xfrm>
        <a:graphic>
          <a:graphicData uri="http://schemas.openxmlformats.org/drawingml/2006/table">
            <a:tbl>
              <a:tblPr firstRow="1" bandRow="1">
                <a:tableStyleId>{5C22544A-7EE6-4342-B048-85BDC9FD1C3A}</a:tableStyleId>
              </a:tblPr>
              <a:tblGrid>
                <a:gridCol w="2029239">
                  <a:extLst>
                    <a:ext uri="{9D8B030D-6E8A-4147-A177-3AD203B41FA5}">
                      <a16:colId xmlns:a16="http://schemas.microsoft.com/office/drawing/2014/main" val="2675444466"/>
                    </a:ext>
                  </a:extLst>
                </a:gridCol>
                <a:gridCol w="2103782">
                  <a:extLst>
                    <a:ext uri="{9D8B030D-6E8A-4147-A177-3AD203B41FA5}">
                      <a16:colId xmlns:a16="http://schemas.microsoft.com/office/drawing/2014/main" val="1786746777"/>
                    </a:ext>
                  </a:extLst>
                </a:gridCol>
                <a:gridCol w="1962977">
                  <a:extLst>
                    <a:ext uri="{9D8B030D-6E8A-4147-A177-3AD203B41FA5}">
                      <a16:colId xmlns:a16="http://schemas.microsoft.com/office/drawing/2014/main" val="3304487780"/>
                    </a:ext>
                  </a:extLst>
                </a:gridCol>
                <a:gridCol w="2393673">
                  <a:extLst>
                    <a:ext uri="{9D8B030D-6E8A-4147-A177-3AD203B41FA5}">
                      <a16:colId xmlns:a16="http://schemas.microsoft.com/office/drawing/2014/main" val="2538620865"/>
                    </a:ext>
                  </a:extLst>
                </a:gridCol>
                <a:gridCol w="2379243">
                  <a:extLst>
                    <a:ext uri="{9D8B030D-6E8A-4147-A177-3AD203B41FA5}">
                      <a16:colId xmlns:a16="http://schemas.microsoft.com/office/drawing/2014/main" val="2603989232"/>
                    </a:ext>
                  </a:extLst>
                </a:gridCol>
              </a:tblGrid>
              <a:tr h="753717">
                <a:tc>
                  <a:txBody>
                    <a:bodyPr/>
                    <a:lstStyle/>
                    <a:p>
                      <a:pPr lvl="0" algn="ctr">
                        <a:buNone/>
                      </a:pPr>
                      <a:r>
                        <a:rPr lang="en-US" dirty="0"/>
                        <a:t>Title</a:t>
                      </a:r>
                    </a:p>
                  </a:txBody>
                  <a:tcPr>
                    <a:solidFill>
                      <a:schemeClr val="bg1"/>
                    </a:solidFill>
                  </a:tcPr>
                </a:tc>
                <a:tc>
                  <a:txBody>
                    <a:bodyPr/>
                    <a:lstStyle/>
                    <a:p>
                      <a:pPr lvl="0" algn="ctr">
                        <a:buNone/>
                      </a:pPr>
                      <a:r>
                        <a:rPr lang="en-US" dirty="0"/>
                        <a:t>Author-</a:t>
                      </a:r>
                    </a:p>
                    <a:p>
                      <a:pPr lvl="0" algn="ctr">
                        <a:buNone/>
                      </a:pPr>
                      <a:r>
                        <a:rPr lang="en-US" dirty="0"/>
                        <a:t>Year</a:t>
                      </a:r>
                    </a:p>
                  </a:txBody>
                  <a:tcPr>
                    <a:solidFill>
                      <a:schemeClr val="bg1"/>
                    </a:solidFill>
                  </a:tcPr>
                </a:tc>
                <a:tc>
                  <a:txBody>
                    <a:bodyPr/>
                    <a:lstStyle/>
                    <a:p>
                      <a:pPr lvl="0" algn="ctr">
                        <a:buNone/>
                      </a:pPr>
                      <a:r>
                        <a:rPr lang="en-US" dirty="0"/>
                        <a:t>Method Used</a:t>
                      </a:r>
                    </a:p>
                  </a:txBody>
                  <a:tcPr>
                    <a:solidFill>
                      <a:schemeClr val="bg1"/>
                    </a:solidFill>
                  </a:tcPr>
                </a:tc>
                <a:tc>
                  <a:txBody>
                    <a:bodyPr/>
                    <a:lstStyle/>
                    <a:p>
                      <a:pPr lvl="0" algn="ctr">
                        <a:buNone/>
                      </a:pPr>
                      <a:r>
                        <a:rPr lang="en-US" dirty="0"/>
                        <a:t>Pros</a:t>
                      </a:r>
                    </a:p>
                  </a:txBody>
                  <a:tcPr>
                    <a:solidFill>
                      <a:schemeClr val="bg1"/>
                    </a:solidFill>
                  </a:tcPr>
                </a:tc>
                <a:tc>
                  <a:txBody>
                    <a:bodyPr/>
                    <a:lstStyle/>
                    <a:p>
                      <a:pPr lvl="0" algn="ctr">
                        <a:buNone/>
                      </a:pPr>
                      <a:r>
                        <a:rPr lang="en-US" dirty="0"/>
                        <a:t>Cons</a:t>
                      </a:r>
                    </a:p>
                  </a:txBody>
                  <a:tcPr>
                    <a:solidFill>
                      <a:schemeClr val="bg1"/>
                    </a:solidFill>
                  </a:tcPr>
                </a:tc>
                <a:extLst>
                  <a:ext uri="{0D108BD9-81ED-4DB2-BD59-A6C34878D82A}">
                    <a16:rowId xmlns:a16="http://schemas.microsoft.com/office/drawing/2014/main" val="431401278"/>
                  </a:ext>
                </a:extLst>
              </a:tr>
              <a:tr h="1341351">
                <a:tc>
                  <a:txBody>
                    <a:bodyPr/>
                    <a:lstStyle/>
                    <a:p>
                      <a:pPr lvl="0">
                        <a:buNone/>
                      </a:pPr>
                      <a:r>
                        <a:rPr lang="en-US" sz="1800" b="0" i="0" u="none" strike="noStrike" noProof="0" dirty="0">
                          <a:solidFill>
                            <a:schemeClr val="tx1"/>
                          </a:solidFill>
                          <a:latin typeface="Neue Haas Grotesk Text Pro"/>
                        </a:rPr>
                        <a:t>“Behavior enhanced deep bot detection in social media</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C. Cai, L. Li, and D. Zeng - 2016</a:t>
                      </a:r>
                      <a:endParaRPr lang="en-US" dirty="0">
                        <a:solidFill>
                          <a:schemeClr val="tx1"/>
                        </a:solidFill>
                      </a:endParaRPr>
                    </a:p>
                  </a:txBody>
                  <a:tcPr>
                    <a:solidFill>
                      <a:schemeClr val="bg1"/>
                    </a:solidFill>
                  </a:tcPr>
                </a:tc>
                <a:tc>
                  <a:txBody>
                    <a:bodyPr/>
                    <a:lstStyle/>
                    <a:p>
                      <a:r>
                        <a:rPr lang="en-US" dirty="0">
                          <a:solidFill>
                            <a:schemeClr val="tx1"/>
                          </a:solidFill>
                        </a:rPr>
                        <a:t>Neural Network</a:t>
                      </a:r>
                    </a:p>
                  </a:txBody>
                  <a:tcPr>
                    <a:solidFill>
                      <a:schemeClr val="bg1"/>
                    </a:solidFill>
                  </a:tcPr>
                </a:tc>
                <a:tc>
                  <a:txBody>
                    <a:bodyPr/>
                    <a:lstStyle/>
                    <a:p>
                      <a:pPr marL="285750" indent="-285750">
                        <a:buFont typeface="Arial"/>
                        <a:buChar char="•"/>
                      </a:pPr>
                      <a:r>
                        <a:rPr lang="en-US" dirty="0">
                          <a:solidFill>
                            <a:schemeClr val="tx1"/>
                          </a:solidFill>
                        </a:rPr>
                        <a:t>Performance Accuracy</a:t>
                      </a:r>
                    </a:p>
                  </a:txBody>
                  <a:tcPr>
                    <a:solidFill>
                      <a:schemeClr val="bg1"/>
                    </a:solidFill>
                  </a:tcPr>
                </a:tc>
                <a:tc>
                  <a:txBody>
                    <a:bodyPr/>
                    <a:lstStyle/>
                    <a:p>
                      <a:r>
                        <a:rPr lang="en-US" dirty="0">
                          <a:solidFill>
                            <a:schemeClr val="tx1"/>
                          </a:solidFill>
                        </a:rPr>
                        <a:t>Training time is slow</a:t>
                      </a:r>
                    </a:p>
                    <a:p>
                      <a:pPr lvl="0">
                        <a:buNone/>
                      </a:pPr>
                      <a:r>
                        <a:rPr lang="en-US" dirty="0">
                          <a:solidFill>
                            <a:schemeClr val="tx1"/>
                          </a:solidFill>
                        </a:rPr>
                        <a:t>Need large sample to perform well</a:t>
                      </a:r>
                    </a:p>
                  </a:txBody>
                  <a:tcPr>
                    <a:solidFill>
                      <a:schemeClr val="bg1"/>
                    </a:solidFill>
                  </a:tcPr>
                </a:tc>
                <a:extLst>
                  <a:ext uri="{0D108BD9-81ED-4DB2-BD59-A6C34878D82A}">
                    <a16:rowId xmlns:a16="http://schemas.microsoft.com/office/drawing/2014/main" val="549078047"/>
                  </a:ext>
                </a:extLst>
              </a:tr>
              <a:tr h="1341351">
                <a:tc>
                  <a:txBody>
                    <a:bodyPr/>
                    <a:lstStyle/>
                    <a:p>
                      <a:pPr lvl="0">
                        <a:buNone/>
                      </a:pPr>
                      <a:r>
                        <a:rPr lang="en-US" sz="1800" b="0" i="0" u="none" strike="noStrike" noProof="0" dirty="0" err="1">
                          <a:solidFill>
                            <a:schemeClr val="tx1"/>
                          </a:solidFill>
                          <a:latin typeface="Neue Haas Grotesk Text Pro"/>
                        </a:rPr>
                        <a:t>Debot</a:t>
                      </a:r>
                      <a:r>
                        <a:rPr lang="en-US" sz="1800" b="0" i="0" u="none" strike="noStrike" noProof="0" dirty="0">
                          <a:solidFill>
                            <a:schemeClr val="tx1"/>
                          </a:solidFill>
                          <a:latin typeface="Neue Haas Grotesk Text Pro"/>
                        </a:rPr>
                        <a:t>: Twitter bot detection via warped correlation</a:t>
                      </a:r>
                      <a:endParaRPr lang="en-US" dirty="0">
                        <a:solidFill>
                          <a:schemeClr val="tx1"/>
                        </a:solidFill>
                      </a:endParaRPr>
                    </a:p>
                  </a:txBody>
                  <a:tcPr>
                    <a:solidFill>
                      <a:schemeClr val="bg1"/>
                    </a:solidFill>
                  </a:tcPr>
                </a:tc>
                <a:tc>
                  <a:txBody>
                    <a:bodyPr/>
                    <a:lstStyle/>
                    <a:p>
                      <a:pPr lvl="0" algn="ctr">
                        <a:buNone/>
                      </a:pPr>
                      <a:r>
                        <a:rPr lang="en-US" sz="1800" b="0" i="0" u="none" strike="noStrike" noProof="0" dirty="0">
                          <a:solidFill>
                            <a:schemeClr val="tx1"/>
                          </a:solidFill>
                          <a:latin typeface="Neue Haas Grotesk Text Pro"/>
                        </a:rPr>
                        <a:t>N. </a:t>
                      </a:r>
                      <a:r>
                        <a:rPr lang="en-US" sz="1800" b="0" i="0" u="none" strike="noStrike" noProof="0" dirty="0" err="1">
                          <a:solidFill>
                            <a:schemeClr val="tx1"/>
                          </a:solidFill>
                          <a:latin typeface="Neue Haas Grotesk Text Pro"/>
                        </a:rPr>
                        <a:t>Chavoshi</a:t>
                      </a:r>
                      <a:r>
                        <a:rPr lang="en-US" sz="1800" b="0" i="0" u="none" strike="noStrike" noProof="0" dirty="0">
                          <a:solidFill>
                            <a:schemeClr val="tx1"/>
                          </a:solidFill>
                          <a:latin typeface="Neue Haas Grotesk Text Pro"/>
                        </a:rPr>
                        <a:t>, H. </a:t>
                      </a:r>
                      <a:r>
                        <a:rPr lang="en-US" sz="1800" b="0" i="0" u="none" strike="noStrike" noProof="0" dirty="0" err="1">
                          <a:solidFill>
                            <a:schemeClr val="tx1"/>
                          </a:solidFill>
                          <a:latin typeface="Neue Haas Grotesk Text Pro"/>
                        </a:rPr>
                        <a:t>Hamooni</a:t>
                      </a:r>
                      <a:r>
                        <a:rPr lang="en-US" sz="1800" b="0" i="0" u="none" strike="noStrike" noProof="0" dirty="0">
                          <a:solidFill>
                            <a:schemeClr val="tx1"/>
                          </a:solidFill>
                          <a:latin typeface="Neue Haas Grotesk Text Pro"/>
                        </a:rPr>
                        <a:t>, and A. Mueen - 2016</a:t>
                      </a:r>
                      <a:endParaRPr lang="en-US" dirty="0">
                        <a:solidFill>
                          <a:schemeClr val="tx1"/>
                        </a:solidFill>
                      </a:endParaRPr>
                    </a:p>
                  </a:txBody>
                  <a:tcPr>
                    <a:solidFill>
                      <a:schemeClr val="bg1"/>
                    </a:solidFill>
                  </a:tcPr>
                </a:tc>
                <a:tc>
                  <a:txBody>
                    <a:bodyPr/>
                    <a:lstStyle/>
                    <a:p>
                      <a:r>
                        <a:rPr lang="en-US" dirty="0">
                          <a:solidFill>
                            <a:schemeClr val="tx1"/>
                          </a:solidFill>
                        </a:rPr>
                        <a:t>Pairwise</a:t>
                      </a:r>
                    </a:p>
                  </a:txBody>
                  <a:tcPr>
                    <a:solidFill>
                      <a:schemeClr val="bg1"/>
                    </a:solidFill>
                  </a:tcPr>
                </a:tc>
                <a:tc>
                  <a:txBody>
                    <a:bodyPr/>
                    <a:lstStyle/>
                    <a:p>
                      <a:pPr marL="285750" indent="-285750">
                        <a:buFont typeface="Arial"/>
                        <a:buChar char="•"/>
                      </a:pPr>
                      <a:r>
                        <a:rPr lang="en-US" dirty="0">
                          <a:solidFill>
                            <a:schemeClr val="tx1"/>
                          </a:solidFill>
                        </a:rPr>
                        <a:t>Easy to implement in behavior change</a:t>
                      </a:r>
                    </a:p>
                  </a:txBody>
                  <a:tcPr>
                    <a:solidFill>
                      <a:schemeClr val="bg1"/>
                    </a:solidFill>
                  </a:tcPr>
                </a:tc>
                <a:tc>
                  <a:txBody>
                    <a:bodyPr/>
                    <a:lstStyle/>
                    <a:p>
                      <a:pPr marL="285750" indent="-285750">
                        <a:buFont typeface="Arial"/>
                        <a:buChar char="•"/>
                      </a:pPr>
                      <a:r>
                        <a:rPr lang="en-US" dirty="0">
                          <a:solidFill>
                            <a:schemeClr val="tx1"/>
                          </a:solidFill>
                        </a:rPr>
                        <a:t>Evasion of similarity metrics</a:t>
                      </a:r>
                    </a:p>
                  </a:txBody>
                  <a:tcPr>
                    <a:solidFill>
                      <a:schemeClr val="bg1"/>
                    </a:solidFill>
                  </a:tcPr>
                </a:tc>
                <a:extLst>
                  <a:ext uri="{0D108BD9-81ED-4DB2-BD59-A6C34878D82A}">
                    <a16:rowId xmlns:a16="http://schemas.microsoft.com/office/drawing/2014/main" val="3284989481"/>
                  </a:ext>
                </a:extLst>
              </a:tr>
            </a:tbl>
          </a:graphicData>
        </a:graphic>
      </p:graphicFrame>
    </p:spTree>
    <p:extLst>
      <p:ext uri="{BB962C8B-B14F-4D97-AF65-F5344CB8AC3E}">
        <p14:creationId xmlns:p14="http://schemas.microsoft.com/office/powerpoint/2010/main" val="26812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135AF4-140E-4726-9EFF-048B20D289A9}"/>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Existing System</a:t>
            </a:r>
            <a:endParaRPr lang="en-US" dirty="0"/>
          </a:p>
        </p:txBody>
      </p:sp>
      <p:sp>
        <p:nvSpPr>
          <p:cNvPr id="5" name="TextBox 4">
            <a:extLst>
              <a:ext uri="{FF2B5EF4-FFF2-40B4-BE49-F238E27FC236}">
                <a16:creationId xmlns:a16="http://schemas.microsoft.com/office/drawing/2014/main" id="{8132A557-FB23-4535-B53D-509CEA163B4C}"/>
              </a:ext>
            </a:extLst>
          </p:cNvPr>
          <p:cNvSpPr txBox="1"/>
          <p:nvPr/>
        </p:nvSpPr>
        <p:spPr>
          <a:xfrm>
            <a:off x="1434954" y="1367599"/>
            <a:ext cx="1019067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During the process of detecting the fake identities humans and bots have same behavior. These are applied to many supervised machine learning models. Many engineered features are existing but are not much successful in implementing to detect malicious accounts</a:t>
            </a:r>
          </a:p>
          <a:p>
            <a:pPr marL="285750" indent="-285750">
              <a:buFont typeface="Arial"/>
              <a:buChar char="•"/>
            </a:pPr>
            <a:endParaRPr lang="en-US" dirty="0"/>
          </a:p>
          <a:p>
            <a:pPr marL="285750" indent="-285750">
              <a:buFont typeface="Arial"/>
              <a:buChar char="•"/>
            </a:pPr>
            <a:r>
              <a:rPr lang="en-US" dirty="0"/>
              <a:t>Three major approaches:</a:t>
            </a:r>
          </a:p>
          <a:p>
            <a:pPr marL="800100" lvl="1" indent="-342900">
              <a:buAutoNum type="arabicPeriod"/>
            </a:pPr>
            <a:r>
              <a:rPr lang="en-US" dirty="0"/>
              <a:t>Using Graphs</a:t>
            </a:r>
          </a:p>
          <a:p>
            <a:pPr marL="800100" lvl="1" indent="-342900">
              <a:buAutoNum type="arabicPeriod"/>
            </a:pPr>
            <a:r>
              <a:rPr lang="en-US" dirty="0">
                <a:ea typeface="+mn-lt"/>
                <a:cs typeface="+mn-lt"/>
              </a:rPr>
              <a:t>Crowdsourcing</a:t>
            </a:r>
            <a:endParaRPr lang="en-US" dirty="0"/>
          </a:p>
          <a:p>
            <a:pPr marL="800100" lvl="1" indent="-342900">
              <a:buAutoNum type="arabicPeriod"/>
            </a:pPr>
            <a:r>
              <a:rPr lang="en-US" dirty="0"/>
              <a:t>Machine Learning Algorithms</a:t>
            </a:r>
          </a:p>
          <a:p>
            <a:pPr marL="342900" indent="-342900">
              <a:buAutoNum type="arabicPeriod"/>
            </a:pPr>
            <a:endParaRPr lang="en-US" dirty="0"/>
          </a:p>
          <a:p>
            <a:pPr marL="285750" indent="-285750">
              <a:buFont typeface="Arial"/>
              <a:buChar char="•"/>
            </a:pPr>
            <a:r>
              <a:rPr lang="en-US" dirty="0"/>
              <a:t>Out of all the approaches , Machine learning algorithms are found to be more accurate than other approaches. </a:t>
            </a:r>
          </a:p>
          <a:p>
            <a:pPr marL="285750" indent="-285750">
              <a:buFont typeface="Arial"/>
              <a:buChar char="•"/>
            </a:pPr>
            <a:endParaRPr lang="en-US" dirty="0"/>
          </a:p>
          <a:p>
            <a:pPr marL="342900" indent="-342900">
              <a:buFont typeface="Arial"/>
              <a:buChar char="•"/>
            </a:pPr>
            <a:r>
              <a:rPr lang="en-US" dirty="0">
                <a:ea typeface="+mn-lt"/>
                <a:cs typeface="+mn-lt"/>
              </a:rPr>
              <a:t>The model is dependent on features (name, location, profile image etc.)</a:t>
            </a:r>
            <a:endParaRPr lang="en-US" dirty="0"/>
          </a:p>
        </p:txBody>
      </p:sp>
    </p:spTree>
    <p:extLst>
      <p:ext uri="{BB962C8B-B14F-4D97-AF65-F5344CB8AC3E}">
        <p14:creationId xmlns:p14="http://schemas.microsoft.com/office/powerpoint/2010/main" val="1558276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7A860-0931-4AA8-B4C2-974DB8898AE6}"/>
              </a:ext>
            </a:extLst>
          </p:cNvPr>
          <p:cNvSpPr txBox="1"/>
          <p:nvPr/>
        </p:nvSpPr>
        <p:spPr>
          <a:xfrm>
            <a:off x="4724400" y="12755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Proposed System</a:t>
            </a:r>
            <a:endParaRPr lang="en-US" dirty="0"/>
          </a:p>
        </p:txBody>
      </p:sp>
      <p:sp>
        <p:nvSpPr>
          <p:cNvPr id="9" name="TextBox 8">
            <a:extLst>
              <a:ext uri="{FF2B5EF4-FFF2-40B4-BE49-F238E27FC236}">
                <a16:creationId xmlns:a16="http://schemas.microsoft.com/office/drawing/2014/main" id="{395F9DAD-9DC0-4918-8BBE-0126985540C5}"/>
              </a:ext>
            </a:extLst>
          </p:cNvPr>
          <p:cNvSpPr txBox="1"/>
          <p:nvPr/>
        </p:nvSpPr>
        <p:spPr>
          <a:xfrm>
            <a:off x="1434954" y="1367599"/>
            <a:ext cx="101906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To gather relational database with hashtags used, social media posts, feeds, comments, bio of the user, profile photo, location and other attributes. </a:t>
            </a:r>
          </a:p>
          <a:p>
            <a:pPr marL="285750" indent="-285750">
              <a:buFont typeface="Arial,Sans-Serif"/>
              <a:buChar char="•"/>
            </a:pPr>
            <a:endParaRPr lang="en-US" dirty="0">
              <a:ea typeface="+mn-lt"/>
              <a:cs typeface="+mn-lt"/>
            </a:endParaRPr>
          </a:p>
          <a:p>
            <a:pPr marL="285750" indent="-285750">
              <a:buFont typeface="Arial,Sans-Serif"/>
              <a:buChar char="•"/>
            </a:pPr>
            <a:r>
              <a:rPr lang="en-US" dirty="0">
                <a:ea typeface="+mn-lt"/>
                <a:cs typeface="+mn-lt"/>
              </a:rPr>
              <a:t>Using a dataset preparation with preprocessing and cleaning.  Splitting the dataset into </a:t>
            </a:r>
            <a:r>
              <a:rPr lang="en-US" dirty="0" smtClean="0">
                <a:ea typeface="+mn-lt"/>
                <a:cs typeface="+mn-lt"/>
              </a:rPr>
              <a:t>training (80%), cross validation (10%) and test dataset (10%). </a:t>
            </a:r>
            <a:endParaRPr lang="en-US" dirty="0">
              <a:ea typeface="+mn-lt"/>
              <a:cs typeface="+mn-lt"/>
            </a:endParaRPr>
          </a:p>
          <a:p>
            <a:pPr marL="285750" indent="-285750">
              <a:buFont typeface="Arial,Sans-Serif"/>
              <a:buChar char="•"/>
            </a:pPr>
            <a:endParaRPr lang="en-US" dirty="0">
              <a:ea typeface="+mn-lt"/>
              <a:cs typeface="+mn-lt"/>
            </a:endParaRPr>
          </a:p>
          <a:p>
            <a:pPr marL="285750" indent="-285750">
              <a:buFont typeface="Arial,Sans-Serif"/>
              <a:buChar char="•"/>
            </a:pPr>
            <a:r>
              <a:rPr lang="en-US" dirty="0">
                <a:ea typeface="+mn-lt"/>
                <a:cs typeface="+mn-lt"/>
              </a:rPr>
              <a:t>Applying supervised machine learning algorithms  and deep learning for the training </a:t>
            </a:r>
            <a:r>
              <a:rPr lang="en-US" dirty="0" smtClean="0">
                <a:ea typeface="+mn-lt"/>
                <a:cs typeface="+mn-lt"/>
              </a:rPr>
              <a:t>datasets and cross validating with cross validation dataset. </a:t>
            </a:r>
            <a:endParaRPr lang="en-US" dirty="0">
              <a:ea typeface="+mn-lt"/>
              <a:cs typeface="+mn-lt"/>
            </a:endParaRPr>
          </a:p>
          <a:p>
            <a:pPr marL="285750" indent="-285750">
              <a:buFont typeface="Arial,Sans-Serif"/>
              <a:buChar char="•"/>
            </a:pPr>
            <a:endParaRPr lang="en-US" dirty="0">
              <a:ea typeface="+mn-lt"/>
              <a:cs typeface="+mn-lt"/>
            </a:endParaRPr>
          </a:p>
          <a:p>
            <a:pPr marL="285750" indent="-285750">
              <a:buFont typeface="Arial,Sans-Serif"/>
              <a:buChar char="•"/>
            </a:pPr>
            <a:r>
              <a:rPr lang="en-US" dirty="0">
                <a:ea typeface="+mn-lt"/>
                <a:cs typeface="+mn-lt"/>
              </a:rPr>
              <a:t>Finally evaluating and visualize the results with test dataset.</a:t>
            </a:r>
          </a:p>
          <a:p>
            <a:pPr marL="285750" indent="-285750">
              <a:buFont typeface="Arial,Sans-Serif"/>
              <a:buChar char="•"/>
            </a:pPr>
            <a:endParaRPr lang="en-US" dirty="0">
              <a:ea typeface="+mn-lt"/>
              <a:cs typeface="+mn-lt"/>
            </a:endParaRPr>
          </a:p>
          <a:p>
            <a:pPr marL="285750" indent="-285750">
              <a:buFont typeface="Arial,Sans-Serif"/>
              <a:buChar char="•"/>
            </a:pPr>
            <a:r>
              <a:rPr lang="en-US" dirty="0">
                <a:ea typeface="+mn-lt"/>
                <a:cs typeface="+mn-lt"/>
              </a:rPr>
              <a:t>Further preprocessing if the accuracy of precision of obtained results are low, and iterating the previous steps to improve the accuracy of the models.</a:t>
            </a:r>
          </a:p>
          <a:p>
            <a:pPr marL="285750" indent="-285750">
              <a:buFont typeface="Arial"/>
              <a:buChar char="•"/>
            </a:pPr>
            <a:endParaRPr lang="en-US" dirty="0"/>
          </a:p>
        </p:txBody>
      </p:sp>
    </p:spTree>
    <p:extLst>
      <p:ext uri="{BB962C8B-B14F-4D97-AF65-F5344CB8AC3E}">
        <p14:creationId xmlns:p14="http://schemas.microsoft.com/office/powerpoint/2010/main" val="2751859791"/>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1147</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Arial,Sans-Serif</vt:lpstr>
      <vt:lpstr>Neue Haas Grotesk Text Pro</vt:lpstr>
      <vt:lpstr>InterweaveVTI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Rutwik</dc:creator>
  <cp:lastModifiedBy>Rutwik</cp:lastModifiedBy>
  <cp:revision>735</cp:revision>
  <dcterms:created xsi:type="dcterms:W3CDTF">2021-10-11T14:04:39Z</dcterms:created>
  <dcterms:modified xsi:type="dcterms:W3CDTF">2022-01-31T03:49:51Z</dcterms:modified>
</cp:coreProperties>
</file>