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Lst>
  <p:notesMasterIdLst>
    <p:notesMasterId r:id="rId25"/>
  </p:notesMasterIdLst>
  <p:handoutMasterIdLst>
    <p:handoutMasterId r:id="rId26"/>
  </p:handoutMasterIdLst>
  <p:sldIdLst>
    <p:sldId id="275" r:id="rId3"/>
    <p:sldId id="261" r:id="rId4"/>
    <p:sldId id="334" r:id="rId5"/>
    <p:sldId id="335" r:id="rId6"/>
    <p:sldId id="336" r:id="rId7"/>
    <p:sldId id="272" r:id="rId8"/>
    <p:sldId id="273" r:id="rId9"/>
    <p:sldId id="274" r:id="rId10"/>
    <p:sldId id="325" r:id="rId11"/>
    <p:sldId id="347" r:id="rId12"/>
    <p:sldId id="345" r:id="rId13"/>
    <p:sldId id="346" r:id="rId14"/>
    <p:sldId id="358" r:id="rId15"/>
    <p:sldId id="359" r:id="rId16"/>
    <p:sldId id="340" r:id="rId17"/>
    <p:sldId id="343" r:id="rId18"/>
    <p:sldId id="344" r:id="rId19"/>
    <p:sldId id="352" r:id="rId20"/>
    <p:sldId id="348" r:id="rId21"/>
    <p:sldId id="349" r:id="rId22"/>
    <p:sldId id="351" r:id="rId23"/>
    <p:sldId id="29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590" autoAdjust="0"/>
  </p:normalViewPr>
  <p:slideViewPr>
    <p:cSldViewPr>
      <p:cViewPr varScale="1">
        <p:scale>
          <a:sx n="114" d="100"/>
          <a:sy n="114" d="100"/>
        </p:scale>
        <p:origin x="154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t>1/30/2022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t>1/30/2022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24600"/>
            <a:ext cx="2133600" cy="365125"/>
          </a:xfrm>
        </p:spPr>
        <p:txBody>
          <a:bodyPr/>
          <a:lstStyle>
            <a:lvl1pPr>
              <a:defRPr>
                <a:solidFill>
                  <a:schemeClr val="accent6">
                    <a:lumMod val="50000"/>
                  </a:schemeClr>
                </a:solidFill>
              </a:defRPr>
            </a:lvl1pPr>
          </a:lstStyle>
          <a:p>
            <a:fld id="{3BF1B9B3-BD30-44F1-AE8E-EFD3C1BFE83A}" type="datetime3">
              <a:rPr lang="en-US" smtClean="0"/>
              <a:t>30 January 2022</a:t>
            </a:fld>
            <a:endParaRPr lang="en-US" dirty="0"/>
          </a:p>
        </p:txBody>
      </p:sp>
      <p:sp>
        <p:nvSpPr>
          <p:cNvPr id="5" name="Footer Placeholder 4"/>
          <p:cNvSpPr>
            <a:spLocks noGrp="1"/>
          </p:cNvSpPr>
          <p:nvPr>
            <p:ph type="ftr" sz="quarter" idx="11"/>
          </p:nvPr>
        </p:nvSpPr>
        <p:spPr>
          <a:xfrm>
            <a:off x="3048000" y="6324600"/>
            <a:ext cx="2895600" cy="365125"/>
          </a:xfrm>
        </p:spPr>
        <p:txBody>
          <a:bodyPr/>
          <a:lstStyle>
            <a:lvl1pPr>
              <a:defRPr>
                <a:solidFill>
                  <a:schemeClr val="accent6">
                    <a:lumMod val="50000"/>
                  </a:schemeClr>
                </a:solidFill>
              </a:defRPr>
            </a:lvl1pPr>
          </a:lstStyle>
          <a:p>
            <a:r>
              <a:rPr lang="en-US" dirty="0"/>
              <a:t>School of Computing</a:t>
            </a:r>
          </a:p>
        </p:txBody>
      </p:sp>
      <p:sp>
        <p:nvSpPr>
          <p:cNvPr id="6" name="Slide Number Placeholder 5"/>
          <p:cNvSpPr>
            <a:spLocks noGrp="1"/>
          </p:cNvSpPr>
          <p:nvPr>
            <p:ph type="sldNum" sz="quarter" idx="12"/>
          </p:nvPr>
        </p:nvSpPr>
        <p:spPr>
          <a:xfrm>
            <a:off x="6629400" y="6324600"/>
            <a:ext cx="2133600" cy="365125"/>
          </a:xfrm>
        </p:spPr>
        <p:txBody>
          <a:bodyPr/>
          <a:lstStyle>
            <a:lvl1pPr>
              <a:defRPr>
                <a:solidFill>
                  <a:schemeClr val="accent6">
                    <a:lumMod val="50000"/>
                  </a:schemeClr>
                </a:solidFill>
              </a:defRPr>
            </a:lvl1pPr>
          </a:lstStyle>
          <a:p>
            <a:fld id="{C0EC1BDC-9B67-430D-970A-E36C75175141}"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750F3F-5DBE-4A29-BC4C-5DBB7AA3E72C}" type="datetime3">
              <a:rPr lang="en-US" smtClean="0"/>
              <a:t>30 January 2022</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44D7CD-DC6B-447A-B516-2D668A535C98}" type="datetime3">
              <a:rPr lang="en-US" smtClean="0"/>
              <a:t>30 January 2022</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17E129-FEC6-4F1C-87DA-3FA2731984DA}" type="datetime3">
              <a:rPr lang="en-US" smtClean="0"/>
              <a:t>30 January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EDB6C-4E1E-4281-A1E0-61DF76DC1030}" type="datetime3">
              <a:rPr lang="en-US" smtClean="0"/>
              <a:t>30 January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022C0B77-B5C0-41D3-97D7-210C8A431946}" type="datetime3">
              <a:rPr lang="en-US" smtClean="0"/>
              <a:t>30 January 2022</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D6E7C27-16C2-4FD5-8EDE-FBC75B02CAE1}" type="datetime3">
              <a:rPr lang="en-US" smtClean="0"/>
              <a:t>30 January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1A6F9D-DD77-42A7-A6AB-57439E778FC8}" type="datetime3">
              <a:rPr lang="en-US" smtClean="0"/>
              <a:t>30 January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A0253-5212-49C0-B220-868D06335A5E}" type="datetime3">
              <a:rPr lang="en-US" smtClean="0"/>
              <a:t>30 January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C9E232-9D5D-4D27-AF47-61E4C4587D76}" type="datetime3">
              <a:rPr lang="en-US" smtClean="0"/>
              <a:t>30 January 2022</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79B3BB-114E-4111-8052-0BC0558AA05F}" type="datetime3">
              <a:rPr lang="en-US" smtClean="0"/>
              <a:t>30 January 2022</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D305F7-9DF8-482F-A92F-377DE8B06454}" type="datetime3">
              <a:rPr lang="en-US" smtClean="0"/>
              <a:t>30 January 2022</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629EA-6B2E-4077-9690-3164A6869B63}" type="datetime3">
              <a:rPr lang="en-US" smtClean="0"/>
              <a:t>30 January 2022</a:t>
            </a:fld>
            <a:endParaRPr lang="en-US"/>
          </a:p>
        </p:txBody>
      </p:sp>
      <p:sp>
        <p:nvSpPr>
          <p:cNvPr id="3" name="Footer Placeholder 2"/>
          <p:cNvSpPr>
            <a:spLocks noGrp="1"/>
          </p:cNvSpPr>
          <p:nvPr>
            <p:ph type="ftr" sz="quarter" idx="11"/>
          </p:nvPr>
        </p:nvSpPr>
        <p:spPr/>
        <p:txBody>
          <a:bodyPr/>
          <a:lstStyle/>
          <a:p>
            <a:r>
              <a:rPr lang="en-US"/>
              <a:t>School of Computing</a:t>
            </a:r>
          </a:p>
        </p:txBody>
      </p:sp>
      <p:sp>
        <p:nvSpPr>
          <p:cNvPr id="4" name="Slide Number Placeholder 3"/>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6F13B-7ABE-4ED5-9413-DE0F290F7F7D}" type="datetime3">
              <a:rPr lang="en-US" smtClean="0"/>
              <a:t>30 January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C1BDC-9B67-430D-970A-E36C75175141}" type="slidenum">
              <a:rPr lang="en-US" smtClean="0"/>
              <a:t>‹#›</a:t>
            </a:fld>
            <a:endParaRPr lang="en-US"/>
          </a:p>
        </p:txBody>
      </p:sp>
      <p:sp>
        <p:nvSpPr>
          <p:cNvPr id="7" name="Rectangle 6"/>
          <p:cNvSpPr/>
          <p:nvPr userDrawn="1"/>
        </p:nvSpPr>
        <p:spPr>
          <a:xfrm>
            <a:off x="304800" y="201706"/>
            <a:ext cx="8610600" cy="6448020"/>
          </a:xfrm>
          <a:prstGeom prst="rect">
            <a:avLst/>
          </a:prstGeom>
          <a:solidFill>
            <a:schemeClr val="bg1">
              <a:lumMod val="95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65" name="Rectangle 5"/>
          <p:cNvSpPr>
            <a:spLocks noChangeArrowheads="1"/>
          </p:cNvSpPr>
          <p:nvPr userDrawn="1"/>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7" name="Rectangle 16"/>
          <p:cNvSpPr/>
          <p:nvPr userDrawn="1"/>
        </p:nvSpPr>
        <p:spPr>
          <a:xfrm>
            <a:off x="7370628" y="650384"/>
            <a:ext cx="1447800" cy="609600"/>
          </a:xfrm>
          <a:prstGeom prst="rect">
            <a:avLst/>
          </a:prstGeom>
          <a:solidFill>
            <a:schemeClr val="bg1">
              <a:alpha val="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accent2">
                      <a:lumMod val="75000"/>
                    </a:schemeClr>
                  </a:solidFill>
                </a:ln>
              </a:rPr>
              <a:t>C.S.E / I.T</a:t>
            </a:r>
          </a:p>
          <a:p>
            <a:pPr algn="ctr"/>
            <a:r>
              <a:rPr lang="en-US" dirty="0">
                <a:ln>
                  <a:solidFill>
                    <a:schemeClr val="accent2">
                      <a:lumMod val="75000"/>
                    </a:schemeClr>
                  </a:solidFill>
                </a:ln>
              </a:rPr>
              <a:t>2016-2020</a:t>
            </a:r>
          </a:p>
        </p:txBody>
      </p:sp>
      <p:pic>
        <p:nvPicPr>
          <p:cNvPr id="8" name="Google Shape;83;p2"/>
          <p:cNvPicPr preferRelativeResize="0"/>
          <p:nvPr userDrawn="1"/>
        </p:nvPicPr>
        <p:blipFill rotWithShape="1">
          <a:blip r:embed="rId4" cstate="print"/>
          <a:srcRect/>
          <a:stretch>
            <a:fillRect/>
          </a:stretch>
        </p:blipFill>
        <p:spPr>
          <a:xfrm>
            <a:off x="869578" y="421785"/>
            <a:ext cx="762000" cy="1102215"/>
          </a:xfrm>
          <a:prstGeom prst="rect">
            <a:avLst/>
          </a:prstGeom>
          <a:noFill/>
          <a:ln>
            <a:noFill/>
          </a:ln>
        </p:spPr>
      </p:pic>
      <p:sp>
        <p:nvSpPr>
          <p:cNvPr id="9" name="Rectangle 8"/>
          <p:cNvSpPr>
            <a:spLocks noChangeArrowheads="1"/>
          </p:cNvSpPr>
          <p:nvPr userDrawn="1"/>
        </p:nvSpPr>
        <p:spPr bwMode="auto">
          <a:xfrm>
            <a:off x="1801907" y="228600"/>
            <a:ext cx="4388222" cy="86177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3200" b="1" i="0" u="none" strike="noStrike" cap="none" normalizeH="0" baseline="0" dirty="0">
                <a:ln>
                  <a:noFill/>
                </a:ln>
                <a:solidFill>
                  <a:srgbClr val="C00000"/>
                </a:solidFill>
                <a:effectLst/>
                <a:latin typeface="Arial Narrow" panose="020B0606020202030204" pitchFamily="34" charset="0"/>
                <a:ea typeface="Calibri" panose="020F0502020204030204" pitchFamily="34" charset="0"/>
                <a:cs typeface="Times New Roman" panose="02020603050405020304" pitchFamily="18" charset="0"/>
              </a:rPr>
              <a:t>SATHYABAMA</a:t>
            </a:r>
          </a:p>
          <a:p>
            <a:pPr marL="0" marR="0" lvl="0" indent="0" algn="ctr" defTabSz="914400" rtl="0" eaLnBrk="1" fontAlgn="base" latinLnBrk="0" hangingPunct="1">
              <a:lnSpc>
                <a:spcPct val="100000"/>
              </a:lnSpc>
              <a:spcBef>
                <a:spcPct val="0"/>
              </a:spcBef>
              <a:spcAft>
                <a:spcPct val="0"/>
              </a:spcAft>
              <a:buClrTx/>
              <a:buSzTx/>
              <a:buFontTx/>
              <a:buNone/>
            </a:pPr>
            <a:r>
              <a:rPr lang="en-US" b="1" dirty="0">
                <a:solidFill>
                  <a:srgbClr val="C00000"/>
                </a:solidFill>
                <a:latin typeface="Arial Narrow" panose="020B0606020202030204" pitchFamily="34" charset="0"/>
                <a:cs typeface="Times New Roman" panose="02020603050405020304" pitchFamily="18" charset="0"/>
              </a:rPr>
              <a:t>INSTITUTE OF SCIENCE AND TECHNOLOGY</a:t>
            </a: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Rectangle 7"/>
          <p:cNvSpPr>
            <a:spLocks noChangeArrowheads="1"/>
          </p:cNvSpPr>
          <p:nvPr userDrawn="1"/>
        </p:nvSpPr>
        <p:spPr bwMode="auto">
          <a:xfrm>
            <a:off x="-545740" y="1010528"/>
            <a:ext cx="9144000" cy="63094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723900" algn="l"/>
                <a:tab pos="1552575" algn="l"/>
                <a:tab pos="1600200" algn="l"/>
                <a:tab pos="4705350" algn="ctr"/>
                <a:tab pos="4889500" algn="ctr"/>
              </a:tabLst>
            </a:pPr>
            <a:r>
              <a:rPr kumimoji="0" lang="en-US" sz="1400" b="0" i="0" u="none" strike="noStrike" cap="none" normalizeH="0" baseline="0" dirty="0">
                <a:ln>
                  <a:noFill/>
                </a:ln>
                <a:solidFill>
                  <a:schemeClr val="tx1"/>
                </a:solidFill>
                <a:effectLst/>
                <a:latin typeface="Arial Narrow" panose="020B0606020202030204" pitchFamily="34" charset="0"/>
                <a:ea typeface="Calibri" panose="020F0502020204030204" pitchFamily="34" charset="0"/>
                <a:cs typeface="Arial" panose="020B0604020202020204" pitchFamily="34" charset="0"/>
              </a:rPr>
              <a:t>Deemed to be University</a:t>
            </a:r>
          </a:p>
          <a:p>
            <a:pPr marL="0" marR="0" lvl="0" indent="0" algn="ctr" defTabSz="914400" rtl="0" eaLnBrk="1" fontAlgn="base" latinLnBrk="0" hangingPunct="1">
              <a:lnSpc>
                <a:spcPct val="100000"/>
              </a:lnSpc>
              <a:spcBef>
                <a:spcPct val="0"/>
              </a:spcBef>
              <a:spcAft>
                <a:spcPct val="0"/>
              </a:spcAft>
              <a:buClrTx/>
              <a:buSzTx/>
              <a:buFontTx/>
              <a:buNone/>
              <a:tabLst>
                <a:tab pos="723900" algn="l"/>
                <a:tab pos="1552575" algn="l"/>
                <a:tab pos="1600200" algn="l"/>
                <a:tab pos="4705350" algn="ctr"/>
                <a:tab pos="4889500" algn="ctr"/>
              </a:tabLst>
            </a:pPr>
            <a:r>
              <a:rPr kumimoji="0" lang="en-US" sz="1000" b="0" i="0" u="none" strike="noStrike" cap="none" normalizeH="0" baseline="0" dirty="0">
                <a:ln>
                  <a:noFill/>
                </a:ln>
                <a:solidFill>
                  <a:schemeClr val="tx1"/>
                </a:solidFill>
                <a:effectLst/>
                <a:latin typeface="Arial Narrow" panose="020B0606020202030204" pitchFamily="34" charset="0"/>
                <a:ea typeface="Calibri" panose="020F0502020204030204" pitchFamily="34" charset="0"/>
                <a:cs typeface="Arial" panose="020B0604020202020204" pitchFamily="34" charset="0"/>
              </a:rPr>
              <a:t>Declared as category ‘A’ University by MHRD, Govt. of India</a:t>
            </a: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723900" algn="l"/>
                <a:tab pos="1552575" algn="l"/>
                <a:tab pos="1600200" algn="l"/>
                <a:tab pos="4705350" algn="ctr"/>
                <a:tab pos="4889500" algn="ctr"/>
              </a:tabLst>
            </a:pPr>
            <a:r>
              <a:rPr kumimoji="0" lang="en-US" sz="1100" b="0" i="0" u="none" strike="noStrike" cap="none" normalizeH="0" baseline="0" dirty="0" err="1">
                <a:ln>
                  <a:noFill/>
                </a:ln>
                <a:solidFill>
                  <a:schemeClr val="tx1"/>
                </a:solidFill>
                <a:effectLst/>
                <a:latin typeface="Arial Narrow" panose="020B0606020202030204" pitchFamily="34" charset="0"/>
                <a:ea typeface="Calibri" panose="020F0502020204030204" pitchFamily="34" charset="0"/>
                <a:cs typeface="Times New Roman" panose="02020603050405020304" pitchFamily="18" charset="0"/>
              </a:rPr>
              <a:t>Jeppiaar</a:t>
            </a:r>
            <a:r>
              <a:rPr kumimoji="0" lang="en-US" sz="1100" b="0" i="0" u="none" strike="noStrike" cap="none" normalizeH="0" baseline="0" dirty="0">
                <a:ln>
                  <a:noFill/>
                </a:ln>
                <a:solidFill>
                  <a:schemeClr val="tx1"/>
                </a:solidFill>
                <a:effectLst/>
                <a:latin typeface="Arial Narrow" panose="020B0606020202030204" pitchFamily="34" charset="0"/>
                <a:ea typeface="Calibri" panose="020F0502020204030204" pitchFamily="34" charset="0"/>
                <a:cs typeface="Times New Roman" panose="02020603050405020304" pitchFamily="18" charset="0"/>
              </a:rPr>
              <a:t> Nagar, Rajiv Gandhi </a:t>
            </a:r>
            <a:r>
              <a:rPr kumimoji="0" lang="en-US" sz="1100" b="0" i="0" u="none" strike="noStrike" cap="none" normalizeH="0" baseline="0" dirty="0" err="1">
                <a:ln>
                  <a:noFill/>
                </a:ln>
                <a:solidFill>
                  <a:schemeClr val="tx1"/>
                </a:solidFill>
                <a:effectLst/>
                <a:latin typeface="Arial Narrow" panose="020B0606020202030204" pitchFamily="34" charset="0"/>
                <a:ea typeface="Calibri" panose="020F0502020204030204" pitchFamily="34" charset="0"/>
                <a:cs typeface="Times New Roman" panose="02020603050405020304" pitchFamily="18" charset="0"/>
              </a:rPr>
              <a:t>Salai</a:t>
            </a:r>
            <a:r>
              <a:rPr kumimoji="0" lang="en-US" sz="1100" b="0" i="0" u="none" strike="noStrike" cap="none" normalizeH="0" baseline="0" dirty="0">
                <a:ln>
                  <a:noFill/>
                </a:ln>
                <a:solidFill>
                  <a:schemeClr val="tx1"/>
                </a:solidFill>
                <a:effectLst/>
                <a:latin typeface="Arial Narrow" panose="020B0606020202030204" pitchFamily="34" charset="0"/>
                <a:ea typeface="Calibri" panose="020F0502020204030204" pitchFamily="34" charset="0"/>
                <a:cs typeface="Times New Roman" panose="02020603050405020304" pitchFamily="18" charset="0"/>
              </a:rPr>
              <a:t>, Chennai – 600 119, Tamil Nadu. India.</a:t>
            </a: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1" name="Picture 1" descr="images"/>
          <p:cNvPicPr>
            <a:picLocks noChangeAspect="1" noChangeArrowheads="1"/>
          </p:cNvPicPr>
          <p:nvPr userDrawn="1"/>
        </p:nvPicPr>
        <p:blipFill>
          <a:blip r:embed="rId5" cstate="print"/>
          <a:srcRect/>
          <a:stretch>
            <a:fillRect/>
          </a:stretch>
        </p:blipFill>
        <p:spPr bwMode="auto">
          <a:xfrm>
            <a:off x="6324600" y="515915"/>
            <a:ext cx="782638" cy="963262"/>
          </a:xfrm>
          <a:prstGeom prst="rect">
            <a:avLst/>
          </a:prstGeom>
          <a:noFill/>
        </p:spPr>
      </p:pic>
      <p:cxnSp>
        <p:nvCxnSpPr>
          <p:cNvPr id="12" name="Straight Connector 11"/>
          <p:cNvCxnSpPr/>
          <p:nvPr userDrawn="1"/>
        </p:nvCxnSpPr>
        <p:spPr>
          <a:xfrm>
            <a:off x="298940" y="17526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8C00D-D945-4F51-B787-E058BBE42DC9}" type="datetime3">
              <a:rPr lang="en-US" smtClean="0"/>
              <a:t>30 January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F9D96BC4-15DC-467A-8A2C-755170F878F5}" type="datetime3">
              <a:rPr lang="en-US" smtClean="0"/>
              <a:t>30 January 2022</a:t>
            </a:fld>
            <a:endParaRPr lang="en-US" dirty="0"/>
          </a:p>
        </p:txBody>
      </p:sp>
      <p:sp>
        <p:nvSpPr>
          <p:cNvPr id="5" name="Slide Number Placeholder 4"/>
          <p:cNvSpPr>
            <a:spLocks noGrp="1"/>
          </p:cNvSpPr>
          <p:nvPr>
            <p:ph type="sldNum" sz="quarter" idx="12"/>
          </p:nvPr>
        </p:nvSpPr>
        <p:spPr/>
        <p:txBody>
          <a:bodyPr/>
          <a:lstStyle/>
          <a:p>
            <a:fld id="{C0EC1BDC-9B67-430D-970A-E36C75175141}" type="slidenum">
              <a:rPr lang="en-US" smtClean="0"/>
              <a:t>1</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15" name="Title 1"/>
          <p:cNvSpPr>
            <a:spLocks noGrp="1"/>
          </p:cNvSpPr>
          <p:nvPr>
            <p:ph type="ctrTitle"/>
          </p:nvPr>
        </p:nvSpPr>
        <p:spPr>
          <a:xfrm>
            <a:off x="685800" y="1905000"/>
            <a:ext cx="7620000" cy="1068070"/>
          </a:xfrm>
        </p:spPr>
        <p:txBody>
          <a:bodyPr/>
          <a:lstStyle/>
          <a:p>
            <a:r>
              <a:rPr lang="en-US" sz="2400" b="1" dirty="0">
                <a:latin typeface="Arial" panose="020B0604020202020204" pitchFamily="34" charset="0"/>
                <a:cs typeface="Arial" panose="020B0604020202020204" pitchFamily="34" charset="0"/>
                <a:sym typeface="+mn-ea"/>
              </a:rPr>
              <a:t>DETECTING PHISHING WEBSITES USING MACHINE LEARNING</a:t>
            </a:r>
            <a:endParaRPr lang="en-IN" sz="2400" b="1" dirty="0">
              <a:latin typeface="Arial" panose="020B0604020202020204" pitchFamily="34" charset="0"/>
              <a:cs typeface="Arial" panose="020B0604020202020204" pitchFamily="34" charset="0"/>
              <a:sym typeface="+mn-ea"/>
            </a:endParaRPr>
          </a:p>
        </p:txBody>
      </p:sp>
      <p:sp>
        <p:nvSpPr>
          <p:cNvPr id="17" name="Subtitle 2"/>
          <p:cNvSpPr>
            <a:spLocks noGrp="1"/>
          </p:cNvSpPr>
          <p:nvPr>
            <p:ph type="subTitle" idx="1"/>
          </p:nvPr>
        </p:nvSpPr>
        <p:spPr>
          <a:xfrm>
            <a:off x="800100" y="3449002"/>
            <a:ext cx="7277100" cy="2976245"/>
          </a:xfrm>
        </p:spPr>
        <p:txBody>
          <a:bodyPr/>
          <a:lstStyle/>
          <a:p>
            <a:r>
              <a:rPr lang="en-IN" sz="1800" b="1" dirty="0">
                <a:solidFill>
                  <a:schemeClr val="tx1"/>
                </a:solidFill>
                <a:latin typeface="Arial" panose="020B0604020202020204" pitchFamily="34" charset="0"/>
                <a:cs typeface="Arial" panose="020B0604020202020204" pitchFamily="34" charset="0"/>
                <a:sym typeface="+mn-ea"/>
              </a:rPr>
              <a:t>TEAM MEMBERS:1) PATIBANDA PRANAV NAGA RAJA                                          	PRAKASH - 38110419</a:t>
            </a:r>
          </a:p>
          <a:p>
            <a:r>
              <a:rPr lang="en-IN" sz="1800" b="1" dirty="0">
                <a:solidFill>
                  <a:schemeClr val="tx1"/>
                </a:solidFill>
                <a:latin typeface="Arial" panose="020B0604020202020204" pitchFamily="34" charset="0"/>
                <a:cs typeface="Arial" panose="020B0604020202020204" pitchFamily="34" charset="0"/>
                <a:sym typeface="+mn-ea"/>
              </a:rPr>
              <a:t>                 2) AKULA ABINAY - 38110009</a:t>
            </a:r>
          </a:p>
          <a:p>
            <a:pPr algn="l"/>
            <a:endParaRPr lang="en-IN" sz="1800" b="1" dirty="0">
              <a:solidFill>
                <a:schemeClr val="tx1"/>
              </a:solidFill>
              <a:latin typeface="Arial" panose="020B0604020202020204" pitchFamily="34" charset="0"/>
              <a:cs typeface="Arial" panose="020B0604020202020204" pitchFamily="34" charset="0"/>
              <a:sym typeface="+mn-ea"/>
            </a:endParaRPr>
          </a:p>
          <a:p>
            <a:pPr algn="l"/>
            <a:endParaRPr lang="en-IN" sz="1800" b="1" dirty="0">
              <a:solidFill>
                <a:schemeClr val="tx1"/>
              </a:solidFill>
              <a:latin typeface="Arial" panose="020B0604020202020204" pitchFamily="34" charset="0"/>
              <a:cs typeface="Arial" panose="020B0604020202020204" pitchFamily="34" charset="0"/>
              <a:sym typeface="+mn-ea"/>
            </a:endParaRPr>
          </a:p>
          <a:p>
            <a:pPr algn="l"/>
            <a:r>
              <a:rPr lang="en-IN" sz="1800" b="1" dirty="0">
                <a:solidFill>
                  <a:schemeClr val="tx1"/>
                </a:solidFill>
                <a:latin typeface="Arial" panose="020B0604020202020204" pitchFamily="34" charset="0"/>
                <a:cs typeface="Arial" panose="020B0604020202020204" pitchFamily="34" charset="0"/>
                <a:sym typeface="+mn-ea"/>
              </a:rPr>
              <a:t>GUIDE: DR.JUDGI</a:t>
            </a:r>
          </a:p>
          <a:p>
            <a:pPr algn="l"/>
            <a:endParaRPr lang="en-US" sz="2800" dirty="0">
              <a:latin typeface="Arial" panose="020B0604020202020204" pitchFamily="34" charset="0"/>
              <a:cs typeface="Arial" panose="020B0604020202020204" pitchFamily="34" charset="0"/>
            </a:endParaRPr>
          </a:p>
        </p:txBody>
      </p:sp>
      <p:cxnSp>
        <p:nvCxnSpPr>
          <p:cNvPr id="19" name="Straight Connector 18"/>
          <p:cNvCxnSpPr/>
          <p:nvPr/>
        </p:nvCxnSpPr>
        <p:spPr>
          <a:xfrm>
            <a:off x="298940" y="17526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543800" y="685800"/>
            <a:ext cx="1143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0" name="Rectangle 9"/>
          <p:cNvSpPr/>
          <p:nvPr/>
        </p:nvSpPr>
        <p:spPr>
          <a:xfrm>
            <a:off x="7315200" y="685800"/>
            <a:ext cx="1407538" cy="646331"/>
          </a:xfrm>
          <a:prstGeom prst="rect">
            <a:avLst/>
          </a:prstGeom>
          <a:noFill/>
        </p:spPr>
        <p:txBody>
          <a:bodyPr wrap="square" lIns="91440" tIns="45720" rIns="91440" bIns="45720">
            <a:spAutoFit/>
          </a:bodyPr>
          <a:lstStyle/>
          <a:p>
            <a:pPr algn="ctr"/>
            <a:r>
              <a:rPr lang="en-US"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Microsoft Sans Serif" panose="020B0604020202020204" pitchFamily="34" charset="0"/>
                <a:ea typeface="Microsoft Sans Serif" panose="020B0604020202020204" pitchFamily="34" charset="0"/>
                <a:cs typeface="Microsoft Sans Serif" panose="020B0604020202020204" pitchFamily="34" charset="0"/>
              </a:rPr>
              <a:t>CSE 2018-2022</a:t>
            </a:r>
            <a:endParaRPr lang="en-US"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1400">
                <a:latin typeface="Times New Roman" panose="02020603050405020304" pitchFamily="18" charset="0"/>
                <a:cs typeface="Times New Roman" panose="02020603050405020304" pitchFamily="18" charset="0"/>
              </a:rPr>
              <a:t>Data Flow Diagram</a:t>
            </a:r>
          </a:p>
        </p:txBody>
      </p:sp>
      <p:sp>
        <p:nvSpPr>
          <p:cNvPr id="4" name="Date Placeholder 3"/>
          <p:cNvSpPr>
            <a:spLocks noGrp="1"/>
          </p:cNvSpPr>
          <p:nvPr>
            <p:ph type="dt" sz="half" idx="10"/>
          </p:nvPr>
        </p:nvSpPr>
        <p:spPr/>
        <p:txBody>
          <a:bodyPr/>
          <a:lstStyle/>
          <a:p>
            <a:fld id="{DD1A6F9D-DD77-42A7-A6AB-57439E778FC8}" type="datetime3">
              <a:rPr lang="en-US" smtClean="0"/>
              <a:t>30 January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10</a:t>
            </a:fld>
            <a:endParaRPr lang="en-US"/>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5455" y="1600200"/>
            <a:ext cx="5949950" cy="45262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1400">
                <a:latin typeface="Times New Roman" panose="02020603050405020304" pitchFamily="18" charset="0"/>
                <a:cs typeface="Times New Roman" panose="02020603050405020304" pitchFamily="18" charset="0"/>
              </a:rPr>
              <a:t>Data Set</a:t>
            </a:r>
          </a:p>
        </p:txBody>
      </p:sp>
      <p:sp>
        <p:nvSpPr>
          <p:cNvPr id="3" name="Content Placeholder 2"/>
          <p:cNvSpPr>
            <a:spLocks noGrp="1"/>
          </p:cNvSpPr>
          <p:nvPr>
            <p:ph idx="1"/>
          </p:nvPr>
        </p:nvSpPr>
        <p:spPr/>
        <p:txBody>
          <a:bodyPr>
            <a:normAutofit/>
          </a:bodyPr>
          <a:lstStyle/>
          <a:p>
            <a:r>
              <a:rPr lang="en-US" sz="1200" dirty="0">
                <a:latin typeface="Times New Roman" panose="02020603050405020304" pitchFamily="18" charset="0"/>
                <a:cs typeface="Times New Roman" panose="02020603050405020304" pitchFamily="18" charset="0"/>
                <a:sym typeface="+mn-ea"/>
              </a:rPr>
              <a:t>One of the challenges faced by our research was the unavailability of reliable training datasets. In fact, this challenge faces any researcher in the field. However, although plenty of articles about predicting phishing websites using data mining techniques have been disseminated these days, no reliable training dataset has been published publically, maybe because there is no agreement in literature on the definitive features that characterize phishing websites, hence it is difficult to shape a dataset that covers all possible features. </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sym typeface="+mn-ea"/>
              </a:rPr>
              <a:t>In this article, we shed light on the important features that have proved to be sound and effective in predicting phishing websites. In addition, we proposed some new features, experimentally assign new rules to some well-known features and update some other features.</a:t>
            </a:r>
            <a:endParaRPr lang="en-US" sz="12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D1A6F9D-DD77-42A7-A6AB-57439E778FC8}" type="datetime3">
              <a:rPr lang="en-US" smtClean="0"/>
              <a:t>30 January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1400" dirty="0">
                <a:latin typeface="Times New Roman" panose="02020603050405020304" pitchFamily="18" charset="0"/>
                <a:cs typeface="Times New Roman" panose="02020603050405020304" pitchFamily="18" charset="0"/>
              </a:rPr>
              <a:t>Algorithms</a:t>
            </a:r>
          </a:p>
        </p:txBody>
      </p:sp>
      <p:sp>
        <p:nvSpPr>
          <p:cNvPr id="3" name="Content Placeholder 2"/>
          <p:cNvSpPr>
            <a:spLocks noGrp="1"/>
          </p:cNvSpPr>
          <p:nvPr>
            <p:ph idx="1"/>
          </p:nvPr>
        </p:nvSpPr>
        <p:spPr/>
        <p:txBody>
          <a:bodyPr/>
          <a:lstStyle/>
          <a:p>
            <a:r>
              <a:rPr lang="en-US" sz="1200" dirty="0">
                <a:latin typeface="Times New Roman" panose="02020603050405020304" pitchFamily="18" charset="0"/>
                <a:cs typeface="Times New Roman" panose="02020603050405020304" pitchFamily="18" charset="0"/>
                <a:sym typeface="+mn-ea"/>
              </a:rPr>
              <a:t>Decision Tree Classification</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sym typeface="+mn-ea"/>
              </a:rPr>
              <a:t>Random Forest Classification</a:t>
            </a:r>
            <a:endParaRPr lang="en-US" sz="12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D1A6F9D-DD77-42A7-A6AB-57439E778FC8}" type="datetime3">
              <a:rPr lang="en-US" smtClean="0"/>
              <a:t>30 January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1400" dirty="0">
                <a:latin typeface="Times New Roman" panose="02020603050405020304" pitchFamily="18" charset="0"/>
                <a:cs typeface="Times New Roman" panose="02020603050405020304" pitchFamily="18" charset="0"/>
              </a:rPr>
              <a:t>Decision Tree</a:t>
            </a:r>
          </a:p>
        </p:txBody>
      </p:sp>
      <p:sp>
        <p:nvSpPr>
          <p:cNvPr id="3" name="Content Placeholder 2"/>
          <p:cNvSpPr>
            <a:spLocks noGrp="1"/>
          </p:cNvSpPr>
          <p:nvPr>
            <p:ph idx="1"/>
          </p:nvPr>
        </p:nvSpPr>
        <p:spPr/>
        <p:txBody>
          <a:bodyPr/>
          <a:lstStyle/>
          <a:p>
            <a:pPr algn="l"/>
            <a:r>
              <a:rPr lang="en-US" sz="1200" dirty="0">
                <a:latin typeface="Times New Roman" panose="02020603050405020304" pitchFamily="18" charset="0"/>
                <a:cs typeface="Times New Roman" panose="02020603050405020304" pitchFamily="18" charset="0"/>
              </a:rPr>
              <a:t>Decision tree is a tree-based algorithm in which Gini index/gain measure is used to identify the root. This procedure</a:t>
            </a:r>
          </a:p>
          <a:p>
            <a:pPr marL="0" indent="0" algn="l">
              <a:buNone/>
            </a:pPr>
            <a:r>
              <a:rPr lang="en-US" sz="1200" dirty="0">
                <a:latin typeface="Times New Roman" panose="02020603050405020304" pitchFamily="18" charset="0"/>
                <a:cs typeface="Times New Roman" panose="02020603050405020304" pitchFamily="18" charset="0"/>
              </a:rPr>
              <a:t>         applied recursively to build the whole </a:t>
            </a:r>
            <a:r>
              <a:rPr lang="en-US" sz="1200" dirty="0" err="1">
                <a:latin typeface="Times New Roman" panose="02020603050405020304" pitchFamily="18" charset="0"/>
                <a:cs typeface="Times New Roman" panose="02020603050405020304" pitchFamily="18" charset="0"/>
              </a:rPr>
              <a:t>tree.There</a:t>
            </a:r>
            <a:r>
              <a:rPr lang="en-US" sz="1200" dirty="0">
                <a:latin typeface="Times New Roman" panose="02020603050405020304" pitchFamily="18" charset="0"/>
                <a:cs typeface="Times New Roman" panose="02020603050405020304" pitchFamily="18" charset="0"/>
              </a:rPr>
              <a:t> is a threshold for splitting the tree.</a:t>
            </a:r>
          </a:p>
        </p:txBody>
      </p:sp>
      <p:sp>
        <p:nvSpPr>
          <p:cNvPr id="4" name="Date Placeholder 3"/>
          <p:cNvSpPr>
            <a:spLocks noGrp="1"/>
          </p:cNvSpPr>
          <p:nvPr>
            <p:ph type="dt" sz="half" idx="10"/>
          </p:nvPr>
        </p:nvSpPr>
        <p:spPr/>
        <p:txBody>
          <a:bodyPr/>
          <a:lstStyle/>
          <a:p>
            <a:fld id="{DD1A6F9D-DD77-42A7-A6AB-57439E778FC8}" type="datetime3">
              <a:rPr lang="en-US" smtClean="0"/>
              <a:t>30 January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1400">
                <a:latin typeface="Times New Roman" panose="02020603050405020304" pitchFamily="18" charset="0"/>
                <a:cs typeface="Times New Roman" panose="02020603050405020304" pitchFamily="18" charset="0"/>
              </a:rPr>
              <a:t>Random Forest</a:t>
            </a:r>
          </a:p>
        </p:txBody>
      </p:sp>
      <p:sp>
        <p:nvSpPr>
          <p:cNvPr id="3" name="Content Placeholder 2"/>
          <p:cNvSpPr>
            <a:spLocks noGrp="1"/>
          </p:cNvSpPr>
          <p:nvPr>
            <p:ph idx="1"/>
          </p:nvPr>
        </p:nvSpPr>
        <p:spPr/>
        <p:txBody>
          <a:bodyPr/>
          <a:lstStyle/>
          <a:p>
            <a:r>
              <a:rPr lang="en-US" sz="1200" dirty="0">
                <a:latin typeface="Times New Roman" panose="02020603050405020304" pitchFamily="18" charset="0"/>
                <a:cs typeface="Times New Roman" panose="02020603050405020304" pitchFamily="18" charset="0"/>
              </a:rPr>
              <a:t>Random forest is an ensemble learning model. It combines various decision tree to assign a new data point to a </a:t>
            </a:r>
            <a:r>
              <a:rPr lang="en-US" sz="1200" dirty="0" err="1">
                <a:latin typeface="Times New Roman" panose="02020603050405020304" pitchFamily="18" charset="0"/>
                <a:cs typeface="Times New Roman" panose="02020603050405020304" pitchFamily="18" charset="0"/>
              </a:rPr>
              <a:t>class.As</a:t>
            </a:r>
            <a:r>
              <a:rPr lang="en-US" sz="1200" dirty="0">
                <a:latin typeface="Times New Roman" panose="02020603050405020304" pitchFamily="18" charset="0"/>
                <a:cs typeface="Times New Roman" panose="02020603050405020304" pitchFamily="18" charset="0"/>
              </a:rPr>
              <a:t> it</a:t>
            </a:r>
          </a:p>
          <a:p>
            <a:pPr marL="0" indent="0">
              <a:buNone/>
            </a:pPr>
            <a:r>
              <a:rPr lang="en-US" sz="1200" dirty="0">
                <a:latin typeface="Times New Roman" panose="02020603050405020304" pitchFamily="18" charset="0"/>
                <a:cs typeface="Times New Roman" panose="02020603050405020304" pitchFamily="18" charset="0"/>
              </a:rPr>
              <a:t>         uses the decision of several decision trees, it is considered as a powerful model.</a:t>
            </a:r>
          </a:p>
        </p:txBody>
      </p:sp>
      <p:sp>
        <p:nvSpPr>
          <p:cNvPr id="4" name="Date Placeholder 3"/>
          <p:cNvSpPr>
            <a:spLocks noGrp="1"/>
          </p:cNvSpPr>
          <p:nvPr>
            <p:ph type="dt" sz="half" idx="10"/>
          </p:nvPr>
        </p:nvSpPr>
        <p:spPr/>
        <p:txBody>
          <a:bodyPr/>
          <a:lstStyle/>
          <a:p>
            <a:fld id="{DD1A6F9D-DD77-42A7-A6AB-57439E778FC8}" type="datetime3">
              <a:rPr lang="en-US" smtClean="0"/>
              <a:t>30 January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140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p:txBody>
          <a:bodyPr/>
          <a:lstStyle/>
          <a:p>
            <a:r>
              <a:rPr lang="en-US" sz="1200" b="1" dirty="0">
                <a:latin typeface="Times New Roman" panose="02020603050405020304" pitchFamily="18" charset="0"/>
                <a:cs typeface="Times New Roman" panose="02020603050405020304" pitchFamily="18" charset="0"/>
                <a:sym typeface="+mn-ea"/>
              </a:rPr>
              <a:t>Detection Technique</a:t>
            </a:r>
            <a:endParaRPr lang="en-US" sz="1200" b="1" dirty="0">
              <a:latin typeface="Times New Roman" panose="02020603050405020304" pitchFamily="18" charset="0"/>
              <a:cs typeface="Times New Roman" panose="02020603050405020304" pitchFamily="18" charset="0"/>
            </a:endParaRPr>
          </a:p>
          <a:p>
            <a:pPr lvl="0"/>
            <a:r>
              <a:rPr lang="en-US" sz="1200" b="1" dirty="0">
                <a:latin typeface="Times New Roman" panose="02020603050405020304" pitchFamily="18" charset="0"/>
                <a:cs typeface="Times New Roman" panose="02020603050405020304" pitchFamily="18" charset="0"/>
                <a:sym typeface="+mn-ea"/>
              </a:rPr>
              <a:t>Phishing Websites Features</a:t>
            </a:r>
            <a:endParaRPr lang="en-US" sz="1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D1A6F9D-DD77-42A7-A6AB-57439E778FC8}" type="datetime3">
              <a:rPr lang="en-US" smtClean="0"/>
              <a:t>30 January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1400">
                <a:latin typeface="Times New Roman" panose="02020603050405020304" pitchFamily="18" charset="0"/>
                <a:cs typeface="Times New Roman" panose="02020603050405020304" pitchFamily="18" charset="0"/>
              </a:rPr>
              <a:t>Detection Technique</a:t>
            </a:r>
          </a:p>
        </p:txBody>
      </p:sp>
      <p:sp>
        <p:nvSpPr>
          <p:cNvPr id="3" name="Content Placeholder 2"/>
          <p:cNvSpPr>
            <a:spLocks noGrp="1"/>
          </p:cNvSpPr>
          <p:nvPr>
            <p:ph idx="1"/>
          </p:nvPr>
        </p:nvSpPr>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sym typeface="+mn-ea"/>
              </a:rPr>
              <a:t>Detection of phishing websites has received a lot of attention recently due to their impact on users’ security. Therefore, many techniques have been developed to detect phishing websites varying from communication-oriented techniques, such as authentication protocols, blacklisting, and white-listing, to content-based filtering techniques. The blacklisting and white-listing techniques have not proven though to be sufficiently efficient when used in different domains, and thus they are not commonly used. Meanwhile, the content-based phishing filters have been widely used and have proven to be of high efficiency. In light of this, researches have focused on content-based mechanism and on developing machine learning and data mining techniques based on the header and body of emails.</a:t>
            </a:r>
            <a:endParaRPr lang="en-US" sz="12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D1A6F9D-DD77-42A7-A6AB-57439E778FC8}" type="datetime3">
              <a:rPr lang="en-US" smtClean="0"/>
              <a:t>30 January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1400" dirty="0" err="1">
                <a:latin typeface="Times New Roman" panose="02020603050405020304" pitchFamily="18" charset="0"/>
                <a:cs typeface="Times New Roman" panose="02020603050405020304" pitchFamily="18" charset="0"/>
              </a:rPr>
              <a:t>Phising</a:t>
            </a:r>
            <a:r>
              <a:rPr lang="en-US" sz="1400" dirty="0">
                <a:latin typeface="Times New Roman" panose="02020603050405020304" pitchFamily="18" charset="0"/>
                <a:cs typeface="Times New Roman" panose="02020603050405020304" pitchFamily="18" charset="0"/>
              </a:rPr>
              <a:t> Website Features</a:t>
            </a:r>
          </a:p>
        </p:txBody>
      </p:sp>
      <p:sp>
        <p:nvSpPr>
          <p:cNvPr id="3" name="Content Placeholder 2"/>
          <p:cNvSpPr>
            <a:spLocks noGrp="1"/>
          </p:cNvSpPr>
          <p:nvPr>
            <p:ph idx="1"/>
          </p:nvPr>
        </p:nvSpPr>
        <p:spPr/>
        <p:txBody>
          <a:bodyPr>
            <a:normAutofit/>
          </a:bodyPr>
          <a:lstStyle/>
          <a:p>
            <a:r>
              <a:rPr lang="en-US" sz="1200" dirty="0">
                <a:latin typeface="Times New Roman" panose="02020603050405020304" pitchFamily="18" charset="0"/>
                <a:cs typeface="Times New Roman" panose="02020603050405020304" pitchFamily="18" charset="0"/>
                <a:sym typeface="+mn-ea"/>
              </a:rPr>
              <a:t>One of the challenges faced by our research was the unavailability of reliable training datasets. In fact, this challenge faces any researcher in the field. However, although plenty of articles about predicting phishing websites using data mining techniques have been disseminated these days, no reliable training dataset has been published publically, maybe because there is no agreement in literature on the definitive features that characterize phishing websites, hence it is difficult to shape a dataset that covers all possible features. </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sym typeface="+mn-ea"/>
              </a:rPr>
              <a:t>In this article, we shed light on the important features that have proved to be sound and effective in predicting phishing websites. In addition, we proposed some new features, experimentally assign new rules to some well-known features and update some other features.</a:t>
            </a:r>
            <a:endParaRPr lang="en-US" sz="12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D1A6F9D-DD77-42A7-A6AB-57439E778FC8}" type="datetime3">
              <a:rPr lang="en-US" smtClean="0"/>
              <a:t>30 January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1400" dirty="0">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1200" b="1" dirty="0">
                <a:solidFill>
                  <a:srgbClr val="000000"/>
                </a:solidFill>
                <a:effectLst/>
                <a:latin typeface="Times New Roman" panose="02020603050405020304" pitchFamily="18" charset="0"/>
                <a:ea typeface="Times New Roman" panose="02020603050405020304" pitchFamily="18" charset="0"/>
              </a:rPr>
              <a:t>Hardware Requirements</a:t>
            </a:r>
            <a:endParaRPr lang="en-IN" sz="1200" dirty="0">
              <a:solidFill>
                <a:srgbClr val="000000"/>
              </a:solidFill>
              <a:effectLst/>
              <a:latin typeface="Times New Roman" panose="02020603050405020304" pitchFamily="18" charset="0"/>
              <a:ea typeface="Times New Roman" panose="02020603050405020304" pitchFamily="18" charset="0"/>
            </a:endParaRPr>
          </a:p>
          <a:p>
            <a:pPr lvl="0" algn="just">
              <a:lnSpc>
                <a:spcPct val="150000"/>
              </a:lnSpc>
              <a:spcAft>
                <a:spcPts val="1000"/>
              </a:spcAft>
              <a:tabLst>
                <a:tab pos="457200" algn="l"/>
              </a:tabLst>
            </a:pPr>
            <a:r>
              <a:rPr lang="en-GB" sz="1200" dirty="0">
                <a:solidFill>
                  <a:srgbClr val="000000"/>
                </a:solidFill>
                <a:effectLst/>
                <a:latin typeface="Times New Roman" panose="02020603050405020304" pitchFamily="18" charset="0"/>
                <a:ea typeface="Times New Roman" panose="02020603050405020304" pitchFamily="18" charset="0"/>
              </a:rPr>
              <a:t>System	  : Intel Pentium IV 2.80 GHz.</a:t>
            </a:r>
            <a:endParaRPr lang="en-IN" sz="1200" dirty="0">
              <a:solidFill>
                <a:srgbClr val="000000"/>
              </a:solidFill>
              <a:effectLst/>
              <a:latin typeface="Times New Roman" panose="02020603050405020304" pitchFamily="18" charset="0"/>
              <a:ea typeface="Times New Roman" panose="02020603050405020304" pitchFamily="18" charset="0"/>
            </a:endParaRPr>
          </a:p>
          <a:p>
            <a:pPr lvl="0" algn="just">
              <a:lnSpc>
                <a:spcPct val="150000"/>
              </a:lnSpc>
              <a:spcAft>
                <a:spcPts val="1000"/>
              </a:spcAft>
              <a:tabLst>
                <a:tab pos="457200" algn="l"/>
              </a:tabLst>
            </a:pPr>
            <a:r>
              <a:rPr lang="en-GB" sz="1200" dirty="0">
                <a:solidFill>
                  <a:srgbClr val="000000"/>
                </a:solidFill>
                <a:effectLst/>
                <a:latin typeface="Times New Roman" panose="02020603050405020304" pitchFamily="18" charset="0"/>
                <a:ea typeface="Times New Roman" panose="02020603050405020304" pitchFamily="18" charset="0"/>
              </a:rPr>
              <a:t>Monitor	   : LED.</a:t>
            </a:r>
            <a:endParaRPr lang="en-IN" sz="1200" dirty="0">
              <a:solidFill>
                <a:srgbClr val="000000"/>
              </a:solidFill>
              <a:effectLst/>
              <a:latin typeface="Times New Roman" panose="02020603050405020304" pitchFamily="18" charset="0"/>
              <a:ea typeface="Times New Roman" panose="02020603050405020304" pitchFamily="18" charset="0"/>
            </a:endParaRPr>
          </a:p>
          <a:p>
            <a:pPr lvl="0" algn="just">
              <a:lnSpc>
                <a:spcPct val="150000"/>
              </a:lnSpc>
              <a:spcAft>
                <a:spcPts val="1000"/>
              </a:spcAft>
              <a:tabLst>
                <a:tab pos="457200" algn="l"/>
              </a:tabLst>
            </a:pPr>
            <a:r>
              <a:rPr lang="en-GB" sz="1200" dirty="0">
                <a:solidFill>
                  <a:srgbClr val="000000"/>
                </a:solidFill>
                <a:effectLst/>
                <a:latin typeface="Times New Roman" panose="02020603050405020304" pitchFamily="18" charset="0"/>
                <a:ea typeface="Times New Roman" panose="02020603050405020304" pitchFamily="18" charset="0"/>
              </a:rPr>
              <a:t>Mouse	   : Logitech.</a:t>
            </a:r>
            <a:endParaRPr lang="en-IN" sz="1200" dirty="0">
              <a:solidFill>
                <a:srgbClr val="000000"/>
              </a:solidFill>
              <a:effectLst/>
              <a:latin typeface="Times New Roman" panose="02020603050405020304" pitchFamily="18" charset="0"/>
              <a:ea typeface="Times New Roman" panose="02020603050405020304" pitchFamily="18" charset="0"/>
            </a:endParaRPr>
          </a:p>
          <a:p>
            <a:pPr lvl="0" algn="just">
              <a:lnSpc>
                <a:spcPct val="150000"/>
              </a:lnSpc>
              <a:spcAft>
                <a:spcPts val="1000"/>
              </a:spcAft>
              <a:tabLst>
                <a:tab pos="457200" algn="l"/>
              </a:tabLst>
            </a:pPr>
            <a:r>
              <a:rPr lang="en-GB" sz="1200" dirty="0">
                <a:solidFill>
                  <a:srgbClr val="000000"/>
                </a:solidFill>
                <a:effectLst/>
                <a:latin typeface="Times New Roman" panose="02020603050405020304" pitchFamily="18" charset="0"/>
                <a:ea typeface="Times New Roman" panose="02020603050405020304" pitchFamily="18" charset="0"/>
              </a:rPr>
              <a:t>Ram	   : 4.00 GB or above 4.00 GB</a:t>
            </a:r>
            <a:endParaRPr lang="en-IN" sz="12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GB" sz="1200" dirty="0">
                <a:solidFill>
                  <a:srgbClr val="000000"/>
                </a:solidFill>
                <a:effectLst/>
                <a:latin typeface="Times New Roman" panose="02020603050405020304" pitchFamily="18" charset="0"/>
                <a:ea typeface="Times New Roman" panose="02020603050405020304" pitchFamily="18" charset="0"/>
              </a:rPr>
              <a:t>Hard Disk  : 250 GB</a:t>
            </a:r>
            <a:endParaRPr lang="en-IN" sz="12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200" b="1" dirty="0">
                <a:solidFill>
                  <a:srgbClr val="000000"/>
                </a:solidFill>
                <a:effectLst/>
                <a:latin typeface="Times New Roman" panose="02020603050405020304" pitchFamily="18" charset="0"/>
                <a:ea typeface="Times New Roman" panose="02020603050405020304" pitchFamily="18" charset="0"/>
              </a:rPr>
              <a:t>Software Requirements: </a:t>
            </a:r>
            <a:endParaRPr lang="en-IN" sz="1200" dirty="0">
              <a:solidFill>
                <a:srgbClr val="000000"/>
              </a:solidFill>
              <a:effectLst/>
              <a:latin typeface="Times New Roman" panose="02020603050405020304" pitchFamily="18" charset="0"/>
              <a:ea typeface="Times New Roman" panose="02020603050405020304" pitchFamily="18" charset="0"/>
            </a:endParaRPr>
          </a:p>
          <a:p>
            <a:pPr lvl="0" algn="just">
              <a:lnSpc>
                <a:spcPct val="150000"/>
              </a:lnSpc>
              <a:spcAft>
                <a:spcPts val="1000"/>
              </a:spcAft>
              <a:tabLst>
                <a:tab pos="457200" algn="l"/>
              </a:tabLst>
            </a:pPr>
            <a:r>
              <a:rPr lang="en-US" sz="1200" dirty="0">
                <a:solidFill>
                  <a:srgbClr val="000000"/>
                </a:solidFill>
                <a:effectLst/>
                <a:latin typeface="Times New Roman" panose="02020603050405020304" pitchFamily="18" charset="0"/>
                <a:ea typeface="Times New Roman" panose="02020603050405020304" pitchFamily="18" charset="0"/>
              </a:rPr>
              <a:t>Operating system  : Windows 7, Ubuntu</a:t>
            </a:r>
            <a:endParaRPr lang="en-IN" sz="1200" dirty="0">
              <a:solidFill>
                <a:srgbClr val="000000"/>
              </a:solidFill>
              <a:effectLst/>
              <a:latin typeface="Times New Roman" panose="02020603050405020304" pitchFamily="18" charset="0"/>
              <a:ea typeface="Times New Roman" panose="02020603050405020304" pitchFamily="18" charset="0"/>
            </a:endParaRPr>
          </a:p>
          <a:p>
            <a:pPr lvl="0" algn="just">
              <a:lnSpc>
                <a:spcPct val="150000"/>
              </a:lnSpc>
              <a:spcAft>
                <a:spcPts val="1000"/>
              </a:spcAft>
              <a:tabLst>
                <a:tab pos="457200" algn="l"/>
              </a:tabLst>
            </a:pPr>
            <a:r>
              <a:rPr lang="en-US" sz="1200" dirty="0">
                <a:solidFill>
                  <a:srgbClr val="000000"/>
                </a:solidFill>
                <a:effectLst/>
                <a:latin typeface="Times New Roman" panose="02020603050405020304" pitchFamily="18" charset="0"/>
                <a:ea typeface="Times New Roman" panose="02020603050405020304" pitchFamily="18" charset="0"/>
              </a:rPr>
              <a:t>Language              : Python 3</a:t>
            </a:r>
            <a:endParaRPr lang="en-IN" sz="1200" dirty="0">
              <a:solidFill>
                <a:srgbClr val="000000"/>
              </a:solidFill>
              <a:effectLst/>
              <a:latin typeface="Times New Roman" panose="02020603050405020304" pitchFamily="18" charset="0"/>
              <a:ea typeface="Times New Roman" panose="02020603050405020304" pitchFamily="18" charset="0"/>
            </a:endParaRPr>
          </a:p>
        </p:txBody>
      </p:sp>
      <p:sp>
        <p:nvSpPr>
          <p:cNvPr id="4" name="Date Placeholder 3"/>
          <p:cNvSpPr>
            <a:spLocks noGrp="1"/>
          </p:cNvSpPr>
          <p:nvPr>
            <p:ph type="dt" sz="half" idx="10"/>
          </p:nvPr>
        </p:nvSpPr>
        <p:spPr/>
        <p:txBody>
          <a:bodyPr/>
          <a:lstStyle/>
          <a:p>
            <a:fld id="{DD1A6F9D-DD77-42A7-A6AB-57439E778FC8}" type="datetime3">
              <a:rPr lang="en-US" smtClean="0"/>
              <a:t>30 January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DD1A6F9D-DD77-42A7-A6AB-57439E778FC8}" type="datetime3">
              <a:rPr lang="en-US" smtClean="0"/>
              <a:t>30 January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19</a:t>
            </a:fld>
            <a:endParaRPr lang="en-US"/>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7690" y="1600835"/>
            <a:ext cx="5467350" cy="4524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l"/>
            <a:r>
              <a:rPr lang="en-US" dirty="0">
                <a:latin typeface="Calibri" panose="020F0502020204030204" pitchFamily="34" charset="0"/>
                <a:cs typeface="Calibri" panose="020F0502020204030204" pitchFamily="34" charset="0"/>
              </a:rPr>
              <a:t>Presentation Outline</a:t>
            </a:r>
          </a:p>
        </p:txBody>
      </p:sp>
      <p:sp>
        <p:nvSpPr>
          <p:cNvPr id="3" name="Content Placeholder 2"/>
          <p:cNvSpPr>
            <a:spLocks noGrp="1"/>
          </p:cNvSpPr>
          <p:nvPr>
            <p:ph idx="1"/>
          </p:nvPr>
        </p:nvSpPr>
        <p:spPr>
          <a:xfrm>
            <a:off x="609600" y="1600200"/>
            <a:ext cx="8229600" cy="4525963"/>
          </a:xfrm>
        </p:spPr>
        <p:txBody>
          <a:bodyPr>
            <a:normAutofit fontScale="92500" lnSpcReduction="20000"/>
          </a:bodyPr>
          <a:lstStyle/>
          <a:p>
            <a:r>
              <a:rPr lang="en-US" sz="2400" dirty="0">
                <a:latin typeface="Arial" panose="020B0604020202020204" pitchFamily="34" charset="0"/>
                <a:cs typeface="Arial" panose="020B0604020202020204" pitchFamily="34" charset="0"/>
              </a:rPr>
              <a:t>Introduction</a:t>
            </a:r>
          </a:p>
          <a:p>
            <a:r>
              <a:rPr lang="en-US" sz="2400" dirty="0">
                <a:latin typeface="Arial" panose="020B0604020202020204" pitchFamily="34" charset="0"/>
                <a:cs typeface="Arial" panose="020B0604020202020204" pitchFamily="34" charset="0"/>
              </a:rPr>
              <a:t>Problem Definition</a:t>
            </a:r>
          </a:p>
          <a:p>
            <a:r>
              <a:rPr lang="en-US" sz="2400" dirty="0">
                <a:latin typeface="Arial" panose="020B0604020202020204" pitchFamily="34" charset="0"/>
                <a:cs typeface="Arial" panose="020B0604020202020204" pitchFamily="34" charset="0"/>
              </a:rPr>
              <a:t>Objective</a:t>
            </a:r>
          </a:p>
          <a:p>
            <a:r>
              <a:rPr lang="en-US" sz="2400" dirty="0">
                <a:latin typeface="Arial" panose="020B0604020202020204" pitchFamily="34" charset="0"/>
                <a:cs typeface="Arial" panose="020B0604020202020204" pitchFamily="34" charset="0"/>
              </a:rPr>
              <a:t>Literature Survey</a:t>
            </a:r>
          </a:p>
          <a:p>
            <a:r>
              <a:rPr lang="en-US" sz="2400" dirty="0">
                <a:latin typeface="Arial" panose="020B0604020202020204" pitchFamily="34" charset="0"/>
                <a:cs typeface="Arial" panose="020B0604020202020204" pitchFamily="34" charset="0"/>
              </a:rPr>
              <a:t>System Architecture</a:t>
            </a:r>
          </a:p>
          <a:p>
            <a:r>
              <a:rPr lang="en-US" sz="2400" dirty="0">
                <a:latin typeface="Arial" panose="020B0604020202020204" pitchFamily="34" charset="0"/>
                <a:cs typeface="Arial" panose="020B0604020202020204" pitchFamily="34" charset="0"/>
              </a:rPr>
              <a:t>Workflow Diagram</a:t>
            </a:r>
          </a:p>
          <a:p>
            <a:r>
              <a:rPr lang="en-US" sz="2400" dirty="0">
                <a:latin typeface="Arial" panose="020B0604020202020204" pitchFamily="34" charset="0"/>
                <a:cs typeface="Arial" panose="020B0604020202020204" pitchFamily="34" charset="0"/>
              </a:rPr>
              <a:t>Dataset</a:t>
            </a:r>
          </a:p>
          <a:p>
            <a:r>
              <a:rPr lang="en-IN" altLang="en-US" sz="2400" dirty="0">
                <a:latin typeface="Arial" panose="020B0604020202020204" pitchFamily="34" charset="0"/>
                <a:cs typeface="Arial" panose="020B0604020202020204" pitchFamily="34" charset="0"/>
              </a:rPr>
              <a:t>Algorithms Used</a:t>
            </a:r>
          </a:p>
          <a:p>
            <a:r>
              <a:rPr lang="en-IN" altLang="en-US" sz="2400" dirty="0">
                <a:latin typeface="Arial" panose="020B0604020202020204" pitchFamily="34" charset="0"/>
                <a:cs typeface="Arial" panose="020B0604020202020204" pitchFamily="34" charset="0"/>
              </a:rPr>
              <a:t>Modules</a:t>
            </a:r>
          </a:p>
          <a:p>
            <a:r>
              <a:rPr lang="en-US" sz="2400" dirty="0">
                <a:latin typeface="Arial" panose="020B0604020202020204" pitchFamily="34" charset="0"/>
                <a:cs typeface="Arial" panose="020B0604020202020204" pitchFamily="34" charset="0"/>
              </a:rPr>
              <a:t>System requirements</a:t>
            </a:r>
          </a:p>
          <a:p>
            <a:r>
              <a:rPr lang="en-US" sz="2400" dirty="0">
                <a:latin typeface="Arial" panose="020B0604020202020204" pitchFamily="34" charset="0"/>
                <a:cs typeface="Arial" panose="020B0604020202020204" pitchFamily="34" charset="0"/>
              </a:rPr>
              <a:t>Output screenshots</a:t>
            </a:r>
          </a:p>
          <a:p>
            <a:r>
              <a:rPr lang="en-US" sz="2400" dirty="0">
                <a:latin typeface="Arial" panose="020B0604020202020204" pitchFamily="34" charset="0"/>
                <a:cs typeface="Arial" panose="020B0604020202020204" pitchFamily="34" charset="0"/>
              </a:rPr>
              <a:t>Conclusion</a:t>
            </a:r>
            <a:endParaRPr lang="en-IN" alt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References </a:t>
            </a:r>
          </a:p>
        </p:txBody>
      </p:sp>
      <p:sp>
        <p:nvSpPr>
          <p:cNvPr id="4" name="Date Placeholder 3"/>
          <p:cNvSpPr>
            <a:spLocks noGrp="1"/>
          </p:cNvSpPr>
          <p:nvPr>
            <p:ph type="dt" sz="half" idx="10"/>
          </p:nvPr>
        </p:nvSpPr>
        <p:spPr/>
        <p:txBody>
          <a:bodyPr/>
          <a:lstStyle/>
          <a:p>
            <a:fld id="{EED79212-7225-48ED-BB41-E076A0C2A083}" type="datetime3">
              <a:rPr lang="en-US" smtClean="0"/>
              <a:t>30 January 2022</a:t>
            </a:fld>
            <a:endParaRPr lang="en-US" dirty="0"/>
          </a:p>
        </p:txBody>
      </p:sp>
      <p:sp>
        <p:nvSpPr>
          <p:cNvPr id="5" name="Footer Placeholder 4"/>
          <p:cNvSpPr>
            <a:spLocks noGrp="1"/>
          </p:cNvSpPr>
          <p:nvPr>
            <p:ph type="ftr" sz="quarter" idx="11"/>
          </p:nvPr>
        </p:nvSpPr>
        <p:spPr/>
        <p:txBody>
          <a:bodyPr/>
          <a:lstStyle/>
          <a:p>
            <a:r>
              <a:rPr lang="en-US"/>
              <a:t>School of Computing</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140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lgn="just"/>
            <a:r>
              <a:rPr lang="en-US" sz="1200" dirty="0">
                <a:latin typeface="Times New Roman" panose="02020603050405020304" pitchFamily="18" charset="0"/>
                <a:cs typeface="Times New Roman" panose="02020603050405020304" pitchFamily="18" charset="0"/>
                <a:sym typeface="+mn-ea"/>
              </a:rPr>
              <a:t>Phishing is a cyber crime procedure utilizing both social building and specialized deception to take individual sensitive data. Besides, Phishing is considered as another extensive type of fraud. Experimentations against recent dependable phishing data sets utilizing different classification algorithm have been performed which received different learning methods. The base of the experiments is accuracy measure.</a:t>
            </a:r>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sym typeface="+mn-ea"/>
              </a:rPr>
              <a:t>The aim of this research work is to predict whether a given URL is phishing website or not. It turns out in the given experiment that Random forest based classifiers are the best classifier with great classification accuracy of 75.47% for the given dataset of phishing site. As a future work we might use this model to other Phishing dataset with larger size then now and then testing the performance of those classification algorithm’s in terms of classification accuracy.</a:t>
            </a:r>
            <a:endParaRPr lang="en-US" sz="12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D1A6F9D-DD77-42A7-A6AB-57439E778FC8}" type="datetime3">
              <a:rPr lang="en-US" smtClean="0"/>
              <a:t>30 January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14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fontScale="97500"/>
          </a:bodyPr>
          <a:lstStyle/>
          <a:p>
            <a:pPr>
              <a:lnSpc>
                <a:spcPct val="150000"/>
              </a:lnSpc>
            </a:pPr>
            <a:r>
              <a:rPr lang="en-US" sz="1200" dirty="0">
                <a:latin typeface="Times New Roman" panose="02020603050405020304" pitchFamily="18" charset="0"/>
                <a:cs typeface="Times New Roman" panose="02020603050405020304" pitchFamily="18" charset="0"/>
                <a:sym typeface="+mn-ea"/>
              </a:rPr>
              <a:t>[1] Samuel </a:t>
            </a:r>
            <a:r>
              <a:rPr lang="en-US" sz="1200" dirty="0" err="1">
                <a:latin typeface="Times New Roman" panose="02020603050405020304" pitchFamily="18" charset="0"/>
                <a:cs typeface="Times New Roman" panose="02020603050405020304" pitchFamily="18" charset="0"/>
                <a:sym typeface="+mn-ea"/>
              </a:rPr>
              <a:t>Marchal</a:t>
            </a:r>
            <a:r>
              <a:rPr lang="en-US" sz="1200" dirty="0">
                <a:latin typeface="Times New Roman" panose="02020603050405020304" pitchFamily="18" charset="0"/>
                <a:cs typeface="Times New Roman" panose="02020603050405020304" pitchFamily="18" charset="0"/>
                <a:sym typeface="+mn-ea"/>
              </a:rPr>
              <a:t>, </a:t>
            </a:r>
            <a:r>
              <a:rPr lang="en-US" sz="1200" dirty="0" err="1">
                <a:latin typeface="Times New Roman" panose="02020603050405020304" pitchFamily="18" charset="0"/>
                <a:cs typeface="Times New Roman" panose="02020603050405020304" pitchFamily="18" charset="0"/>
                <a:sym typeface="+mn-ea"/>
              </a:rPr>
              <a:t>Jérôme</a:t>
            </a:r>
            <a:r>
              <a:rPr lang="en-US" sz="1200" dirty="0">
                <a:latin typeface="Times New Roman" panose="02020603050405020304" pitchFamily="18" charset="0"/>
                <a:cs typeface="Times New Roman" panose="02020603050405020304" pitchFamily="18" charset="0"/>
                <a:sym typeface="+mn-ea"/>
              </a:rPr>
              <a:t> François, </a:t>
            </a:r>
            <a:r>
              <a:rPr lang="en-US" sz="1200" dirty="0" err="1">
                <a:latin typeface="Times New Roman" panose="02020603050405020304" pitchFamily="18" charset="0"/>
                <a:cs typeface="Times New Roman" panose="02020603050405020304" pitchFamily="18" charset="0"/>
                <a:sym typeface="+mn-ea"/>
              </a:rPr>
              <a:t>Radu</a:t>
            </a:r>
            <a:r>
              <a:rPr lang="en-US" sz="1200" dirty="0">
                <a:latin typeface="Times New Roman" panose="02020603050405020304" pitchFamily="18" charset="0"/>
                <a:cs typeface="Times New Roman" panose="02020603050405020304" pitchFamily="18" charset="0"/>
                <a:sym typeface="+mn-ea"/>
              </a:rPr>
              <a:t> State, and Thomas Engel, “</a:t>
            </a:r>
            <a:r>
              <a:rPr lang="en-US" sz="1200" dirty="0" err="1">
                <a:latin typeface="Times New Roman" panose="02020603050405020304" pitchFamily="18" charset="0"/>
                <a:cs typeface="Times New Roman" panose="02020603050405020304" pitchFamily="18" charset="0"/>
                <a:sym typeface="+mn-ea"/>
              </a:rPr>
              <a:t>PhishStorm</a:t>
            </a:r>
            <a:r>
              <a:rPr lang="en-US" sz="1200" dirty="0">
                <a:latin typeface="Times New Roman" panose="02020603050405020304" pitchFamily="18" charset="0"/>
                <a:cs typeface="Times New Roman" panose="02020603050405020304" pitchFamily="18" charset="0"/>
                <a:sym typeface="+mn-ea"/>
              </a:rPr>
              <a:t>: Detecting Phishing With Streaming Analytics,” IEEE Transactions on Network and Service Management, vol. 11 , issue: 4 , pp. 458-471, December 2014</a:t>
            </a: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sym typeface="+mn-ea"/>
              </a:rPr>
              <a:t> [2] Mohammed </a:t>
            </a:r>
            <a:r>
              <a:rPr lang="en-US" sz="1200" dirty="0" err="1">
                <a:latin typeface="Times New Roman" panose="02020603050405020304" pitchFamily="18" charset="0"/>
                <a:cs typeface="Times New Roman" panose="02020603050405020304" pitchFamily="18" charset="0"/>
                <a:sym typeface="+mn-ea"/>
              </a:rPr>
              <a:t>Nazim</a:t>
            </a:r>
            <a:r>
              <a:rPr lang="en-US" sz="1200" dirty="0">
                <a:latin typeface="Times New Roman" panose="02020603050405020304" pitchFamily="18" charset="0"/>
                <a:cs typeface="Times New Roman" panose="02020603050405020304" pitchFamily="18" charset="0"/>
                <a:sym typeface="+mn-ea"/>
              </a:rPr>
              <a:t> </a:t>
            </a:r>
            <a:r>
              <a:rPr lang="en-US" sz="1200" dirty="0" err="1">
                <a:latin typeface="Times New Roman" panose="02020603050405020304" pitchFamily="18" charset="0"/>
                <a:cs typeface="Times New Roman" panose="02020603050405020304" pitchFamily="18" charset="0"/>
                <a:sym typeface="+mn-ea"/>
              </a:rPr>
              <a:t>Feroz,Susan</a:t>
            </a:r>
            <a:r>
              <a:rPr lang="en-US" sz="1200" dirty="0">
                <a:latin typeface="Times New Roman" panose="02020603050405020304" pitchFamily="18" charset="0"/>
                <a:cs typeface="Times New Roman" panose="02020603050405020304" pitchFamily="18" charset="0"/>
                <a:sym typeface="+mn-ea"/>
              </a:rPr>
              <a:t> </a:t>
            </a:r>
            <a:r>
              <a:rPr lang="en-US" sz="1200" dirty="0" err="1">
                <a:latin typeface="Times New Roman" panose="02020603050405020304" pitchFamily="18" charset="0"/>
                <a:cs typeface="Times New Roman" panose="02020603050405020304" pitchFamily="18" charset="0"/>
                <a:sym typeface="+mn-ea"/>
              </a:rPr>
              <a:t>Mengel</a:t>
            </a:r>
            <a:r>
              <a:rPr lang="en-US" sz="1200" dirty="0">
                <a:latin typeface="Times New Roman" panose="02020603050405020304" pitchFamily="18" charset="0"/>
                <a:cs typeface="Times New Roman" panose="02020603050405020304" pitchFamily="18" charset="0"/>
                <a:sym typeface="+mn-ea"/>
              </a:rPr>
              <a:t>, “Phishing URL Detection Using URL Ranking,” IEEE International Congress on Big Data, July 2015 </a:t>
            </a: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sym typeface="+mn-ea"/>
              </a:rPr>
              <a:t>[3] </a:t>
            </a:r>
            <a:r>
              <a:rPr lang="en-US" sz="1200" dirty="0" err="1">
                <a:latin typeface="Times New Roman" panose="02020603050405020304" pitchFamily="18" charset="0"/>
                <a:cs typeface="Times New Roman" panose="02020603050405020304" pitchFamily="18" charset="0"/>
                <a:sym typeface="+mn-ea"/>
              </a:rPr>
              <a:t>Mahdieh</a:t>
            </a:r>
            <a:r>
              <a:rPr lang="en-US" sz="1200" dirty="0">
                <a:latin typeface="Times New Roman" panose="02020603050405020304" pitchFamily="18" charset="0"/>
                <a:cs typeface="Times New Roman" panose="02020603050405020304" pitchFamily="18" charset="0"/>
                <a:sym typeface="+mn-ea"/>
              </a:rPr>
              <a:t> </a:t>
            </a:r>
            <a:r>
              <a:rPr lang="en-US" sz="1200" dirty="0" err="1">
                <a:latin typeface="Times New Roman" panose="02020603050405020304" pitchFamily="18" charset="0"/>
                <a:cs typeface="Times New Roman" panose="02020603050405020304" pitchFamily="18" charset="0"/>
                <a:sym typeface="+mn-ea"/>
              </a:rPr>
              <a:t>Zabihimayvan</a:t>
            </a:r>
            <a:r>
              <a:rPr lang="en-US" sz="1200" dirty="0">
                <a:latin typeface="Times New Roman" panose="02020603050405020304" pitchFamily="18" charset="0"/>
                <a:cs typeface="Times New Roman" panose="02020603050405020304" pitchFamily="18" charset="0"/>
                <a:sym typeface="+mn-ea"/>
              </a:rPr>
              <a:t>, Derek Doran, “Fuzzy Rough Set Feature Selection to Enhance Phishing Attack Detection,” International Conference on Fuzzy Systems (FUZZ-IEEE), New Orleans, LA, USA, June 2019 </a:t>
            </a: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sym typeface="+mn-ea"/>
              </a:rPr>
              <a:t>[4] </a:t>
            </a:r>
            <a:r>
              <a:rPr lang="en-US" sz="1200" dirty="0" err="1">
                <a:latin typeface="Times New Roman" panose="02020603050405020304" pitchFamily="18" charset="0"/>
                <a:cs typeface="Times New Roman" panose="02020603050405020304" pitchFamily="18" charset="0"/>
                <a:sym typeface="+mn-ea"/>
              </a:rPr>
              <a:t>Moitrayee</a:t>
            </a:r>
            <a:r>
              <a:rPr lang="en-US" sz="1200" dirty="0">
                <a:latin typeface="Times New Roman" panose="02020603050405020304" pitchFamily="18" charset="0"/>
                <a:cs typeface="Times New Roman" panose="02020603050405020304" pitchFamily="18" charset="0"/>
                <a:sym typeface="+mn-ea"/>
              </a:rPr>
              <a:t> </a:t>
            </a:r>
            <a:r>
              <a:rPr lang="en-US" sz="1200" dirty="0" err="1">
                <a:latin typeface="Times New Roman" panose="02020603050405020304" pitchFamily="18" charset="0"/>
                <a:cs typeface="Times New Roman" panose="02020603050405020304" pitchFamily="18" charset="0"/>
                <a:sym typeface="+mn-ea"/>
              </a:rPr>
              <a:t>Chatterjee,Akbar-Siami</a:t>
            </a:r>
            <a:r>
              <a:rPr lang="en-US" sz="1200" dirty="0">
                <a:latin typeface="Times New Roman" panose="02020603050405020304" pitchFamily="18" charset="0"/>
                <a:cs typeface="Times New Roman" panose="02020603050405020304" pitchFamily="18" charset="0"/>
                <a:sym typeface="+mn-ea"/>
              </a:rPr>
              <a:t> </a:t>
            </a:r>
            <a:r>
              <a:rPr lang="en-US" sz="1200" dirty="0" err="1">
                <a:latin typeface="Times New Roman" panose="02020603050405020304" pitchFamily="18" charset="0"/>
                <a:cs typeface="Times New Roman" panose="02020603050405020304" pitchFamily="18" charset="0"/>
                <a:sym typeface="+mn-ea"/>
              </a:rPr>
              <a:t>Namin</a:t>
            </a:r>
            <a:r>
              <a:rPr lang="en-US" sz="1200" dirty="0">
                <a:latin typeface="Times New Roman" panose="02020603050405020304" pitchFamily="18" charset="0"/>
                <a:cs typeface="Times New Roman" panose="02020603050405020304" pitchFamily="18" charset="0"/>
                <a:sym typeface="+mn-ea"/>
              </a:rPr>
              <a:t>, “Detecting Phishing Websites through Deep Reinforcement Learning,” IEEE 43rd Annual Computer Software and Applications Conference (COMPSAC), July 2019</a:t>
            </a: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sym typeface="+mn-ea"/>
              </a:rPr>
              <a:t> [5] Chun-Ying </a:t>
            </a:r>
            <a:r>
              <a:rPr lang="en-US" sz="1200" dirty="0" err="1">
                <a:latin typeface="Times New Roman" panose="02020603050405020304" pitchFamily="18" charset="0"/>
                <a:cs typeface="Times New Roman" panose="02020603050405020304" pitchFamily="18" charset="0"/>
                <a:sym typeface="+mn-ea"/>
              </a:rPr>
              <a:t>Huang,Shang</a:t>
            </a:r>
            <a:r>
              <a:rPr lang="en-US" sz="1200" dirty="0">
                <a:latin typeface="Times New Roman" panose="02020603050405020304" pitchFamily="18" charset="0"/>
                <a:cs typeface="Times New Roman" panose="02020603050405020304" pitchFamily="18" charset="0"/>
                <a:sym typeface="+mn-ea"/>
              </a:rPr>
              <a:t>-Pin </a:t>
            </a:r>
            <a:r>
              <a:rPr lang="en-US" sz="1200" dirty="0" err="1">
                <a:latin typeface="Times New Roman" panose="02020603050405020304" pitchFamily="18" charset="0"/>
                <a:cs typeface="Times New Roman" panose="02020603050405020304" pitchFamily="18" charset="0"/>
                <a:sym typeface="+mn-ea"/>
              </a:rPr>
              <a:t>Ma,Wei</a:t>
            </a:r>
            <a:r>
              <a:rPr lang="en-US" sz="1200" dirty="0">
                <a:latin typeface="Times New Roman" panose="02020603050405020304" pitchFamily="18" charset="0"/>
                <a:cs typeface="Times New Roman" panose="02020603050405020304" pitchFamily="18" charset="0"/>
                <a:sym typeface="+mn-ea"/>
              </a:rPr>
              <a:t>-Lin </a:t>
            </a:r>
            <a:r>
              <a:rPr lang="en-US" sz="1200" dirty="0" err="1">
                <a:latin typeface="Times New Roman" panose="02020603050405020304" pitchFamily="18" charset="0"/>
                <a:cs typeface="Times New Roman" panose="02020603050405020304" pitchFamily="18" charset="0"/>
                <a:sym typeface="+mn-ea"/>
              </a:rPr>
              <a:t>Yeh,Chia</a:t>
            </a:r>
            <a:r>
              <a:rPr lang="en-US" sz="1200" dirty="0">
                <a:latin typeface="Times New Roman" panose="02020603050405020304" pitchFamily="18" charset="0"/>
                <a:cs typeface="Times New Roman" panose="02020603050405020304" pitchFamily="18" charset="0"/>
                <a:sym typeface="+mn-ea"/>
              </a:rPr>
              <a:t>-Yi </a:t>
            </a:r>
            <a:r>
              <a:rPr lang="en-US" sz="1200" dirty="0" err="1">
                <a:latin typeface="Times New Roman" panose="02020603050405020304" pitchFamily="18" charset="0"/>
                <a:cs typeface="Times New Roman" panose="02020603050405020304" pitchFamily="18" charset="0"/>
                <a:sym typeface="+mn-ea"/>
              </a:rPr>
              <a:t>Lin,ChienTsung</a:t>
            </a:r>
            <a:r>
              <a:rPr lang="en-US" sz="1200" dirty="0">
                <a:latin typeface="Times New Roman" panose="02020603050405020304" pitchFamily="18" charset="0"/>
                <a:cs typeface="Times New Roman" panose="02020603050405020304" pitchFamily="18" charset="0"/>
                <a:sym typeface="+mn-ea"/>
              </a:rPr>
              <a:t> Liu, “Mitigate web phishing using site signatures,” TENCON 2010-2010 IEEE Region 10 Conference, January 2011 </a:t>
            </a: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sym typeface="+mn-ea"/>
              </a:rPr>
              <a:t>[6] Aaron </a:t>
            </a:r>
            <a:r>
              <a:rPr lang="en-US" sz="1200" dirty="0" err="1">
                <a:latin typeface="Times New Roman" panose="02020603050405020304" pitchFamily="18" charset="0"/>
                <a:cs typeface="Times New Roman" panose="02020603050405020304" pitchFamily="18" charset="0"/>
                <a:sym typeface="+mn-ea"/>
              </a:rPr>
              <a:t>Blum,Brad</a:t>
            </a:r>
            <a:r>
              <a:rPr lang="en-US" sz="1200" dirty="0">
                <a:latin typeface="Times New Roman" panose="02020603050405020304" pitchFamily="18" charset="0"/>
                <a:cs typeface="Times New Roman" panose="02020603050405020304" pitchFamily="18" charset="0"/>
                <a:sym typeface="+mn-ea"/>
              </a:rPr>
              <a:t> </a:t>
            </a:r>
            <a:r>
              <a:rPr lang="en-US" sz="1200" dirty="0" err="1">
                <a:latin typeface="Times New Roman" panose="02020603050405020304" pitchFamily="18" charset="0"/>
                <a:cs typeface="Times New Roman" panose="02020603050405020304" pitchFamily="18" charset="0"/>
                <a:sym typeface="+mn-ea"/>
              </a:rPr>
              <a:t>Wardman,Thamar</a:t>
            </a:r>
            <a:r>
              <a:rPr lang="en-US" sz="1200" dirty="0">
                <a:latin typeface="Times New Roman" panose="02020603050405020304" pitchFamily="18" charset="0"/>
                <a:cs typeface="Times New Roman" panose="02020603050405020304" pitchFamily="18" charset="0"/>
                <a:sym typeface="+mn-ea"/>
              </a:rPr>
              <a:t> </a:t>
            </a:r>
            <a:r>
              <a:rPr lang="en-US" sz="1200" dirty="0" err="1">
                <a:latin typeface="Times New Roman" panose="02020603050405020304" pitchFamily="18" charset="0"/>
                <a:cs typeface="Times New Roman" panose="02020603050405020304" pitchFamily="18" charset="0"/>
                <a:sym typeface="+mn-ea"/>
              </a:rPr>
              <a:t>Solorio,Gary</a:t>
            </a:r>
            <a:r>
              <a:rPr lang="en-US" sz="1200" dirty="0">
                <a:latin typeface="Times New Roman" panose="02020603050405020304" pitchFamily="18" charset="0"/>
                <a:cs typeface="Times New Roman" panose="02020603050405020304" pitchFamily="18" charset="0"/>
                <a:sym typeface="+mn-ea"/>
              </a:rPr>
              <a:t> Warner, “Lexical feature based phishing URL detection using online learning,” 3rd ACM workshop on Artificial intelligence and security, Chicago, Illinois, USA, pp. 54-60, August 2010 </a:t>
            </a: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sym typeface="+mn-ea"/>
              </a:rPr>
              <a:t>[7] Mohammed Al-</a:t>
            </a:r>
            <a:r>
              <a:rPr lang="en-US" sz="1200" dirty="0" err="1">
                <a:latin typeface="Times New Roman" panose="02020603050405020304" pitchFamily="18" charset="0"/>
                <a:cs typeface="Times New Roman" panose="02020603050405020304" pitchFamily="18" charset="0"/>
                <a:sym typeface="+mn-ea"/>
              </a:rPr>
              <a:t>Janabi,Ed</a:t>
            </a:r>
            <a:r>
              <a:rPr lang="en-US" sz="1200" dirty="0">
                <a:latin typeface="Times New Roman" panose="02020603050405020304" pitchFamily="18" charset="0"/>
                <a:cs typeface="Times New Roman" panose="02020603050405020304" pitchFamily="18" charset="0"/>
                <a:sym typeface="+mn-ea"/>
              </a:rPr>
              <a:t> de </a:t>
            </a:r>
            <a:r>
              <a:rPr lang="en-US" sz="1200" dirty="0" err="1">
                <a:latin typeface="Times New Roman" panose="02020603050405020304" pitchFamily="18" charset="0"/>
                <a:cs typeface="Times New Roman" panose="02020603050405020304" pitchFamily="18" charset="0"/>
                <a:sym typeface="+mn-ea"/>
              </a:rPr>
              <a:t>Quincey,Peter</a:t>
            </a:r>
            <a:r>
              <a:rPr lang="en-US" sz="1200" dirty="0">
                <a:latin typeface="Times New Roman" panose="02020603050405020304" pitchFamily="18" charset="0"/>
                <a:cs typeface="Times New Roman" panose="02020603050405020304" pitchFamily="18" charset="0"/>
                <a:sym typeface="+mn-ea"/>
              </a:rPr>
              <a:t> </a:t>
            </a:r>
            <a:r>
              <a:rPr lang="en-US" sz="1200" dirty="0" err="1">
                <a:latin typeface="Times New Roman" panose="02020603050405020304" pitchFamily="18" charset="0"/>
                <a:cs typeface="Times New Roman" panose="02020603050405020304" pitchFamily="18" charset="0"/>
                <a:sym typeface="+mn-ea"/>
              </a:rPr>
              <a:t>Andras</a:t>
            </a:r>
            <a:r>
              <a:rPr lang="en-US" sz="1200" dirty="0">
                <a:latin typeface="Times New Roman" panose="02020603050405020304" pitchFamily="18" charset="0"/>
                <a:cs typeface="Times New Roman" panose="02020603050405020304" pitchFamily="18" charset="0"/>
                <a:sym typeface="+mn-ea"/>
              </a:rPr>
              <a:t>, “Using supervised machine learning algorithms to detect suspicious URLs in online social networks,” IEEE/ACM International Conference on Advances in Social Networks Analysis and Mining 2017, Sydney, Australia, pp. 1104-1111, July 2010 </a:t>
            </a:r>
            <a:endParaRPr lang="en-US" sz="1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D1A6F9D-DD77-42A7-A6AB-57439E778FC8}" type="datetime3">
              <a:rPr lang="en-US" smtClean="0"/>
              <a:t>30 January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431" y="504825"/>
            <a:ext cx="8104909" cy="677286"/>
          </a:xfrm>
        </p:spPr>
        <p:txBody>
          <a:bodyPr>
            <a:noAutofit/>
          </a:bodyPr>
          <a:lstStyle/>
          <a:p>
            <a:pPr algn="l"/>
            <a:endParaRPr lang="en-US" dirty="0">
              <a:cs typeface="Arial" panose="020B0604020202020204" pitchFamily="34" charset="0"/>
              <a:sym typeface="+mn-ea"/>
            </a:endParaRPr>
          </a:p>
        </p:txBody>
      </p:sp>
      <p:sp>
        <p:nvSpPr>
          <p:cNvPr id="3" name="Content Placeholder 2"/>
          <p:cNvSpPr>
            <a:spLocks noGrp="1"/>
          </p:cNvSpPr>
          <p:nvPr>
            <p:ph idx="1"/>
          </p:nvPr>
        </p:nvSpPr>
        <p:spPr>
          <a:xfrm>
            <a:off x="360219" y="1295400"/>
            <a:ext cx="8291945" cy="5426075"/>
          </a:xfrm>
        </p:spPr>
        <p:txBody>
          <a:bodyPr>
            <a:noAutofit/>
          </a:bodyPr>
          <a:lstStyle/>
          <a:p>
            <a:pPr>
              <a:lnSpc>
                <a:spcPct val="150000"/>
              </a:lnSpc>
            </a:pPr>
            <a:r>
              <a:rPr lang="en-US" sz="1200" dirty="0">
                <a:latin typeface="Times New Roman" panose="02020603050405020304" pitchFamily="18" charset="0"/>
                <a:cs typeface="Times New Roman" panose="02020603050405020304" pitchFamily="18" charset="0"/>
                <a:sym typeface="+mn-ea"/>
              </a:rPr>
              <a:t>[8] </a:t>
            </a:r>
            <a:r>
              <a:rPr lang="en-US" sz="1200" dirty="0" err="1">
                <a:latin typeface="Times New Roman" panose="02020603050405020304" pitchFamily="18" charset="0"/>
                <a:cs typeface="Times New Roman" panose="02020603050405020304" pitchFamily="18" charset="0"/>
                <a:sym typeface="+mn-ea"/>
              </a:rPr>
              <a:t>Erzhou</a:t>
            </a:r>
            <a:r>
              <a:rPr lang="en-US" sz="1200" dirty="0">
                <a:latin typeface="Times New Roman" panose="02020603050405020304" pitchFamily="18" charset="0"/>
                <a:cs typeface="Times New Roman" panose="02020603050405020304" pitchFamily="18" charset="0"/>
                <a:sym typeface="+mn-ea"/>
              </a:rPr>
              <a:t> </a:t>
            </a:r>
            <a:r>
              <a:rPr lang="en-US" sz="1200" dirty="0" err="1">
                <a:latin typeface="Times New Roman" panose="02020603050405020304" pitchFamily="18" charset="0"/>
                <a:cs typeface="Times New Roman" panose="02020603050405020304" pitchFamily="18" charset="0"/>
                <a:sym typeface="+mn-ea"/>
              </a:rPr>
              <a:t>Zhu,Yuyang</a:t>
            </a:r>
            <a:r>
              <a:rPr lang="en-US" sz="1200" dirty="0">
                <a:latin typeface="Times New Roman" panose="02020603050405020304" pitchFamily="18" charset="0"/>
                <a:cs typeface="Times New Roman" panose="02020603050405020304" pitchFamily="18" charset="0"/>
                <a:sym typeface="+mn-ea"/>
              </a:rPr>
              <a:t> </a:t>
            </a:r>
            <a:r>
              <a:rPr lang="en-US" sz="1200" dirty="0" err="1">
                <a:latin typeface="Times New Roman" panose="02020603050405020304" pitchFamily="18" charset="0"/>
                <a:cs typeface="Times New Roman" panose="02020603050405020304" pitchFamily="18" charset="0"/>
                <a:sym typeface="+mn-ea"/>
              </a:rPr>
              <a:t>Chen,Chengcheng</a:t>
            </a:r>
            <a:r>
              <a:rPr lang="en-US" sz="1200" dirty="0">
                <a:latin typeface="Times New Roman" panose="02020603050405020304" pitchFamily="18" charset="0"/>
                <a:cs typeface="Times New Roman" panose="02020603050405020304" pitchFamily="18" charset="0"/>
                <a:sym typeface="+mn-ea"/>
              </a:rPr>
              <a:t> </a:t>
            </a:r>
            <a:r>
              <a:rPr lang="en-US" sz="1200" dirty="0" err="1">
                <a:latin typeface="Times New Roman" panose="02020603050405020304" pitchFamily="18" charset="0"/>
                <a:cs typeface="Times New Roman" panose="02020603050405020304" pitchFamily="18" charset="0"/>
                <a:sym typeface="+mn-ea"/>
              </a:rPr>
              <a:t>Ye,Xuejun</a:t>
            </a:r>
            <a:r>
              <a:rPr lang="en-US" sz="1200" dirty="0">
                <a:latin typeface="Times New Roman" panose="02020603050405020304" pitchFamily="18" charset="0"/>
                <a:cs typeface="Times New Roman" panose="02020603050405020304" pitchFamily="18" charset="0"/>
                <a:sym typeface="+mn-ea"/>
              </a:rPr>
              <a:t> </a:t>
            </a:r>
            <a:r>
              <a:rPr lang="en-US" sz="1200" dirty="0" err="1">
                <a:latin typeface="Times New Roman" panose="02020603050405020304" pitchFamily="18" charset="0"/>
                <a:cs typeface="Times New Roman" panose="02020603050405020304" pitchFamily="18" charset="0"/>
                <a:sym typeface="+mn-ea"/>
              </a:rPr>
              <a:t>Li,Feng</a:t>
            </a:r>
            <a:r>
              <a:rPr lang="en-US" sz="1200" dirty="0">
                <a:latin typeface="Times New Roman" panose="02020603050405020304" pitchFamily="18" charset="0"/>
                <a:cs typeface="Times New Roman" panose="02020603050405020304" pitchFamily="18" charset="0"/>
                <a:sym typeface="+mn-ea"/>
              </a:rPr>
              <a:t> Liu, “</a:t>
            </a:r>
            <a:r>
              <a:rPr lang="en-US" sz="1200" dirty="0" err="1">
                <a:latin typeface="Times New Roman" panose="02020603050405020304" pitchFamily="18" charset="0"/>
                <a:cs typeface="Times New Roman" panose="02020603050405020304" pitchFamily="18" charset="0"/>
                <a:sym typeface="+mn-ea"/>
              </a:rPr>
              <a:t>OFSNN:An</a:t>
            </a:r>
            <a:r>
              <a:rPr lang="en-US" sz="1200" dirty="0">
                <a:latin typeface="Times New Roman" panose="02020603050405020304" pitchFamily="18" charset="0"/>
                <a:cs typeface="Times New Roman" panose="02020603050405020304" pitchFamily="18" charset="0"/>
                <a:sym typeface="+mn-ea"/>
              </a:rPr>
              <a:t> Effective Phishing Websites Detection Model Based on Optimal Feature Selection and Neural Network,” IEEE Access(Volume:7), pp. 73271-73284, June 2019 </a:t>
            </a: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sym typeface="+mn-ea"/>
              </a:rPr>
              <a:t>[9] </a:t>
            </a:r>
            <a:r>
              <a:rPr lang="en-US" sz="1200" dirty="0" err="1">
                <a:latin typeface="Times New Roman" panose="02020603050405020304" pitchFamily="18" charset="0"/>
                <a:cs typeface="Times New Roman" panose="02020603050405020304" pitchFamily="18" charset="0"/>
                <a:sym typeface="+mn-ea"/>
              </a:rPr>
              <a:t>Ankesh</a:t>
            </a:r>
            <a:r>
              <a:rPr lang="en-US" sz="1200" dirty="0">
                <a:latin typeface="Times New Roman" panose="02020603050405020304" pitchFamily="18" charset="0"/>
                <a:cs typeface="Times New Roman" panose="02020603050405020304" pitchFamily="18" charset="0"/>
                <a:sym typeface="+mn-ea"/>
              </a:rPr>
              <a:t> </a:t>
            </a:r>
            <a:r>
              <a:rPr lang="en-US" sz="1200" dirty="0" err="1">
                <a:latin typeface="Times New Roman" panose="02020603050405020304" pitchFamily="18" charset="0"/>
                <a:cs typeface="Times New Roman" panose="02020603050405020304" pitchFamily="18" charset="0"/>
                <a:sym typeface="+mn-ea"/>
              </a:rPr>
              <a:t>Anand,Kshitij</a:t>
            </a:r>
            <a:r>
              <a:rPr lang="en-US" sz="1200" dirty="0">
                <a:latin typeface="Times New Roman" panose="02020603050405020304" pitchFamily="18" charset="0"/>
                <a:cs typeface="Times New Roman" panose="02020603050405020304" pitchFamily="18" charset="0"/>
                <a:sym typeface="+mn-ea"/>
              </a:rPr>
              <a:t> </a:t>
            </a:r>
            <a:r>
              <a:rPr lang="en-US" sz="1200" dirty="0" err="1">
                <a:latin typeface="Times New Roman" panose="02020603050405020304" pitchFamily="18" charset="0"/>
                <a:cs typeface="Times New Roman" panose="02020603050405020304" pitchFamily="18" charset="0"/>
                <a:sym typeface="+mn-ea"/>
              </a:rPr>
              <a:t>Gorde,Joel</a:t>
            </a:r>
            <a:r>
              <a:rPr lang="en-US" sz="1200" dirty="0">
                <a:latin typeface="Times New Roman" panose="02020603050405020304" pitchFamily="18" charset="0"/>
                <a:cs typeface="Times New Roman" panose="02020603050405020304" pitchFamily="18" charset="0"/>
                <a:sym typeface="+mn-ea"/>
              </a:rPr>
              <a:t> Ruben Antony </a:t>
            </a:r>
            <a:r>
              <a:rPr lang="en-US" sz="1200" dirty="0" err="1">
                <a:latin typeface="Times New Roman" panose="02020603050405020304" pitchFamily="18" charset="0"/>
                <a:cs typeface="Times New Roman" panose="02020603050405020304" pitchFamily="18" charset="0"/>
                <a:sym typeface="+mn-ea"/>
              </a:rPr>
              <a:t>Moniz,Noseong</a:t>
            </a:r>
            <a:r>
              <a:rPr lang="en-US" sz="1200" dirty="0">
                <a:latin typeface="Times New Roman" panose="02020603050405020304" pitchFamily="18" charset="0"/>
                <a:cs typeface="Times New Roman" panose="02020603050405020304" pitchFamily="18" charset="0"/>
                <a:sym typeface="+mn-ea"/>
              </a:rPr>
              <a:t> </a:t>
            </a:r>
            <a:r>
              <a:rPr lang="en-US" sz="1200" dirty="0" err="1">
                <a:latin typeface="Times New Roman" panose="02020603050405020304" pitchFamily="18" charset="0"/>
                <a:cs typeface="Times New Roman" panose="02020603050405020304" pitchFamily="18" charset="0"/>
                <a:sym typeface="+mn-ea"/>
              </a:rPr>
              <a:t>Park,Tanmoy</a:t>
            </a:r>
            <a:r>
              <a:rPr lang="en-US" sz="1200" dirty="0">
                <a:latin typeface="Times New Roman" panose="02020603050405020304" pitchFamily="18" charset="0"/>
                <a:cs typeface="Times New Roman" panose="02020603050405020304" pitchFamily="18" charset="0"/>
                <a:sym typeface="+mn-ea"/>
              </a:rPr>
              <a:t> </a:t>
            </a:r>
            <a:r>
              <a:rPr lang="en-US" sz="1200" dirty="0" err="1">
                <a:latin typeface="Times New Roman" panose="02020603050405020304" pitchFamily="18" charset="0"/>
                <a:cs typeface="Times New Roman" panose="02020603050405020304" pitchFamily="18" charset="0"/>
                <a:sym typeface="+mn-ea"/>
              </a:rPr>
              <a:t>Chakraborty,Bei</a:t>
            </a:r>
            <a:r>
              <a:rPr lang="en-US" sz="1200" dirty="0">
                <a:latin typeface="Times New Roman" panose="02020603050405020304" pitchFamily="18" charset="0"/>
                <a:cs typeface="Times New Roman" panose="02020603050405020304" pitchFamily="18" charset="0"/>
                <a:sym typeface="+mn-ea"/>
              </a:rPr>
              <a:t>-Tseng Chu, “Phishing URL Detection with Oversampling based on Text Generative Adversarial Networks,” IEEE International Conference on Big Data (Big Data), December 2018</a:t>
            </a: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sym typeface="+mn-ea"/>
              </a:rPr>
              <a:t> [10] Justin </a:t>
            </a:r>
            <a:r>
              <a:rPr lang="en-US" sz="1200" dirty="0" err="1">
                <a:latin typeface="Times New Roman" panose="02020603050405020304" pitchFamily="18" charset="0"/>
                <a:cs typeface="Times New Roman" panose="02020603050405020304" pitchFamily="18" charset="0"/>
                <a:sym typeface="+mn-ea"/>
              </a:rPr>
              <a:t>Ma,Lawrence</a:t>
            </a:r>
            <a:r>
              <a:rPr lang="en-US" sz="1200" dirty="0">
                <a:latin typeface="Times New Roman" panose="02020603050405020304" pitchFamily="18" charset="0"/>
                <a:cs typeface="Times New Roman" panose="02020603050405020304" pitchFamily="18" charset="0"/>
                <a:sym typeface="+mn-ea"/>
              </a:rPr>
              <a:t> K. </a:t>
            </a:r>
            <a:r>
              <a:rPr lang="en-US" sz="1200" dirty="0" err="1">
                <a:latin typeface="Times New Roman" panose="02020603050405020304" pitchFamily="18" charset="0"/>
                <a:cs typeface="Times New Roman" panose="02020603050405020304" pitchFamily="18" charset="0"/>
                <a:sym typeface="+mn-ea"/>
              </a:rPr>
              <a:t>Saul,Stefan</a:t>
            </a:r>
            <a:r>
              <a:rPr lang="en-US" sz="1200" dirty="0">
                <a:latin typeface="Times New Roman" panose="02020603050405020304" pitchFamily="18" charset="0"/>
                <a:cs typeface="Times New Roman" panose="02020603050405020304" pitchFamily="18" charset="0"/>
                <a:sym typeface="+mn-ea"/>
              </a:rPr>
              <a:t> </a:t>
            </a:r>
            <a:r>
              <a:rPr lang="en-US" sz="1200" dirty="0" err="1">
                <a:latin typeface="Times New Roman" panose="02020603050405020304" pitchFamily="18" charset="0"/>
                <a:cs typeface="Times New Roman" panose="02020603050405020304" pitchFamily="18" charset="0"/>
                <a:sym typeface="+mn-ea"/>
              </a:rPr>
              <a:t>Savage,Geoffrey</a:t>
            </a:r>
            <a:r>
              <a:rPr lang="en-US" sz="1200" dirty="0">
                <a:latin typeface="Times New Roman" panose="02020603050405020304" pitchFamily="18" charset="0"/>
                <a:cs typeface="Times New Roman" panose="02020603050405020304" pitchFamily="18" charset="0"/>
                <a:sym typeface="+mn-ea"/>
              </a:rPr>
              <a:t> M. Voelker, “Learning to detect malicious URLs,” ACM Transactions on Intelligent Systems and Technology (TIST) archive Volume 2 Issue 3, April 2011</a:t>
            </a:r>
            <a:endParaRPr lang="en-US" sz="12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1000"/>
              </a:spcBef>
              <a:spcAft>
                <a:spcPts val="0"/>
              </a:spcAft>
              <a:buClrTx/>
              <a:buSzTx/>
              <a:buNone/>
              <a:defRPr/>
            </a:pPr>
            <a:endParaRPr kumimoji="0" lang="en-US" sz="1200" b="0" i="0" u="none" strike="noStrike" kern="1200" cap="none" spc="0" normalizeH="0" baseline="0" noProof="0" dirty="0">
              <a:ln>
                <a:noFill/>
              </a:ln>
              <a:solidFill>
                <a:prstClr val="black"/>
              </a:solidFill>
              <a:effectLst/>
              <a:uLnTx/>
              <a:uFillTx/>
              <a:cs typeface="Arial" panose="020B0604020202020204" pitchFamily="34" charset="0"/>
            </a:endParaRPr>
          </a:p>
        </p:txBody>
      </p:sp>
      <p:sp>
        <p:nvSpPr>
          <p:cNvPr id="4" name="Date Placeholder 3"/>
          <p:cNvSpPr>
            <a:spLocks noGrp="1"/>
          </p:cNvSpPr>
          <p:nvPr>
            <p:ph type="dt" sz="half" idx="10"/>
          </p:nvPr>
        </p:nvSpPr>
        <p:spPr/>
        <p:txBody>
          <a:bodyPr/>
          <a:lstStyle/>
          <a:p>
            <a:fld id="{DD1A6F9D-DD77-42A7-A6AB-57439E778FC8}" type="datetime3">
              <a:rPr lang="en-US" smtClean="0"/>
              <a:t>30 January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14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r>
              <a:rPr lang="en-IN" sz="1200" dirty="0">
                <a:latin typeface="Times New Roman" panose="02020603050405020304" pitchFamily="18" charset="0"/>
                <a:cs typeface="Times New Roman" panose="02020603050405020304" pitchFamily="18" charset="0"/>
                <a:sym typeface="+mn-ea"/>
              </a:rPr>
              <a:t>Phishing is a type of extensive fraud that happens when a malicious website act like a real one keeping in mind that the end goal to obtain touchy data, for example, passwords, account points of interest, or MasterCard numbers. </a:t>
            </a:r>
            <a:endParaRPr lang="en-US"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sym typeface="+mn-ea"/>
              </a:rPr>
              <a:t> In spite of the fact that there are a few contrary to phishing programming and methods for distinguishing potential phishing endeavours in messages and identifying phishing substance on sites, phishes think of new and half breed strategies to go around the accessible programming and systems.</a:t>
            </a:r>
            <a:endParaRPr lang="en-US"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sym typeface="+mn-ea"/>
              </a:rPr>
              <a:t> Phishing is a trickery system that uses a blend of social designing what's more, innovation to assemble delicate and individual data, for example, passwords and charge card subtle elements by taking on the appearance of a dependable individual or business in an   electronic correspondence. Phishing makes utilization of spoof messages that are made to look valid and implied to be originating from honest to goodness sources like money related foundations, ecommerce destinations and so forth, to draw clients to visit fake sites through joins gave in the phishing email. The misleading sites are intended to emulate the look of a genuine organization site page.</a:t>
            </a:r>
            <a:endParaRPr lang="en-US"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sym typeface="+mn-ea"/>
              </a:rPr>
              <a:t>The employing so as to phishing invader's trap clients diverse social building strategies, for example, debilitating to suspend client accounts on the off chance that they don't finish the account upgrade process, give other data to approve their records or a few different motivations to get the clients to visit their satirize page.</a:t>
            </a:r>
            <a:endParaRPr lang="en-US"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sym typeface="+mn-ea"/>
              </a:rPr>
              <a:t>Supervised learning (Classification Technique) accommodates a vastly improved precision while unsupervised learning accommodates a quick and dependable way to deal with infer information from a dataset. That's why we used supervised learning in our work.</a:t>
            </a:r>
            <a:endParaRPr lang="en-US" sz="12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D1A6F9D-DD77-42A7-A6AB-57439E778FC8}" type="datetime3">
              <a:rPr lang="en-US" smtClean="0"/>
              <a:t>30 January 2022</a:t>
            </a:fld>
            <a:endParaRPr lang="en-US" dirty="0"/>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1400" dirty="0">
                <a:latin typeface="Times New Roman" panose="02020603050405020304" pitchFamily="18" charset="0"/>
                <a:cs typeface="Times New Roman" panose="02020603050405020304" pitchFamily="18" charset="0"/>
              </a:rPr>
              <a:t>Problem Definition</a:t>
            </a:r>
          </a:p>
        </p:txBody>
      </p:sp>
      <p:sp>
        <p:nvSpPr>
          <p:cNvPr id="3" name="Content Placeholder 2"/>
          <p:cNvSpPr>
            <a:spLocks noGrp="1"/>
          </p:cNvSpPr>
          <p:nvPr>
            <p:ph idx="1"/>
          </p:nvPr>
        </p:nvSpPr>
        <p:spPr/>
        <p:txBody>
          <a:bodyPr/>
          <a:lstStyle/>
          <a:p>
            <a:r>
              <a:rPr lang="en-IN" sz="1200" dirty="0">
                <a:latin typeface="Times New Roman" panose="02020603050405020304" pitchFamily="18" charset="0"/>
                <a:cs typeface="Times New Roman" panose="02020603050405020304" pitchFamily="18" charset="0"/>
                <a:sym typeface="+mn-ea"/>
              </a:rPr>
              <a:t>Detection of Malicious URLs websites hosting phishing, spam </a:t>
            </a:r>
            <a:r>
              <a:rPr lang="en-IN" sz="1200" dirty="0" err="1">
                <a:latin typeface="Times New Roman" panose="02020603050405020304" pitchFamily="18" charset="0"/>
                <a:cs typeface="Times New Roman" panose="02020603050405020304" pitchFamily="18" charset="0"/>
                <a:sym typeface="+mn-ea"/>
              </a:rPr>
              <a:t>etc</a:t>
            </a:r>
            <a:r>
              <a:rPr lang="en-IN" sz="1200" dirty="0">
                <a:latin typeface="Times New Roman" panose="02020603050405020304" pitchFamily="18" charset="0"/>
                <a:cs typeface="Times New Roman" panose="02020603050405020304" pitchFamily="18" charset="0"/>
                <a:sym typeface="+mn-ea"/>
              </a:rPr>
              <a:t> by using Machine Learning.</a:t>
            </a:r>
            <a:r>
              <a:rPr lang="en-IN" dirty="0">
                <a:sym typeface="+mn-ea"/>
              </a:rPr>
              <a:t> </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DD1A6F9D-DD77-42A7-A6AB-57439E778FC8}" type="datetime3">
              <a:rPr lang="en-US" smtClean="0"/>
              <a:t>30 January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1400" dirty="0">
                <a:latin typeface="Times New Roman" panose="02020603050405020304" pitchFamily="18" charset="0"/>
                <a:cs typeface="Times New Roman" panose="02020603050405020304" pitchFamily="18" charset="0"/>
              </a:rPr>
              <a:t>Scope and Objectives</a:t>
            </a:r>
          </a:p>
        </p:txBody>
      </p:sp>
      <p:sp>
        <p:nvSpPr>
          <p:cNvPr id="3" name="Content Placeholder 2"/>
          <p:cNvSpPr>
            <a:spLocks noGrp="1"/>
          </p:cNvSpPr>
          <p:nvPr>
            <p:ph idx="1"/>
          </p:nvPr>
        </p:nvSpPr>
        <p:spPr/>
        <p:txBody>
          <a:bodyPr>
            <a:normAutofit/>
          </a:bodyPr>
          <a:lstStyle/>
          <a:p>
            <a:r>
              <a:rPr lang="en-IN" sz="1200" dirty="0">
                <a:latin typeface="Times New Roman" panose="02020603050405020304" pitchFamily="18" charset="0"/>
                <a:cs typeface="Times New Roman" panose="02020603050405020304" pitchFamily="18" charset="0"/>
                <a:sym typeface="+mn-ea"/>
              </a:rPr>
              <a:t>The system should be useful in many e-commercial websites for maintaining the security and reliability of customers and people online</a:t>
            </a:r>
            <a:endParaRPr lang="en-US"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sym typeface="+mn-ea"/>
              </a:rPr>
              <a:t>The system should be useful in preventing online frauds leading to leakage of important and private user data</a:t>
            </a:r>
            <a:endParaRPr lang="en-US"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sym typeface="+mn-ea"/>
              </a:rPr>
              <a:t>The scope of using Machine Language over other Traditional Detecting Methods  </a:t>
            </a:r>
            <a:endParaRPr lang="en-US" sz="1200"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sym typeface="+mn-ea"/>
              </a:rPr>
              <a:t>Objectives:</a:t>
            </a:r>
            <a:endParaRPr lang="en-US" sz="1200" b="1" dirty="0">
              <a:latin typeface="Times New Roman" panose="02020603050405020304" pitchFamily="18" charset="0"/>
              <a:cs typeface="Times New Roman" panose="02020603050405020304" pitchFamily="18" charset="0"/>
            </a:endParaRPr>
          </a:p>
          <a:p>
            <a:pPr lvl="0"/>
            <a:r>
              <a:rPr lang="en-IN" sz="1200" dirty="0">
                <a:latin typeface="Times New Roman" panose="02020603050405020304" pitchFamily="18" charset="0"/>
                <a:cs typeface="Times New Roman" panose="02020603050405020304" pitchFamily="18" charset="0"/>
                <a:sym typeface="+mn-ea"/>
              </a:rPr>
              <a:t>Understanding phishing domain (or Fraudulent Domain) characteristics, its distinguishing features from legitimate domains</a:t>
            </a:r>
            <a:endParaRPr lang="en-US" sz="1200" dirty="0">
              <a:latin typeface="Times New Roman" panose="02020603050405020304" pitchFamily="18" charset="0"/>
              <a:cs typeface="Times New Roman" panose="02020603050405020304" pitchFamily="18" charset="0"/>
            </a:endParaRPr>
          </a:p>
          <a:p>
            <a:pPr lvl="0"/>
            <a:r>
              <a:rPr lang="en-IN" sz="1200" dirty="0">
                <a:latin typeface="Times New Roman" panose="02020603050405020304" pitchFamily="18" charset="0"/>
                <a:cs typeface="Times New Roman" panose="02020603050405020304" pitchFamily="18" charset="0"/>
                <a:sym typeface="+mn-ea"/>
              </a:rPr>
              <a:t>Why it is so important to detect this domain and how they can be detected using machine learning and natural language processing techniques</a:t>
            </a:r>
            <a:endParaRPr lang="en-US" sz="1200" dirty="0">
              <a:latin typeface="Times New Roman" panose="02020603050405020304" pitchFamily="18" charset="0"/>
              <a:cs typeface="Times New Roman" panose="02020603050405020304" pitchFamily="18" charset="0"/>
            </a:endParaRPr>
          </a:p>
          <a:p>
            <a:pPr lvl="0"/>
            <a:r>
              <a:rPr lang="en-IN" sz="1200" dirty="0">
                <a:latin typeface="Times New Roman" panose="02020603050405020304" pitchFamily="18" charset="0"/>
                <a:cs typeface="Times New Roman" panose="02020603050405020304" pitchFamily="18" charset="0"/>
                <a:sym typeface="+mn-ea"/>
              </a:rPr>
              <a:t>Reviewing the state-of-the-art machine learning techniques for malicious URL detection in literature</a:t>
            </a:r>
            <a:endParaRPr lang="en-US" sz="1200" dirty="0">
              <a:latin typeface="Times New Roman" panose="02020603050405020304" pitchFamily="18" charset="0"/>
              <a:cs typeface="Times New Roman" panose="02020603050405020304" pitchFamily="18" charset="0"/>
            </a:endParaRPr>
          </a:p>
          <a:p>
            <a:pPr lvl="0"/>
            <a:r>
              <a:rPr lang="en-IN" sz="1200" dirty="0">
                <a:latin typeface="Times New Roman" panose="02020603050405020304" pitchFamily="18" charset="0"/>
                <a:cs typeface="Times New Roman" panose="02020603050405020304" pitchFamily="18" charset="0"/>
                <a:sym typeface="+mn-ea"/>
              </a:rPr>
              <a:t>Understanding the newly emerging concept of Malicious URL Detection as a service and the principles to be used while designing such a system. </a:t>
            </a:r>
            <a:endParaRPr lang="en-US"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sym typeface="+mn-ea"/>
              </a:rPr>
              <a:t>To distinguish the phishing websites from the legitimate websites and ensure secure transactions to users</a:t>
            </a:r>
            <a:endParaRPr lang="en-US" sz="1200" dirty="0">
              <a:latin typeface="Times New Roman" panose="02020603050405020304" pitchFamily="18" charset="0"/>
              <a:cs typeface="Times New Roman" panose="02020603050405020304" pitchFamily="18" charset="0"/>
            </a:endParaRPr>
          </a:p>
          <a:p>
            <a:pPr marL="0" indent="0">
              <a:buNone/>
            </a:pPr>
            <a:endParaRPr lang="en-US" sz="1335"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D1A6F9D-DD77-42A7-A6AB-57439E778FC8}" type="datetime3">
              <a:rPr lang="en-US" smtClean="0"/>
              <a:t>30 January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IN" sz="1400" b="1" dirty="0">
                <a:latin typeface="Times New Roman" panose="02020603050405020304" pitchFamily="18" charset="0"/>
                <a:cs typeface="Times New Roman" panose="02020603050405020304" pitchFamily="18" charset="0"/>
              </a:rPr>
              <a:t>LITERATURE SURVEY</a:t>
            </a:r>
            <a:r>
              <a:rPr lang="en-IN" sz="1050" dirty="0"/>
              <a:t/>
            </a:r>
            <a:br>
              <a:rPr lang="en-IN" sz="1050"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59222850"/>
              </p:ext>
            </p:extLst>
          </p:nvPr>
        </p:nvGraphicFramePr>
        <p:xfrm>
          <a:off x="321917" y="1219200"/>
          <a:ext cx="8523143" cy="5499420"/>
        </p:xfrm>
        <a:graphic>
          <a:graphicData uri="http://schemas.openxmlformats.org/drawingml/2006/table">
            <a:tbl>
              <a:tblPr firstRow="1" bandRow="1">
                <a:tableStyleId>{5C22544A-7EE6-4342-B048-85BDC9FD1C3A}</a:tableStyleId>
              </a:tblPr>
              <a:tblGrid>
                <a:gridCol w="580119">
                  <a:extLst>
                    <a:ext uri="{9D8B030D-6E8A-4147-A177-3AD203B41FA5}">
                      <a16:colId xmlns:a16="http://schemas.microsoft.com/office/drawing/2014/main" val="20000"/>
                    </a:ext>
                  </a:extLst>
                </a:gridCol>
                <a:gridCol w="1104074">
                  <a:extLst>
                    <a:ext uri="{9D8B030D-6E8A-4147-A177-3AD203B41FA5}">
                      <a16:colId xmlns:a16="http://schemas.microsoft.com/office/drawing/2014/main" val="20001"/>
                    </a:ext>
                  </a:extLst>
                </a:gridCol>
                <a:gridCol w="1073558">
                  <a:extLst>
                    <a:ext uri="{9D8B030D-6E8A-4147-A177-3AD203B41FA5}">
                      <a16:colId xmlns:a16="http://schemas.microsoft.com/office/drawing/2014/main" val="20002"/>
                    </a:ext>
                  </a:extLst>
                </a:gridCol>
                <a:gridCol w="4322614">
                  <a:extLst>
                    <a:ext uri="{9D8B030D-6E8A-4147-A177-3AD203B41FA5}">
                      <a16:colId xmlns:a16="http://schemas.microsoft.com/office/drawing/2014/main" val="20003"/>
                    </a:ext>
                  </a:extLst>
                </a:gridCol>
                <a:gridCol w="1442778">
                  <a:extLst>
                    <a:ext uri="{9D8B030D-6E8A-4147-A177-3AD203B41FA5}">
                      <a16:colId xmlns:a16="http://schemas.microsoft.com/office/drawing/2014/main" val="20004"/>
                    </a:ext>
                  </a:extLst>
                </a:gridCol>
              </a:tblGrid>
              <a:tr h="493080">
                <a:tc>
                  <a:txBody>
                    <a:bodyPr/>
                    <a:lstStyle/>
                    <a:p>
                      <a:r>
                        <a:rPr lang="en-IN" sz="1200" dirty="0">
                          <a:latin typeface="Times New Roman" panose="02020603050405020304" pitchFamily="18" charset="0"/>
                          <a:cs typeface="Times New Roman" panose="02020603050405020304" pitchFamily="18" charset="0"/>
                        </a:rPr>
                        <a:t>S.NO</a:t>
                      </a:r>
                    </a:p>
                  </a:txBody>
                  <a:tcPr marL="68580" marR="68580" marT="34290" marB="34290"/>
                </a:tc>
                <a:tc>
                  <a:txBody>
                    <a:bodyPr/>
                    <a:lstStyle/>
                    <a:p>
                      <a:r>
                        <a:rPr lang="en-IN" sz="1200" dirty="0">
                          <a:latin typeface="Times New Roman" panose="02020603050405020304" pitchFamily="18" charset="0"/>
                          <a:cs typeface="Times New Roman" panose="02020603050405020304" pitchFamily="18" charset="0"/>
                        </a:rPr>
                        <a:t>TITLE</a:t>
                      </a:r>
                    </a:p>
                  </a:txBody>
                  <a:tcPr marL="68580" marR="68580" marT="34290" marB="34290"/>
                </a:tc>
                <a:tc>
                  <a:txBody>
                    <a:bodyPr/>
                    <a:lstStyle/>
                    <a:p>
                      <a:r>
                        <a:rPr lang="en-IN" sz="1200" dirty="0">
                          <a:latin typeface="Times New Roman" panose="02020603050405020304" pitchFamily="18" charset="0"/>
                          <a:cs typeface="Times New Roman" panose="02020603050405020304" pitchFamily="18" charset="0"/>
                        </a:rPr>
                        <a:t>AUHTOR/YEAR</a:t>
                      </a:r>
                    </a:p>
                  </a:txBody>
                  <a:tcPr marL="68580" marR="68580" marT="34290" marB="34290"/>
                </a:tc>
                <a:tc>
                  <a:txBody>
                    <a:bodyPr/>
                    <a:lstStyle/>
                    <a:p>
                      <a:r>
                        <a:rPr lang="en-IN" sz="1200" dirty="0">
                          <a:latin typeface="Times New Roman" panose="02020603050405020304" pitchFamily="18" charset="0"/>
                          <a:cs typeface="Times New Roman" panose="02020603050405020304" pitchFamily="18" charset="0"/>
                        </a:rPr>
                        <a:t>DESCRIPTION</a:t>
                      </a:r>
                    </a:p>
                  </a:txBody>
                  <a:tcPr marL="68580" marR="68580" marT="34290" marB="34290"/>
                </a:tc>
                <a:tc>
                  <a:txBody>
                    <a:bodyPr/>
                    <a:lstStyle/>
                    <a:p>
                      <a:r>
                        <a:rPr lang="en-IN" sz="1200" dirty="0">
                          <a:latin typeface="Times New Roman" panose="02020603050405020304" pitchFamily="18" charset="0"/>
                          <a:cs typeface="Times New Roman" panose="02020603050405020304" pitchFamily="18" charset="0"/>
                        </a:rPr>
                        <a:t>TECHNIQUE</a:t>
                      </a:r>
                    </a:p>
                  </a:txBody>
                  <a:tcPr marL="68580" marR="68580" marT="34290" marB="34290"/>
                </a:tc>
                <a:extLst>
                  <a:ext uri="{0D108BD9-81ED-4DB2-BD59-A6C34878D82A}">
                    <a16:rowId xmlns:a16="http://schemas.microsoft.com/office/drawing/2014/main" val="10000"/>
                  </a:ext>
                </a:extLst>
              </a:tr>
              <a:tr h="4764720">
                <a:tc>
                  <a:txBody>
                    <a:bodyPr/>
                    <a:lstStyle/>
                    <a:p>
                      <a:r>
                        <a:rPr lang="en-IN" sz="1200" dirty="0">
                          <a:latin typeface="Times New Roman" panose="02020603050405020304" pitchFamily="18" charset="0"/>
                          <a:cs typeface="Times New Roman" panose="02020603050405020304" pitchFamily="18" charset="0"/>
                        </a:rPr>
                        <a:t>1</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2</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3</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Detecting Phishing Websites via Aggregation Analysis of Page Layouts</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Detection of Phishing Websites using Machine Learning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A Novel Machine Learning Approach to Detect Phishing Websites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2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JianMao</a:t>
                      </a:r>
                      <a:r>
                        <a:rPr lang="en-IN" sz="1200" b="0" i="0" u="none" strike="noStrike" kern="1200" baseline="3000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JingdongBian</a:t>
                      </a:r>
                      <a:r>
                        <a:rPr lang="en-IN" sz="1200" b="0" i="0" u="none" strike="noStrike" kern="1200" baseline="3000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WenqianTian</a:t>
                      </a:r>
                      <a:r>
                        <a:rPr lang="en-IN" sz="1200" b="0" i="0" u="none" strike="noStrike" kern="1200" baseline="3000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ShishiZhu</a:t>
                      </a:r>
                      <a:r>
                        <a:rPr lang="en-IN" sz="1200" b="0" i="0" u="none" strike="noStrike" kern="1200" baseline="3000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TaoWei</a:t>
                      </a:r>
                      <a:r>
                        <a:rPr lang="en-IN" sz="1200" b="0" i="0" u="none" strike="noStrike" kern="1200" baseline="3000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AiliLi</a:t>
                      </a:r>
                      <a:r>
                        <a:rPr lang="en-IN" sz="1200" b="0" i="0" u="none" strike="noStrike" kern="1200" baseline="3000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ZhenkaiLiang</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2018</a:t>
                      </a:r>
                    </a:p>
                    <a:p>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Atharva Deshpande , Omkar </a:t>
                      </a:r>
                      <a:r>
                        <a:rPr lang="en-IN" sz="1200" b="0" i="0" kern="1200" dirty="0" err="1">
                          <a:solidFill>
                            <a:schemeClr val="dk1"/>
                          </a:solidFill>
                          <a:effectLst/>
                          <a:latin typeface="Times New Roman" panose="02020603050405020304" pitchFamily="18" charset="0"/>
                          <a:ea typeface="+mn-ea"/>
                          <a:cs typeface="Times New Roman" panose="02020603050405020304" pitchFamily="18" charset="0"/>
                        </a:rPr>
                        <a:t>Pedamkar</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 </a:t>
                      </a:r>
                      <a:r>
                        <a:rPr lang="en-IN" sz="1200" b="0" i="0" kern="1200" dirty="0" err="1">
                          <a:solidFill>
                            <a:schemeClr val="dk1"/>
                          </a:solidFill>
                          <a:effectLst/>
                          <a:latin typeface="Times New Roman" panose="02020603050405020304" pitchFamily="18" charset="0"/>
                          <a:ea typeface="+mn-ea"/>
                          <a:cs typeface="Times New Roman" panose="02020603050405020304" pitchFamily="18" charset="0"/>
                        </a:rPr>
                        <a:t>Nachiket</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Chaudhary , </a:t>
                      </a:r>
                      <a:r>
                        <a:rPr lang="en-IN" sz="1200" b="0" i="0" kern="1200" dirty="0" err="1">
                          <a:solidFill>
                            <a:schemeClr val="dk1"/>
                          </a:solidFill>
                          <a:effectLst/>
                          <a:latin typeface="Times New Roman" panose="02020603050405020304" pitchFamily="18" charset="0"/>
                          <a:ea typeface="+mn-ea"/>
                          <a:cs typeface="Times New Roman" panose="02020603050405020304" pitchFamily="18" charset="0"/>
                        </a:rPr>
                        <a:t>Dr.</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Swapna </a:t>
                      </a:r>
                      <a:r>
                        <a:rPr lang="en-IN" sz="1200" b="0" i="0" kern="1200" dirty="0" err="1">
                          <a:solidFill>
                            <a:schemeClr val="dk1"/>
                          </a:solidFill>
                          <a:effectLst/>
                          <a:latin typeface="Times New Roman" panose="02020603050405020304" pitchFamily="18" charset="0"/>
                          <a:ea typeface="+mn-ea"/>
                          <a:cs typeface="Times New Roman" panose="02020603050405020304" pitchFamily="18" charset="0"/>
                        </a:rPr>
                        <a:t>Borde</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2021</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Ishant</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Tyagi</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Jatin</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Shad</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Shubham Sharma</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Siddharth Gaur</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Gagandeep Kaur/ 2018</a:t>
                      </a:r>
                      <a:endParaRPr lang="en-IN" sz="12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In this paper, we aim to improve phishing detection techniques using machine learning techniques. In particular, we propose a learning-based aggregation analysis mechanism to decide page layout similarity, which is used to detect phishing pages. Our experiment results shows that our approach is accurate and effective in detecting phishing pages.</a:t>
                      </a:r>
                    </a:p>
                    <a:p>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This paper surveys the features used for detection and detection techniques using machine learning.</a:t>
                      </a:r>
                    </a:p>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Phishing is popular among attackers, since it is easier to trick someone into clicking a malicious link which seems legitimate than trying to break through a computers defense systems. The malicious links within the body of the message are designed to make it appear that they go to the spoofed organization using that organizations logos and other legitimate contents.</a:t>
                      </a:r>
                    </a:p>
                    <a:p>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This paper is focused on various Machine Learning algorithms aimed at predicting whether a website is phishing or legitimate. Machine learning solutions are able to detect zero hour phishing attacks and they are better at handling new types of phishing attacks, so they are preferred. In our implementation, we managed an accuracy of 98.4% in prediction a website to be phishing or legitimate.</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200" dirty="0">
                          <a:latin typeface="Times New Roman" panose="02020603050405020304" pitchFamily="18" charset="0"/>
                          <a:cs typeface="Times New Roman" panose="02020603050405020304" pitchFamily="18" charset="0"/>
                        </a:rPr>
                        <a:t>Support Vector Machine (SVM), </a:t>
                      </a:r>
                      <a:r>
                        <a:rPr lang="en-IN" sz="1200" dirty="0" err="1">
                          <a:latin typeface="Times New Roman" panose="02020603050405020304" pitchFamily="18" charset="0"/>
                          <a:cs typeface="Times New Roman" panose="02020603050405020304" pitchFamily="18" charset="0"/>
                        </a:rPr>
                        <a:t>DecisionTree</a:t>
                      </a:r>
                      <a:r>
                        <a:rPr lang="en-IN" sz="1200" dirty="0">
                          <a:latin typeface="Times New Roman" panose="02020603050405020304" pitchFamily="18" charset="0"/>
                          <a:cs typeface="Times New Roman" panose="02020603050405020304" pitchFamily="18" charset="0"/>
                        </a:rPr>
                        <a:t> (DT)</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Random forest algorithm</a:t>
                      </a:r>
                      <a:r>
                        <a:rPr lang="en-IN" sz="1200" b="0" i="0" kern="1200" baseline="0" dirty="0">
                          <a:solidFill>
                            <a:schemeClr val="dk1"/>
                          </a:solidFill>
                          <a:effectLst/>
                          <a:latin typeface="Times New Roman" panose="02020603050405020304" pitchFamily="18" charset="0"/>
                          <a:ea typeface="+mn-ea"/>
                          <a:cs typeface="Times New Roman" panose="02020603050405020304" pitchFamily="18" charset="0"/>
                        </a:rPr>
                        <a:t> and </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Decision tree</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Decision Tree, Random Forest,</a:t>
                      </a:r>
                      <a:r>
                        <a:rPr lang="en-IN" sz="1200" baseline="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Gradient Boosting (GBM),</a:t>
                      </a:r>
                      <a:r>
                        <a:rPr lang="en-IN" sz="1200" baseline="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Generalized Linear Model and K-Nearest-</a:t>
                      </a:r>
                      <a:r>
                        <a:rPr lang="en-IN" sz="1200" dirty="0" err="1">
                          <a:latin typeface="Times New Roman" panose="02020603050405020304" pitchFamily="18" charset="0"/>
                          <a:cs typeface="Times New Roman" panose="02020603050405020304" pitchFamily="18" charset="0"/>
                        </a:rPr>
                        <a:t>Neighbors</a:t>
                      </a:r>
                      <a:r>
                        <a:rPr lang="en-IN" sz="1200" dirty="0">
                          <a:latin typeface="Times New Roman" panose="02020603050405020304" pitchFamily="18" charset="0"/>
                          <a:cs typeface="Times New Roman" panose="02020603050405020304" pitchFamily="18" charset="0"/>
                        </a:rPr>
                        <a:t> (KNN).</a:t>
                      </a:r>
                    </a:p>
                    <a:p>
                      <a:endParaRPr lang="en-IN" sz="12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IN" sz="1400" b="1" dirty="0">
                <a:latin typeface="Times New Roman" panose="02020603050405020304" pitchFamily="18" charset="0"/>
                <a:cs typeface="Times New Roman" panose="02020603050405020304" pitchFamily="18" charset="0"/>
              </a:rPr>
              <a:t>LITERATURE SURVEY</a:t>
            </a:r>
            <a:endParaRPr lang="en-IN" sz="1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3445272"/>
              </p:ext>
            </p:extLst>
          </p:nvPr>
        </p:nvGraphicFramePr>
        <p:xfrm>
          <a:off x="339970" y="1219200"/>
          <a:ext cx="8505090" cy="5576356"/>
        </p:xfrm>
        <a:graphic>
          <a:graphicData uri="http://schemas.openxmlformats.org/drawingml/2006/table">
            <a:tbl>
              <a:tblPr firstRow="1" bandRow="1">
                <a:tableStyleId>{5C22544A-7EE6-4342-B048-85BDC9FD1C3A}</a:tableStyleId>
              </a:tblPr>
              <a:tblGrid>
                <a:gridCol w="557481">
                  <a:extLst>
                    <a:ext uri="{9D8B030D-6E8A-4147-A177-3AD203B41FA5}">
                      <a16:colId xmlns:a16="http://schemas.microsoft.com/office/drawing/2014/main" val="20000"/>
                    </a:ext>
                  </a:extLst>
                </a:gridCol>
                <a:gridCol w="1134216">
                  <a:extLst>
                    <a:ext uri="{9D8B030D-6E8A-4147-A177-3AD203B41FA5}">
                      <a16:colId xmlns:a16="http://schemas.microsoft.com/office/drawing/2014/main" val="20001"/>
                    </a:ext>
                  </a:extLst>
                </a:gridCol>
                <a:gridCol w="1064801">
                  <a:extLst>
                    <a:ext uri="{9D8B030D-6E8A-4147-A177-3AD203B41FA5}">
                      <a16:colId xmlns:a16="http://schemas.microsoft.com/office/drawing/2014/main" val="20002"/>
                    </a:ext>
                  </a:extLst>
                </a:gridCol>
                <a:gridCol w="4047574">
                  <a:extLst>
                    <a:ext uri="{9D8B030D-6E8A-4147-A177-3AD203B41FA5}">
                      <a16:colId xmlns:a16="http://schemas.microsoft.com/office/drawing/2014/main" val="20003"/>
                    </a:ext>
                  </a:extLst>
                </a:gridCol>
                <a:gridCol w="1701018">
                  <a:extLst>
                    <a:ext uri="{9D8B030D-6E8A-4147-A177-3AD203B41FA5}">
                      <a16:colId xmlns:a16="http://schemas.microsoft.com/office/drawing/2014/main" val="20004"/>
                    </a:ext>
                  </a:extLst>
                </a:gridCol>
              </a:tblGrid>
              <a:tr h="570016">
                <a:tc>
                  <a:txBody>
                    <a:bodyPr/>
                    <a:lstStyle/>
                    <a:p>
                      <a:r>
                        <a:rPr lang="en-IN" sz="1400" dirty="0">
                          <a:latin typeface="Times New Roman" panose="02020603050405020304" pitchFamily="18" charset="0"/>
                          <a:cs typeface="Times New Roman" panose="02020603050405020304" pitchFamily="18" charset="0"/>
                        </a:rPr>
                        <a:t>S.NO</a:t>
                      </a:r>
                    </a:p>
                  </a:txBody>
                  <a:tcPr marL="68580" marR="68580" marT="34290" marB="34290"/>
                </a:tc>
                <a:tc>
                  <a:txBody>
                    <a:bodyPr/>
                    <a:lstStyle/>
                    <a:p>
                      <a:r>
                        <a:rPr lang="en-IN" sz="1400" dirty="0">
                          <a:latin typeface="Times New Roman" panose="02020603050405020304" pitchFamily="18" charset="0"/>
                          <a:cs typeface="Times New Roman" panose="02020603050405020304" pitchFamily="18" charset="0"/>
                        </a:rPr>
                        <a:t>TITLE</a:t>
                      </a:r>
                    </a:p>
                  </a:txBody>
                  <a:tcPr marL="68580" marR="68580" marT="34290" marB="34290"/>
                </a:tc>
                <a:tc>
                  <a:txBody>
                    <a:bodyPr/>
                    <a:lstStyle/>
                    <a:p>
                      <a:r>
                        <a:rPr lang="en-IN" sz="1400" dirty="0">
                          <a:latin typeface="Times New Roman" panose="02020603050405020304" pitchFamily="18" charset="0"/>
                          <a:cs typeface="Times New Roman" panose="02020603050405020304" pitchFamily="18" charset="0"/>
                        </a:rPr>
                        <a:t>AUHTOR/YEAR</a:t>
                      </a:r>
                    </a:p>
                  </a:txBody>
                  <a:tcPr marL="68580" marR="68580" marT="34290" marB="34290"/>
                </a:tc>
                <a:tc>
                  <a:txBody>
                    <a:bodyPr/>
                    <a:lstStyle/>
                    <a:p>
                      <a:r>
                        <a:rPr lang="en-IN" sz="1400" dirty="0">
                          <a:latin typeface="Times New Roman" panose="02020603050405020304" pitchFamily="18" charset="0"/>
                          <a:cs typeface="Times New Roman" panose="02020603050405020304" pitchFamily="18" charset="0"/>
                        </a:rPr>
                        <a:t>DESCRIPTION</a:t>
                      </a:r>
                    </a:p>
                  </a:txBody>
                  <a:tcPr marL="68580" marR="68580" marT="34290" marB="34290"/>
                </a:tc>
                <a:tc>
                  <a:txBody>
                    <a:bodyPr/>
                    <a:lstStyle/>
                    <a:p>
                      <a:r>
                        <a:rPr lang="en-IN" sz="1400" dirty="0">
                          <a:latin typeface="Times New Roman" panose="02020603050405020304" pitchFamily="18" charset="0"/>
                          <a:cs typeface="Times New Roman" panose="02020603050405020304" pitchFamily="18" charset="0"/>
                        </a:rPr>
                        <a:t>TECHNIQUE</a:t>
                      </a:r>
                    </a:p>
                  </a:txBody>
                  <a:tcPr marL="68580" marR="68580" marT="34290" marB="34290"/>
                </a:tc>
                <a:extLst>
                  <a:ext uri="{0D108BD9-81ED-4DB2-BD59-A6C34878D82A}">
                    <a16:rowId xmlns:a16="http://schemas.microsoft.com/office/drawing/2014/main" val="10000"/>
                  </a:ext>
                </a:extLst>
              </a:tr>
              <a:tr h="4840184">
                <a:tc>
                  <a:txBody>
                    <a:bodyPr/>
                    <a:lstStyle/>
                    <a:p>
                      <a:r>
                        <a:rPr lang="en-IN" sz="1200" dirty="0">
                          <a:latin typeface="Times New Roman" panose="02020603050405020304" pitchFamily="18" charset="0"/>
                          <a:cs typeface="Times New Roman" panose="02020603050405020304" pitchFamily="18" charset="0"/>
                        </a:rPr>
                        <a:t>4</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5</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6</a:t>
                      </a: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Phishing Detection Using Machine Learning Techniques</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Development of anti-phishing browser based on random forest and rule of extraction framework</a:t>
                      </a:r>
                    </a:p>
                    <a:p>
                      <a:endParaRPr lang="en-IN" sz="1200" dirty="0">
                        <a:latin typeface="Times New Roman" panose="02020603050405020304" pitchFamily="18" charset="0"/>
                        <a:cs typeface="Times New Roman" panose="02020603050405020304" pitchFamily="18" charset="0"/>
                      </a:endParaRPr>
                    </a:p>
                    <a:p>
                      <a:endParaRPr lang="en-IN" sz="1200" b="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Detecting Phishing Attacks Using Natural Language Processing and Deep Learning Models </a:t>
                      </a:r>
                      <a:endParaRPr lang="en-IN" sz="1200" dirty="0">
                        <a:latin typeface="Times New Roman" panose="02020603050405020304" pitchFamily="18" charset="0"/>
                        <a:cs typeface="Times New Roman" panose="02020603050405020304" pitchFamily="18" charset="0"/>
                      </a:endParaRPr>
                    </a:p>
                    <a:p>
                      <a:endParaRPr lang="en-IN"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IN" sz="1200" dirty="0">
                          <a:latin typeface="Times New Roman" panose="02020603050405020304" pitchFamily="18" charset="0"/>
                          <a:cs typeface="Times New Roman" panose="02020603050405020304" pitchFamily="18" charset="0"/>
                        </a:rPr>
                        <a:t>Vahid </a:t>
                      </a:r>
                      <a:r>
                        <a:rPr lang="en-IN" sz="1200" dirty="0" err="1">
                          <a:latin typeface="Times New Roman" panose="02020603050405020304" pitchFamily="18" charset="0"/>
                          <a:cs typeface="Times New Roman" panose="02020603050405020304" pitchFamily="18" charset="0"/>
                        </a:rPr>
                        <a:t>Shahrivari</a:t>
                      </a:r>
                      <a:r>
                        <a:rPr lang="en-IN" sz="1200" dirty="0">
                          <a:latin typeface="Times New Roman" panose="02020603050405020304" pitchFamily="18" charset="0"/>
                          <a:cs typeface="Times New Roman" panose="02020603050405020304" pitchFamily="18" charset="0"/>
                        </a:rPr>
                        <a:t>, Mohammad Mahdi </a:t>
                      </a:r>
                      <a:r>
                        <a:rPr lang="en-IN" sz="1200" dirty="0" err="1">
                          <a:latin typeface="Times New Roman" panose="02020603050405020304" pitchFamily="18" charset="0"/>
                          <a:cs typeface="Times New Roman" panose="02020603050405020304" pitchFamily="18" charset="0"/>
                        </a:rPr>
                        <a:t>Darabi</a:t>
                      </a:r>
                      <a:r>
                        <a:rPr lang="en-IN" sz="1200" dirty="0">
                          <a:latin typeface="Times New Roman" panose="02020603050405020304" pitchFamily="18" charset="0"/>
                          <a:cs typeface="Times New Roman" panose="02020603050405020304" pitchFamily="18" charset="0"/>
                        </a:rPr>
                        <a:t>, Mohammad Izadi/ 2020</a:t>
                      </a:r>
                    </a:p>
                    <a:p>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Mohith</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Gowda HR</a:t>
                      </a:r>
                      <a:r>
                        <a:rPr lang="en-IN" sz="1200" dirty="0">
                          <a:latin typeface="Times New Roman" panose="02020603050405020304" pitchFamily="18" charset="0"/>
                          <a:cs typeface="Times New Roman" panose="02020603050405020304" pitchFamily="18" charset="0"/>
                        </a:rPr>
                        <a:t>, </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Adithya MV</a:t>
                      </a:r>
                      <a:r>
                        <a:rPr lang="en-IN" sz="1200" dirty="0">
                          <a:latin typeface="Times New Roman" panose="02020603050405020304" pitchFamily="18" charset="0"/>
                          <a:cs typeface="Times New Roman" panose="02020603050405020304" pitchFamily="18" charset="0"/>
                        </a:rPr>
                        <a:t>,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Gunesh</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Prasad S</a:t>
                      </a:r>
                      <a:r>
                        <a:rPr lang="en-IN" sz="1200" dirty="0">
                          <a:latin typeface="Times New Roman" panose="02020603050405020304" pitchFamily="18" charset="0"/>
                          <a:cs typeface="Times New Roman" panose="02020603050405020304" pitchFamily="18" charset="0"/>
                        </a:rPr>
                        <a:t> &amp; </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Vinay S/ 2020</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Fenny </a:t>
                      </a:r>
                      <a:r>
                        <a:rPr lang="en-IN" sz="1200" dirty="0" err="1">
                          <a:latin typeface="Times New Roman" panose="02020603050405020304" pitchFamily="18" charset="0"/>
                          <a:cs typeface="Times New Roman" panose="02020603050405020304" pitchFamily="18" charset="0"/>
                        </a:rPr>
                        <a:t>Zalavadia,Akshata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Nevrekar</a:t>
                      </a:r>
                      <a:r>
                        <a:rPr lang="en-IN" sz="1200" dirty="0">
                          <a:latin typeface="Times New Roman" panose="02020603050405020304" pitchFamily="18" charset="0"/>
                          <a:cs typeface="Times New Roman" panose="02020603050405020304" pitchFamily="18" charset="0"/>
                        </a:rPr>
                        <a:t>, Priyanka </a:t>
                      </a:r>
                      <a:r>
                        <a:rPr lang="en-IN" sz="1200" dirty="0" err="1">
                          <a:latin typeface="Times New Roman" panose="02020603050405020304" pitchFamily="18" charset="0"/>
                          <a:cs typeface="Times New Roman" panose="02020603050405020304" pitchFamily="18" charset="0"/>
                        </a:rPr>
                        <a:t>Pachpande,ShubhangiPandey,andDr.Sharvari</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Govilkar</a:t>
                      </a:r>
                      <a:r>
                        <a:rPr lang="en-IN" sz="1200" dirty="0">
                          <a:latin typeface="Times New Roman" panose="02020603050405020304" pitchFamily="18" charset="0"/>
                          <a:cs typeface="Times New Roman" panose="02020603050405020304" pitchFamily="18" charset="0"/>
                        </a:rPr>
                        <a:t> / 2019</a:t>
                      </a:r>
                    </a:p>
                    <a:p>
                      <a:endParaRPr lang="en-IN" sz="12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200" dirty="0">
                          <a:latin typeface="Times New Roman" panose="02020603050405020304" pitchFamily="18" charset="0"/>
                          <a:cs typeface="Times New Roman" panose="02020603050405020304" pitchFamily="18" charset="0"/>
                        </a:rPr>
                        <a:t>One of the most successful methods for detecting these malicious activities is Machine Learning. This is because most Phishing attacks have some common characteristics which can be identified by machine learning methods. In this paper, we compared the results of multiple machine learning methods for predicting phishing websites.</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In this paper, we propose a novel technique to identify phishing websites effortlessly on the client side by proposing a novel browser architecture. In this system, we use the rule of extraction framework to extract the properties or features of a website using the URL only. This list consists of 30 different properties of a URL, which will later be used by the Random Forest Classification machine learning model to detect the authenticity of the website. </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The approach will also use Deep Learning frameworks with hierarchical long-short term memory networks (H-LSTMs) and attention mechanisms to model the emails simultaneously at the word and sentence level. Phishing attacks categorizes the emails based on certain properties which give more details about the source of phishing. Generally, most of the existing systems focus on email classification depending upon header part or body part. </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Logistic Regression, Decision Tree, Random Forest, Ada-Boost, Support Vector Machine, KNN, Artificial Neural Networks, Gradient Boosting, and </a:t>
                      </a:r>
                      <a:r>
                        <a:rPr lang="en-IN" sz="1200" dirty="0" err="1">
                          <a:latin typeface="Times New Roman" panose="02020603050405020304" pitchFamily="18" charset="0"/>
                          <a:cs typeface="Times New Roman" panose="02020603050405020304" pitchFamily="18" charset="0"/>
                        </a:rPr>
                        <a:t>XGBoost</a:t>
                      </a:r>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Random Forest Classification machine learning model</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SVM, Naive Bayes, neural network, LSTM.</a:t>
                      </a:r>
                    </a:p>
                    <a:p>
                      <a:endParaRPr lang="en-IN" sz="12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IN" sz="1200" b="1" dirty="0">
                <a:latin typeface="Times New Roman" panose="02020603050405020304" pitchFamily="18" charset="0"/>
                <a:cs typeface="Times New Roman" panose="02020603050405020304" pitchFamily="18" charset="0"/>
              </a:rPr>
              <a:t>LITERATURE SURVEY</a:t>
            </a:r>
            <a:endParaRPr lang="en-IN" sz="12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819425"/>
              </p:ext>
            </p:extLst>
          </p:nvPr>
        </p:nvGraphicFramePr>
        <p:xfrm>
          <a:off x="381000" y="1371600"/>
          <a:ext cx="8464059" cy="5257800"/>
        </p:xfrm>
        <a:graphic>
          <a:graphicData uri="http://schemas.openxmlformats.org/drawingml/2006/table">
            <a:tbl>
              <a:tblPr firstRow="1" bandRow="1">
                <a:tableStyleId>{5C22544A-7EE6-4342-B048-85BDC9FD1C3A}</a:tableStyleId>
              </a:tblPr>
              <a:tblGrid>
                <a:gridCol w="554792">
                  <a:extLst>
                    <a:ext uri="{9D8B030D-6E8A-4147-A177-3AD203B41FA5}">
                      <a16:colId xmlns:a16="http://schemas.microsoft.com/office/drawing/2014/main" val="20000"/>
                    </a:ext>
                  </a:extLst>
                </a:gridCol>
                <a:gridCol w="982997">
                  <a:extLst>
                    <a:ext uri="{9D8B030D-6E8A-4147-A177-3AD203B41FA5}">
                      <a16:colId xmlns:a16="http://schemas.microsoft.com/office/drawing/2014/main" val="20001"/>
                    </a:ext>
                  </a:extLst>
                </a:gridCol>
                <a:gridCol w="1238845">
                  <a:extLst>
                    <a:ext uri="{9D8B030D-6E8A-4147-A177-3AD203B41FA5}">
                      <a16:colId xmlns:a16="http://schemas.microsoft.com/office/drawing/2014/main" val="20002"/>
                    </a:ext>
                  </a:extLst>
                </a:gridCol>
                <a:gridCol w="3994613">
                  <a:extLst>
                    <a:ext uri="{9D8B030D-6E8A-4147-A177-3AD203B41FA5}">
                      <a16:colId xmlns:a16="http://schemas.microsoft.com/office/drawing/2014/main" val="20003"/>
                    </a:ext>
                  </a:extLst>
                </a:gridCol>
                <a:gridCol w="1692812">
                  <a:extLst>
                    <a:ext uri="{9D8B030D-6E8A-4147-A177-3AD203B41FA5}">
                      <a16:colId xmlns:a16="http://schemas.microsoft.com/office/drawing/2014/main" val="20004"/>
                    </a:ext>
                  </a:extLst>
                </a:gridCol>
              </a:tblGrid>
              <a:tr h="621570">
                <a:tc>
                  <a:txBody>
                    <a:bodyPr/>
                    <a:lstStyle/>
                    <a:p>
                      <a:r>
                        <a:rPr lang="en-IN" sz="1200" dirty="0">
                          <a:latin typeface="Times New Roman" panose="02020603050405020304" pitchFamily="18" charset="0"/>
                          <a:cs typeface="Times New Roman" panose="02020603050405020304" pitchFamily="18" charset="0"/>
                        </a:rPr>
                        <a:t>S.NO</a:t>
                      </a:r>
                    </a:p>
                  </a:txBody>
                  <a:tcPr marL="68580" marR="68580" marT="34290" marB="34290"/>
                </a:tc>
                <a:tc>
                  <a:txBody>
                    <a:bodyPr/>
                    <a:lstStyle/>
                    <a:p>
                      <a:r>
                        <a:rPr lang="en-IN" sz="1200" dirty="0">
                          <a:latin typeface="Times New Roman" panose="02020603050405020304" pitchFamily="18" charset="0"/>
                          <a:cs typeface="Times New Roman" panose="02020603050405020304" pitchFamily="18" charset="0"/>
                        </a:rPr>
                        <a:t>TITLE</a:t>
                      </a:r>
                    </a:p>
                  </a:txBody>
                  <a:tcPr marL="68580" marR="68580" marT="34290" marB="34290"/>
                </a:tc>
                <a:tc>
                  <a:txBody>
                    <a:bodyPr/>
                    <a:lstStyle/>
                    <a:p>
                      <a:r>
                        <a:rPr lang="en-IN" sz="1200" dirty="0">
                          <a:latin typeface="Times New Roman" panose="02020603050405020304" pitchFamily="18" charset="0"/>
                          <a:cs typeface="Times New Roman" panose="02020603050405020304" pitchFamily="18" charset="0"/>
                        </a:rPr>
                        <a:t>AUHTOR/YEAR</a:t>
                      </a:r>
                    </a:p>
                  </a:txBody>
                  <a:tcPr marL="68580" marR="68580" marT="34290" marB="34290"/>
                </a:tc>
                <a:tc>
                  <a:txBody>
                    <a:bodyPr/>
                    <a:lstStyle/>
                    <a:p>
                      <a:r>
                        <a:rPr lang="en-IN" sz="1200" dirty="0">
                          <a:latin typeface="Times New Roman" panose="02020603050405020304" pitchFamily="18" charset="0"/>
                          <a:cs typeface="Times New Roman" panose="02020603050405020304" pitchFamily="18" charset="0"/>
                        </a:rPr>
                        <a:t>DESCRIPTION</a:t>
                      </a:r>
                    </a:p>
                  </a:txBody>
                  <a:tcPr marL="68580" marR="68580" marT="34290" marB="34290"/>
                </a:tc>
                <a:tc>
                  <a:txBody>
                    <a:bodyPr/>
                    <a:lstStyle/>
                    <a:p>
                      <a:r>
                        <a:rPr lang="en-IN" sz="1200" dirty="0">
                          <a:latin typeface="Times New Roman" panose="02020603050405020304" pitchFamily="18" charset="0"/>
                          <a:cs typeface="Times New Roman" panose="02020603050405020304" pitchFamily="18" charset="0"/>
                        </a:rPr>
                        <a:t>TECHNIQUE</a:t>
                      </a:r>
                    </a:p>
                  </a:txBody>
                  <a:tcPr marL="68580" marR="68580" marT="34290" marB="34290"/>
                </a:tc>
                <a:extLst>
                  <a:ext uri="{0D108BD9-81ED-4DB2-BD59-A6C34878D82A}">
                    <a16:rowId xmlns:a16="http://schemas.microsoft.com/office/drawing/2014/main" val="10000"/>
                  </a:ext>
                </a:extLst>
              </a:tr>
              <a:tr h="4636230">
                <a:tc>
                  <a:txBody>
                    <a:bodyPr/>
                    <a:lstStyle/>
                    <a:p>
                      <a:r>
                        <a:rPr lang="en-IN" sz="1200" dirty="0">
                          <a:latin typeface="Times New Roman" panose="02020603050405020304" pitchFamily="18" charset="0"/>
                          <a:cs typeface="Times New Roman" panose="02020603050405020304" pitchFamily="18" charset="0"/>
                        </a:rPr>
                        <a:t>7</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8</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Performance comparison of classifiers on reduced phishing website dataset</a:t>
                      </a:r>
                      <a:endParaRPr lang="en-IN" sz="1200" dirty="0">
                        <a:latin typeface="Times New Roman" panose="02020603050405020304" pitchFamily="18" charset="0"/>
                        <a:cs typeface="Times New Roman" panose="02020603050405020304" pitchFamily="18" charset="0"/>
                      </a:endParaRPr>
                    </a:p>
                    <a:p>
                      <a:endParaRPr lang="en-IN" sz="1200" b="0" dirty="0">
                        <a:latin typeface="Times New Roman" panose="02020603050405020304" pitchFamily="18" charset="0"/>
                        <a:cs typeface="Times New Roman" panose="02020603050405020304" pitchFamily="18" charset="0"/>
                      </a:endParaRPr>
                    </a:p>
                    <a:p>
                      <a:endParaRPr lang="en-IN" sz="1200" b="0" dirty="0">
                        <a:latin typeface="Times New Roman" panose="02020603050405020304" pitchFamily="18" charset="0"/>
                        <a:cs typeface="Times New Roman" panose="02020603050405020304" pitchFamily="18" charset="0"/>
                      </a:endParaRPr>
                    </a:p>
                    <a:p>
                      <a:endParaRPr lang="en-IN" sz="1200" b="0" dirty="0">
                        <a:latin typeface="Times New Roman" panose="02020603050405020304" pitchFamily="18" charset="0"/>
                        <a:cs typeface="Times New Roman" panose="02020603050405020304" pitchFamily="18" charset="0"/>
                      </a:endParaRPr>
                    </a:p>
                    <a:p>
                      <a:endParaRPr lang="en-IN" sz="1200" b="0" dirty="0">
                        <a:latin typeface="Times New Roman" panose="02020603050405020304" pitchFamily="18" charset="0"/>
                        <a:cs typeface="Times New Roman" panose="02020603050405020304" pitchFamily="18" charset="0"/>
                      </a:endParaRPr>
                    </a:p>
                    <a:p>
                      <a:endParaRPr lang="en-IN" sz="1200" b="0" dirty="0">
                        <a:latin typeface="Times New Roman" panose="02020603050405020304" pitchFamily="18" charset="0"/>
                        <a:cs typeface="Times New Roman" panose="02020603050405020304" pitchFamily="18" charset="0"/>
                      </a:endParaRPr>
                    </a:p>
                    <a:p>
                      <a:endParaRPr lang="en-IN" sz="1200" b="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On Feature Selection for the Prediction of Phishing Websites</a:t>
                      </a:r>
                      <a:endParaRPr lang="en-IN" sz="1200" dirty="0">
                        <a:latin typeface="Times New Roman" panose="02020603050405020304" pitchFamily="18" charset="0"/>
                        <a:cs typeface="Times New Roman" panose="02020603050405020304" pitchFamily="18" charset="0"/>
                      </a:endParaRPr>
                    </a:p>
                    <a:p>
                      <a:endParaRPr lang="en-IN"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Murat </a:t>
                      </a:r>
                      <a:r>
                        <a:rPr lang="en-IN" sz="12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Karabatak</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Twana Mustafa/ 2018</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Wesam</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Fadheel</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Mohamed </a:t>
                      </a:r>
                      <a:r>
                        <a:rPr lang="en-IN" sz="12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Abusharkh</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Ikhlas</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Abdel-</a:t>
                      </a:r>
                      <a:r>
                        <a:rPr lang="en-IN" sz="12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Qader</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2017</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In this paper, </a:t>
                      </a:r>
                      <a:r>
                        <a:rPr lang="en-US" sz="1200" b="0" i="0" kern="1200" dirty="0" err="1">
                          <a:solidFill>
                            <a:schemeClr val="dk1"/>
                          </a:solidFill>
                          <a:effectLst/>
                          <a:latin typeface="Times New Roman" panose="02020603050405020304" pitchFamily="18" charset="0"/>
                          <a:ea typeface="+mn-ea"/>
                          <a:cs typeface="Times New Roman" panose="02020603050405020304" pitchFamily="18" charset="0"/>
                        </a:rPr>
                        <a:t>phising</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website dataset taken from UCI was investigated. Its dimension was reduced and the performance comparison of classification algorithms is studied on reduced phishing website dataset. Phishing website dataset was taken from UCI machine learning repository. This dataset consists of 11055 records and 31 features. Feature selection algorithms were applied to reduce the dimension of phishing website dataset and to obtain higher classification performance. Then, the performance of classification algorithms is compared to other data mining classification algorithms. Finally, a comparative classification performance on the reduced dataset by using the common classification algorithms is given.</a:t>
                      </a:r>
                    </a:p>
                    <a:p>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In this study, we implemented Kaiser-Meyer-Olkin (KMO) Test as a feature selection method and applied that to a publicly available phishing dataset, namely, the UCI of phishing website. furthermore, we used Logistic Regression and Support Vector Machine as classification methods to validate the feature selection method. Our results show just a slight difference in accuracy between implementation using full dataset features and the proposed much smaller dataset (almost 63% of original features set).</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Naive Bayes Classifier,J48 decision tree,</a:t>
                      </a:r>
                      <a:r>
                        <a:rPr lang="en-IN" sz="1200" baseline="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Random Forest</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Logistic Regression and Support Vector Machine</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41A835-9C87-4039-8AE0-692D1FD839A3}" type="datetime3">
              <a:rPr lang="en-US" smtClean="0"/>
              <a:t>30 January 2022</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t>9</a:t>
            </a:fld>
            <a:endParaRPr lang="en-US"/>
          </a:p>
        </p:txBody>
      </p:sp>
      <p:sp>
        <p:nvSpPr>
          <p:cNvPr id="8" name="Title 1"/>
          <p:cNvSpPr>
            <a:spLocks noGrp="1"/>
          </p:cNvSpPr>
          <p:nvPr>
            <p:ph type="title"/>
          </p:nvPr>
        </p:nvSpPr>
        <p:spPr>
          <a:xfrm>
            <a:off x="422564" y="272415"/>
            <a:ext cx="8229600" cy="1143000"/>
          </a:xfrm>
        </p:spPr>
        <p:txBody>
          <a:bodyPr>
            <a:normAutofit/>
          </a:bodyPr>
          <a:lstStyle/>
          <a:p>
            <a:pPr algn="l"/>
            <a:r>
              <a:rPr lang="en-US" sz="1400" dirty="0">
                <a:latin typeface="Times New Roman" panose="02020603050405020304" pitchFamily="18" charset="0"/>
                <a:cs typeface="Times New Roman" panose="02020603050405020304" pitchFamily="18" charset="0"/>
              </a:rPr>
              <a:t>System Architecture</a:t>
            </a:r>
          </a:p>
        </p:txBody>
      </p:sp>
      <p:sp>
        <p:nvSpPr>
          <p:cNvPr id="3" name="Rectangle 2"/>
          <p:cNvSpPr/>
          <p:nvPr/>
        </p:nvSpPr>
        <p:spPr>
          <a:xfrm>
            <a:off x="1143000" y="2209800"/>
            <a:ext cx="1447800" cy="6858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URL Phishing Dataset</a:t>
            </a:r>
          </a:p>
        </p:txBody>
      </p:sp>
      <p:sp>
        <p:nvSpPr>
          <p:cNvPr id="21" name="Rectangle 20"/>
          <p:cNvSpPr/>
          <p:nvPr/>
        </p:nvSpPr>
        <p:spPr>
          <a:xfrm>
            <a:off x="3276600" y="2164081"/>
            <a:ext cx="1676400" cy="731519"/>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solidFill>
                  <a:schemeClr val="tx1"/>
                </a:solidFill>
              </a:rPr>
              <a:t>Preprocessing</a:t>
            </a:r>
            <a:endParaRPr lang="en-IN" dirty="0">
              <a:solidFill>
                <a:schemeClr val="tx1"/>
              </a:solidFill>
            </a:endParaRPr>
          </a:p>
        </p:txBody>
      </p:sp>
      <p:sp>
        <p:nvSpPr>
          <p:cNvPr id="22" name="Rectangle 21"/>
          <p:cNvSpPr/>
          <p:nvPr/>
        </p:nvSpPr>
        <p:spPr>
          <a:xfrm>
            <a:off x="5974081" y="2164081"/>
            <a:ext cx="1676400" cy="731519"/>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a:solidFill>
                  <a:schemeClr val="tx1"/>
                </a:solidFill>
              </a:rPr>
              <a:t>Feature Extraction</a:t>
            </a:r>
            <a:endParaRPr lang="en-IN" dirty="0">
              <a:solidFill>
                <a:schemeClr val="tx1"/>
              </a:solidFill>
            </a:endParaRPr>
          </a:p>
        </p:txBody>
      </p:sp>
      <p:sp>
        <p:nvSpPr>
          <p:cNvPr id="23" name="Rectangle 22"/>
          <p:cNvSpPr/>
          <p:nvPr/>
        </p:nvSpPr>
        <p:spPr>
          <a:xfrm>
            <a:off x="6019800" y="3507043"/>
            <a:ext cx="1676400" cy="731519"/>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tx1"/>
                </a:solidFill>
              </a:rPr>
              <a:t>Random Forest Algorithm</a:t>
            </a:r>
          </a:p>
        </p:txBody>
      </p:sp>
      <p:sp>
        <p:nvSpPr>
          <p:cNvPr id="24" name="Rectangle 23"/>
          <p:cNvSpPr/>
          <p:nvPr/>
        </p:nvSpPr>
        <p:spPr>
          <a:xfrm>
            <a:off x="3276600" y="3520123"/>
            <a:ext cx="1787236" cy="731519"/>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tx1"/>
                </a:solidFill>
              </a:rPr>
              <a:t>Decision Tree Algorithm</a:t>
            </a:r>
          </a:p>
        </p:txBody>
      </p:sp>
      <p:sp>
        <p:nvSpPr>
          <p:cNvPr id="25" name="Rectangle 24"/>
          <p:cNvSpPr/>
          <p:nvPr/>
        </p:nvSpPr>
        <p:spPr>
          <a:xfrm>
            <a:off x="1142999" y="3520123"/>
            <a:ext cx="1447800" cy="731519"/>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tx1"/>
                </a:solidFill>
              </a:rPr>
              <a:t>Prediction Result</a:t>
            </a:r>
          </a:p>
        </p:txBody>
      </p:sp>
      <p:sp>
        <p:nvSpPr>
          <p:cNvPr id="26" name="Rectangle 25"/>
          <p:cNvSpPr/>
          <p:nvPr/>
        </p:nvSpPr>
        <p:spPr>
          <a:xfrm>
            <a:off x="1142999" y="4813680"/>
            <a:ext cx="6553201" cy="718439"/>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tx1"/>
                </a:solidFill>
              </a:rPr>
              <a:t>Performance</a:t>
            </a:r>
          </a:p>
        </p:txBody>
      </p:sp>
      <p:cxnSp>
        <p:nvCxnSpPr>
          <p:cNvPr id="28" name="Straight Arrow Connector 27"/>
          <p:cNvCxnSpPr/>
          <p:nvPr/>
        </p:nvCxnSpPr>
        <p:spPr>
          <a:xfrm>
            <a:off x="2590799" y="2590800"/>
            <a:ext cx="6858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1" idx="3"/>
            <a:endCxn id="22" idx="1"/>
          </p:cNvCxnSpPr>
          <p:nvPr/>
        </p:nvCxnSpPr>
        <p:spPr>
          <a:xfrm>
            <a:off x="4953000" y="2529841"/>
            <a:ext cx="10210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22" idx="2"/>
          </p:cNvCxnSpPr>
          <p:nvPr/>
        </p:nvCxnSpPr>
        <p:spPr>
          <a:xfrm>
            <a:off x="6812281" y="2895600"/>
            <a:ext cx="0" cy="575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1828800" y="4251642"/>
            <a:ext cx="0" cy="5620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23" idx="1"/>
          </p:cNvCxnSpPr>
          <p:nvPr/>
        </p:nvCxnSpPr>
        <p:spPr>
          <a:xfrm flipH="1">
            <a:off x="5063836" y="3872803"/>
            <a:ext cx="955964" cy="13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endCxn id="25" idx="3"/>
          </p:cNvCxnSpPr>
          <p:nvPr/>
        </p:nvCxnSpPr>
        <p:spPr>
          <a:xfrm flipH="1">
            <a:off x="2590799" y="3885883"/>
            <a:ext cx="6857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2053</Words>
  <Application>Microsoft Office PowerPoint</Application>
  <PresentationFormat>On-screen Show (4:3)</PresentationFormat>
  <Paragraphs>324</Paragraphs>
  <Slides>22</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Arial Narrow</vt:lpstr>
      <vt:lpstr>Calibri</vt:lpstr>
      <vt:lpstr>Microsoft Sans Serif</vt:lpstr>
      <vt:lpstr>Times New Roman</vt:lpstr>
      <vt:lpstr>Wingdings</vt:lpstr>
      <vt:lpstr>Office Theme</vt:lpstr>
      <vt:lpstr>Custom Design</vt:lpstr>
      <vt:lpstr>DETECTING PHISHING WEBSITES USING MACHINE LEARNING</vt:lpstr>
      <vt:lpstr>Presentation Outline</vt:lpstr>
      <vt:lpstr>Introduction</vt:lpstr>
      <vt:lpstr>Problem Definition</vt:lpstr>
      <vt:lpstr>Scope and Objectives</vt:lpstr>
      <vt:lpstr>LITERATURE SURVEY </vt:lpstr>
      <vt:lpstr>LITERATURE SURVEY</vt:lpstr>
      <vt:lpstr>LITERATURE SURVEY</vt:lpstr>
      <vt:lpstr>System Architecture</vt:lpstr>
      <vt:lpstr>Data Flow Diagram</vt:lpstr>
      <vt:lpstr>Data Set</vt:lpstr>
      <vt:lpstr>Algorithms</vt:lpstr>
      <vt:lpstr>Decision Tree</vt:lpstr>
      <vt:lpstr>Random Forest</vt:lpstr>
      <vt:lpstr>Modules</vt:lpstr>
      <vt:lpstr>Detection Technique</vt:lpstr>
      <vt:lpstr>Phising Website Features</vt:lpstr>
      <vt:lpstr>System Requirements</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divya ramanan</dc:creator>
  <cp:lastModifiedBy>Rutwik</cp:lastModifiedBy>
  <cp:revision>109</cp:revision>
  <dcterms:created xsi:type="dcterms:W3CDTF">2019-11-06T07:48:00Z</dcterms:created>
  <dcterms:modified xsi:type="dcterms:W3CDTF">2022-01-30T05:44:13Z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1033-11.2.0.10311</vt:lpwstr>
  </property>
  <property fmtid="{D5CDD505-2E9C-101B-9397-08002B2CF9AE}" pid="3" name="ICV">
    <vt:lpwstr>EC5B5F14852C4E25BC24D576540FEBAC</vt:lpwstr>
  </property>
</Properties>
</file>