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1" r:id="rId6"/>
    <p:sldId id="268" r:id="rId7"/>
    <p:sldId id="260" r:id="rId8"/>
    <p:sldId id="262" r:id="rId9"/>
    <p:sldId id="263" r:id="rId10"/>
    <p:sldId id="267"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DA11C-F0E6-4EAF-8544-F6D2E83E55FF}" type="datetimeFigureOut">
              <a:rPr lang="en-US" smtClean="0"/>
              <a:pPr/>
              <a:t>9/8/2022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67E820-1005-4F58-8E21-0F6AC61B9F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67E820-1005-4F58-8E21-0F6AC61B9FC2}"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EEA54F-DE44-4528-8BB5-8855DDC8D7AA}"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EA54F-DE44-4528-8BB5-8855DDC8D7AA}"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EA54F-DE44-4528-8BB5-8855DDC8D7AA}"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EA54F-DE44-4528-8BB5-8855DDC8D7AA}"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EEA54F-DE44-4528-8BB5-8855DDC8D7AA}"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EEA54F-DE44-4528-8BB5-8855DDC8D7AA}"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EEA54F-DE44-4528-8BB5-8855DDC8D7AA}" type="datetimeFigureOut">
              <a:rPr lang="en-US" smtClean="0"/>
              <a:pPr/>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EEA54F-DE44-4528-8BB5-8855DDC8D7AA}" type="datetimeFigureOut">
              <a:rPr lang="en-US" smtClean="0"/>
              <a:pPr/>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EA54F-DE44-4528-8BB5-8855DDC8D7AA}" type="datetimeFigureOut">
              <a:rPr lang="en-US" smtClean="0"/>
              <a:pPr/>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EEA54F-DE44-4528-8BB5-8855DDC8D7AA}"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EEA54F-DE44-4528-8BB5-8855DDC8D7AA}"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063BD-ACBC-4C2C-BDA9-88E703AD17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EA54F-DE44-4528-8BB5-8855DDC8D7AA}" type="datetimeFigureOut">
              <a:rPr lang="en-US" smtClean="0"/>
              <a:pPr/>
              <a:t>9/8/2022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063BD-ACBC-4C2C-BDA9-88E703AD17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761999"/>
          </a:xfrm>
        </p:spPr>
        <p:txBody>
          <a:bodyPr>
            <a:normAutofit fontScale="90000"/>
          </a:bodyPr>
          <a:lstStyle/>
          <a:p>
            <a:pPr algn="l"/>
            <a:r>
              <a:rPr lang="en-US" b="1" dirty="0" smtClean="0"/>
              <a:t>Advanced Virtual Mouse </a:t>
            </a:r>
            <a:endParaRPr lang="en-US" b="1" dirty="0"/>
          </a:p>
        </p:txBody>
      </p:sp>
      <p:sp>
        <p:nvSpPr>
          <p:cNvPr id="3" name="Subtitle 2"/>
          <p:cNvSpPr>
            <a:spLocks noGrp="1"/>
          </p:cNvSpPr>
          <p:nvPr>
            <p:ph type="subTitle" idx="1"/>
          </p:nvPr>
        </p:nvSpPr>
        <p:spPr>
          <a:xfrm>
            <a:off x="1371600" y="1828800"/>
            <a:ext cx="6400800" cy="4419600"/>
          </a:xfrm>
        </p:spPr>
        <p:txBody>
          <a:bodyPr>
            <a:normAutofit fontScale="92500" lnSpcReduction="20000"/>
          </a:bodyPr>
          <a:lstStyle/>
          <a:p>
            <a:pPr algn="l"/>
            <a:r>
              <a:rPr lang="en-US" sz="3000" b="1" dirty="0" smtClean="0">
                <a:solidFill>
                  <a:schemeClr val="tx1"/>
                </a:solidFill>
              </a:rPr>
              <a:t>Technologies used :</a:t>
            </a:r>
          </a:p>
          <a:p>
            <a:pPr algn="l">
              <a:buFont typeface="Arial" pitchFamily="34" charset="0"/>
              <a:buChar char="•"/>
            </a:pPr>
            <a:r>
              <a:rPr lang="en-US" sz="3000" b="1" dirty="0" smtClean="0">
                <a:solidFill>
                  <a:schemeClr val="tx1"/>
                </a:solidFill>
              </a:rPr>
              <a:t>Python programming language</a:t>
            </a:r>
          </a:p>
          <a:p>
            <a:pPr algn="l">
              <a:buFont typeface="Arial" pitchFamily="34" charset="0"/>
              <a:buChar char="•"/>
            </a:pPr>
            <a:r>
              <a:rPr lang="en-US" sz="3000" b="1" dirty="0" smtClean="0">
                <a:solidFill>
                  <a:schemeClr val="tx1"/>
                </a:solidFill>
              </a:rPr>
              <a:t>PC / Laptop</a:t>
            </a:r>
          </a:p>
          <a:p>
            <a:pPr algn="l">
              <a:buFont typeface="Arial" pitchFamily="34" charset="0"/>
              <a:buChar char="•"/>
            </a:pPr>
            <a:r>
              <a:rPr lang="en-US" sz="3000" b="1" dirty="0" smtClean="0">
                <a:solidFill>
                  <a:schemeClr val="tx1"/>
                </a:solidFill>
              </a:rPr>
              <a:t>Webcam</a:t>
            </a:r>
          </a:p>
          <a:p>
            <a:pPr algn="l">
              <a:buFont typeface="Arial" pitchFamily="34" charset="0"/>
              <a:buChar char="•"/>
            </a:pPr>
            <a:r>
              <a:rPr lang="en-US" sz="3000" b="1" dirty="0" err="1" smtClean="0">
                <a:solidFill>
                  <a:schemeClr val="tx1"/>
                </a:solidFill>
              </a:rPr>
              <a:t>Pycharm</a:t>
            </a:r>
            <a:r>
              <a:rPr lang="en-US" sz="3000" b="1" dirty="0" smtClean="0">
                <a:solidFill>
                  <a:schemeClr val="tx1"/>
                </a:solidFill>
              </a:rPr>
              <a:t> (IDE)</a:t>
            </a:r>
          </a:p>
          <a:p>
            <a:pPr algn="l">
              <a:buFont typeface="Arial" pitchFamily="34" charset="0"/>
              <a:buChar char="•"/>
            </a:pPr>
            <a:r>
              <a:rPr lang="en-US" sz="3000" b="1" dirty="0" smtClean="0">
                <a:solidFill>
                  <a:schemeClr val="tx1"/>
                </a:solidFill>
              </a:rPr>
              <a:t> Packages </a:t>
            </a:r>
          </a:p>
          <a:p>
            <a:pPr lvl="1" algn="l">
              <a:buFont typeface="Wingdings" pitchFamily="2" charset="2"/>
              <a:buChar char="§"/>
            </a:pPr>
            <a:r>
              <a:rPr lang="en-US" sz="3000" b="1" dirty="0" smtClean="0">
                <a:solidFill>
                  <a:schemeClr val="tx1"/>
                </a:solidFill>
              </a:rPr>
              <a:t> Open CV</a:t>
            </a:r>
          </a:p>
          <a:p>
            <a:pPr lvl="1" algn="l">
              <a:buFont typeface="Wingdings" pitchFamily="2" charset="2"/>
              <a:buChar char="§"/>
            </a:pPr>
            <a:r>
              <a:rPr lang="en-US" sz="3000" b="1" dirty="0" err="1" smtClean="0">
                <a:solidFill>
                  <a:schemeClr val="tx1"/>
                </a:solidFill>
              </a:rPr>
              <a:t>MediaPipe</a:t>
            </a:r>
            <a:endParaRPr lang="en-US" sz="3000" b="1" dirty="0" smtClean="0">
              <a:solidFill>
                <a:schemeClr val="tx1"/>
              </a:solidFill>
            </a:endParaRPr>
          </a:p>
          <a:p>
            <a:pPr lvl="1" algn="l">
              <a:buFont typeface="Wingdings" pitchFamily="2" charset="2"/>
              <a:buChar char="§"/>
            </a:pPr>
            <a:r>
              <a:rPr lang="en-US" sz="3000" b="1" dirty="0" err="1" smtClean="0">
                <a:solidFill>
                  <a:schemeClr val="tx1"/>
                </a:solidFill>
              </a:rPr>
              <a:t>AutoPy</a:t>
            </a:r>
            <a:endParaRPr lang="en-US" sz="3000" b="1" dirty="0" smtClean="0">
              <a:solidFill>
                <a:schemeClr val="tx1"/>
              </a:solidFill>
            </a:endParaRPr>
          </a:p>
          <a:p>
            <a:pPr lvl="1" algn="l">
              <a:buFont typeface="Wingdings" pitchFamily="2" charset="2"/>
              <a:buChar char="§"/>
            </a:pPr>
            <a:r>
              <a:rPr lang="en-US" sz="3000" b="1" dirty="0" err="1" smtClean="0">
                <a:solidFill>
                  <a:schemeClr val="tx1"/>
                </a:solidFill>
              </a:rPr>
              <a:t>NumPy</a:t>
            </a:r>
            <a:endParaRPr lang="en-US" sz="3000" b="1" dirty="0" smtClean="0">
              <a:solidFill>
                <a:schemeClr val="tx1"/>
              </a:solidFill>
            </a:endParaRPr>
          </a:p>
          <a:p>
            <a:pPr algn="l">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 8gmgaAkFdI-9OHY5cA93xQ.png"/>
          <p:cNvPicPr>
            <a:picLocks noGrp="1" noChangeAspect="1"/>
          </p:cNvPicPr>
          <p:nvPr>
            <p:ph idx="1"/>
          </p:nvPr>
        </p:nvPicPr>
        <p:blipFill>
          <a:blip r:embed="rId2"/>
          <a:stretch>
            <a:fillRect/>
          </a:stretch>
        </p:blipFill>
        <p:spPr>
          <a:xfrm>
            <a:off x="457200" y="1143000"/>
            <a:ext cx="8325556" cy="44958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Hand tracking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Hand tracking is the process in which a computer uses computer vision to detect a hand from an input image and keeps focus on the hand’s movement and orientation.</a:t>
            </a:r>
          </a:p>
          <a:p>
            <a:r>
              <a:rPr lang="en-US" b="1" dirty="0" smtClean="0"/>
              <a:t>Hand tracking allows us to develop numerous programs that use hand movement and orientation as their input.</a:t>
            </a:r>
          </a:p>
          <a:p>
            <a:r>
              <a:rPr lang="en-US" b="1" dirty="0" smtClean="0"/>
              <a:t>We tend to write the same code in different projects to perform hand tracking as part of our program.</a:t>
            </a:r>
          </a:p>
          <a:p>
            <a:r>
              <a:rPr lang="en-US" b="1" dirty="0" smtClean="0"/>
              <a:t>Creating a hand tracking module solves this problem since we write the code once.</a:t>
            </a:r>
          </a:p>
          <a:p>
            <a:r>
              <a:rPr lang="en-US" b="1" dirty="0" smtClean="0"/>
              <a:t>We then convert this piece of code into a module.</a:t>
            </a:r>
          </a:p>
          <a:p>
            <a:r>
              <a:rPr lang="en-US" b="1" dirty="0" smtClean="0"/>
              <a:t>We can import this module into any python project that we are working on and it will perform hand tracking.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and_landmarks.png"/>
          <p:cNvPicPr>
            <a:picLocks noGrp="1" noChangeAspect="1"/>
          </p:cNvPicPr>
          <p:nvPr>
            <p:ph idx="1"/>
          </p:nvPr>
        </p:nvPicPr>
        <p:blipFill>
          <a:blip r:embed="rId2"/>
          <a:stretch>
            <a:fillRect/>
          </a:stretch>
        </p:blipFill>
        <p:spPr>
          <a:xfrm>
            <a:off x="381000" y="1752600"/>
            <a:ext cx="8229600" cy="38862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31\Downloads\Python-logo-notext.svg.png"/>
          <p:cNvPicPr>
            <a:picLocks noChangeAspect="1" noChangeArrowheads="1"/>
          </p:cNvPicPr>
          <p:nvPr/>
        </p:nvPicPr>
        <p:blipFill>
          <a:blip r:embed="rId2"/>
          <a:srcRect/>
          <a:stretch>
            <a:fillRect/>
          </a:stretch>
        </p:blipFill>
        <p:spPr bwMode="auto">
          <a:xfrm>
            <a:off x="1524000" y="1524000"/>
            <a:ext cx="5539154" cy="4800600"/>
          </a:xfrm>
          <a:prstGeom prst="rect">
            <a:avLst/>
          </a:prstGeom>
          <a:noFill/>
        </p:spPr>
      </p:pic>
      <p:sp>
        <p:nvSpPr>
          <p:cNvPr id="2" name="Title 1"/>
          <p:cNvSpPr>
            <a:spLocks noGrp="1"/>
          </p:cNvSpPr>
          <p:nvPr>
            <p:ph type="title"/>
          </p:nvPr>
        </p:nvSpPr>
        <p:spPr>
          <a:xfrm>
            <a:off x="457200" y="274638"/>
            <a:ext cx="8229600" cy="1477962"/>
          </a:xfrm>
        </p:spPr>
        <p:txBody>
          <a:bodyPr>
            <a:normAutofit/>
          </a:bodyPr>
          <a:lstStyle/>
          <a:p>
            <a:pPr algn="l"/>
            <a:r>
              <a:rPr lang="en-US" sz="4000" b="1" dirty="0" smtClean="0"/>
              <a:t>Python programming language</a:t>
            </a:r>
            <a:endParaRPr lang="en-US" sz="4000" b="1" dirty="0"/>
          </a:p>
        </p:txBody>
      </p:sp>
      <p:sp>
        <p:nvSpPr>
          <p:cNvPr id="3" name="Content Placeholder 2"/>
          <p:cNvSpPr>
            <a:spLocks noGrp="1"/>
          </p:cNvSpPr>
          <p:nvPr>
            <p:ph idx="1"/>
          </p:nvPr>
        </p:nvSpPr>
        <p:spPr/>
        <p:txBody>
          <a:bodyPr>
            <a:normAutofit lnSpcReduction="10000"/>
          </a:bodyPr>
          <a:lstStyle/>
          <a:p>
            <a:endParaRPr lang="en-US" dirty="0" smtClean="0"/>
          </a:p>
          <a:p>
            <a:r>
              <a:rPr lang="en-US" sz="2800" b="1" dirty="0" smtClean="0"/>
              <a:t>Python is a high-level, general-purpose programming language.</a:t>
            </a:r>
          </a:p>
          <a:p>
            <a:r>
              <a:rPr lang="en-US" sz="2800" b="1" dirty="0" smtClean="0"/>
              <a:t> Its design philosophy emphasizes code readability with the use of significant indentation.</a:t>
            </a:r>
          </a:p>
          <a:p>
            <a:r>
              <a:rPr lang="en-US" sz="2800" b="1" dirty="0" smtClean="0"/>
              <a:t> Python is dynamically-typed and garbage-collected.</a:t>
            </a:r>
          </a:p>
          <a:p>
            <a:r>
              <a:rPr lang="en-US" sz="2800" b="1" dirty="0" smtClean="0"/>
              <a:t> It supports multiple programming paradigms, including structured, object-oriented and functional programming.</a:t>
            </a:r>
          </a:p>
          <a:p>
            <a:r>
              <a:rPr lang="en-US" sz="2800" b="1" dirty="0" smtClean="0"/>
              <a:t>Version used : 3.7.4</a:t>
            </a:r>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err="1" smtClean="0"/>
              <a:t>Pycharm</a:t>
            </a:r>
            <a:r>
              <a:rPr lang="en-US" sz="4000" b="1" dirty="0" smtClean="0"/>
              <a:t> (IDE)</a:t>
            </a:r>
            <a:endParaRPr lang="en-US" sz="4000" b="1" dirty="0"/>
          </a:p>
        </p:txBody>
      </p:sp>
      <p:sp>
        <p:nvSpPr>
          <p:cNvPr id="3" name="Content Placeholder 2"/>
          <p:cNvSpPr>
            <a:spLocks noGrp="1"/>
          </p:cNvSpPr>
          <p:nvPr>
            <p:ph idx="1"/>
          </p:nvPr>
        </p:nvSpPr>
        <p:spPr/>
        <p:txBody>
          <a:bodyPr/>
          <a:lstStyle/>
          <a:p>
            <a:endParaRPr lang="en-US" sz="2800" b="1" dirty="0" smtClean="0"/>
          </a:p>
          <a:p>
            <a:endParaRPr lang="en-US" sz="2800" b="1" dirty="0" smtClean="0"/>
          </a:p>
          <a:p>
            <a:r>
              <a:rPr lang="en-US" sz="2800" b="1" dirty="0" err="1" smtClean="0"/>
              <a:t>PyCharm</a:t>
            </a:r>
            <a:r>
              <a:rPr lang="en-US" sz="2800" b="1" dirty="0" smtClean="0"/>
              <a:t> is a dedicated Python Integrated Development Environment (IDE) providing a wide range of essential tools for Python developers, tightly integrated to create a convenient environment for productive Python, web, and data science development.</a:t>
            </a:r>
          </a:p>
          <a:p>
            <a:r>
              <a:rPr lang="en-US" sz="2800" b="1" dirty="0" smtClean="0"/>
              <a:t>Version used :  2022.2.1</a:t>
            </a:r>
          </a:p>
          <a:p>
            <a:endParaRPr lang="en-US" b="1" dirty="0"/>
          </a:p>
        </p:txBody>
      </p:sp>
      <p:pic>
        <p:nvPicPr>
          <p:cNvPr id="4" name="Picture 3" descr="PyCharmCore256.png"/>
          <p:cNvPicPr>
            <a:picLocks noChangeAspect="1"/>
          </p:cNvPicPr>
          <p:nvPr/>
        </p:nvPicPr>
        <p:blipFill>
          <a:blip r:embed="rId2"/>
          <a:stretch>
            <a:fillRect/>
          </a:stretch>
        </p:blipFill>
        <p:spPr>
          <a:xfrm>
            <a:off x="6248400" y="152400"/>
            <a:ext cx="2438400" cy="2438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penCV.png"/>
          <p:cNvPicPr>
            <a:picLocks noChangeAspect="1"/>
          </p:cNvPicPr>
          <p:nvPr/>
        </p:nvPicPr>
        <p:blipFill>
          <a:blip r:embed="rId2"/>
          <a:stretch>
            <a:fillRect/>
          </a:stretch>
        </p:blipFill>
        <p:spPr>
          <a:xfrm>
            <a:off x="3733800" y="-228600"/>
            <a:ext cx="6553200" cy="2845961"/>
          </a:xfrm>
          <a:prstGeom prst="rect">
            <a:avLst/>
          </a:prstGeom>
        </p:spPr>
      </p:pic>
      <p:sp>
        <p:nvSpPr>
          <p:cNvPr id="2" name="Title 1"/>
          <p:cNvSpPr>
            <a:spLocks noGrp="1"/>
          </p:cNvSpPr>
          <p:nvPr>
            <p:ph type="title"/>
          </p:nvPr>
        </p:nvSpPr>
        <p:spPr>
          <a:xfrm>
            <a:off x="228600" y="0"/>
            <a:ext cx="8229600" cy="1143000"/>
          </a:xfrm>
        </p:spPr>
        <p:txBody>
          <a:bodyPr>
            <a:normAutofit/>
          </a:bodyPr>
          <a:lstStyle/>
          <a:p>
            <a:pPr algn="l"/>
            <a:r>
              <a:rPr lang="en-US" sz="4000" b="1" dirty="0" smtClean="0"/>
              <a:t>Packages used :  </a:t>
            </a:r>
            <a:endParaRPr lang="en-US" sz="4000" b="1" dirty="0"/>
          </a:p>
        </p:txBody>
      </p:sp>
      <p:sp>
        <p:nvSpPr>
          <p:cNvPr id="3" name="Content Placeholder 2"/>
          <p:cNvSpPr>
            <a:spLocks noGrp="1"/>
          </p:cNvSpPr>
          <p:nvPr>
            <p:ph idx="1"/>
          </p:nvPr>
        </p:nvSpPr>
        <p:spPr>
          <a:xfrm>
            <a:off x="381000" y="1143000"/>
            <a:ext cx="8305800" cy="5105400"/>
          </a:xfrm>
        </p:spPr>
        <p:txBody>
          <a:bodyPr>
            <a:normAutofit/>
          </a:bodyPr>
          <a:lstStyle/>
          <a:p>
            <a:pPr>
              <a:buNone/>
            </a:pPr>
            <a:r>
              <a:rPr lang="en-US" sz="3600" b="1" dirty="0" smtClean="0"/>
              <a:t>Open CV</a:t>
            </a:r>
          </a:p>
          <a:p>
            <a:pPr>
              <a:buNone/>
            </a:pPr>
            <a:r>
              <a:rPr lang="en-US" sz="3600" dirty="0"/>
              <a:t>	</a:t>
            </a:r>
            <a:r>
              <a:rPr lang="en-US" b="1" dirty="0" smtClean="0"/>
              <a:t>	</a:t>
            </a:r>
            <a:r>
              <a:rPr lang="en-US" b="1" dirty="0" err="1" smtClean="0"/>
              <a:t>OpenCV</a:t>
            </a:r>
            <a:r>
              <a:rPr lang="en-US" b="1" dirty="0" smtClean="0"/>
              <a:t> is a library of programming functions mainly aimed at real-time computer vision. Originally developed by Intel, it was later supported by Willow Garage then </a:t>
            </a:r>
            <a:r>
              <a:rPr lang="en-US" b="1" dirty="0" err="1" smtClean="0"/>
              <a:t>Itseez</a:t>
            </a:r>
            <a:r>
              <a:rPr lang="en-US" b="1" dirty="0" smtClean="0"/>
              <a:t>. The library is cross-platform and free for use under the open-source Apache 2 License.</a:t>
            </a:r>
          </a:p>
          <a:p>
            <a:pPr>
              <a:buNone/>
            </a:pPr>
            <a:r>
              <a:rPr lang="en-US" b="1" dirty="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named.jpg"/>
          <p:cNvPicPr>
            <a:picLocks noChangeAspect="1"/>
          </p:cNvPicPr>
          <p:nvPr/>
        </p:nvPicPr>
        <p:blipFill>
          <a:blip r:embed="rId3" cstate="print"/>
          <a:stretch>
            <a:fillRect/>
          </a:stretch>
        </p:blipFill>
        <p:spPr>
          <a:xfrm>
            <a:off x="5791200" y="0"/>
            <a:ext cx="2514600" cy="2069575"/>
          </a:xfrm>
          <a:prstGeom prst="rect">
            <a:avLst/>
          </a:prstGeom>
        </p:spPr>
      </p:pic>
      <p:sp>
        <p:nvSpPr>
          <p:cNvPr id="2" name="Title 1"/>
          <p:cNvSpPr>
            <a:spLocks noGrp="1"/>
          </p:cNvSpPr>
          <p:nvPr>
            <p:ph type="title"/>
          </p:nvPr>
        </p:nvSpPr>
        <p:spPr>
          <a:xfrm>
            <a:off x="457200" y="228600"/>
            <a:ext cx="8229600" cy="1143000"/>
          </a:xfrm>
        </p:spPr>
        <p:txBody>
          <a:bodyPr>
            <a:normAutofit/>
          </a:bodyPr>
          <a:lstStyle/>
          <a:p>
            <a:pPr algn="l">
              <a:lnSpc>
                <a:spcPct val="150000"/>
              </a:lnSpc>
            </a:pPr>
            <a:r>
              <a:rPr lang="en-US" sz="4000" b="1" dirty="0" err="1" smtClean="0"/>
              <a:t>MediaPip</a:t>
            </a:r>
            <a:r>
              <a:rPr lang="en-US" b="1" dirty="0" err="1" smtClean="0"/>
              <a:t>e</a:t>
            </a:r>
            <a:endParaRPr lang="en-US" b="1" dirty="0"/>
          </a:p>
        </p:txBody>
      </p:sp>
      <p:sp>
        <p:nvSpPr>
          <p:cNvPr id="3" name="Content Placeholder 2"/>
          <p:cNvSpPr>
            <a:spLocks noGrp="1"/>
          </p:cNvSpPr>
          <p:nvPr>
            <p:ph idx="1"/>
          </p:nvPr>
        </p:nvSpPr>
        <p:spPr>
          <a:xfrm>
            <a:off x="533400" y="1524000"/>
            <a:ext cx="8229600" cy="4525963"/>
          </a:xfrm>
        </p:spPr>
        <p:txBody>
          <a:bodyPr>
            <a:normAutofit fontScale="32500" lnSpcReduction="20000"/>
          </a:bodyPr>
          <a:lstStyle/>
          <a:p>
            <a:pPr>
              <a:lnSpc>
                <a:spcPct val="120000"/>
              </a:lnSpc>
            </a:pPr>
            <a:endParaRPr lang="en-US" sz="7200" b="1" dirty="0" smtClean="0"/>
          </a:p>
          <a:p>
            <a:pPr>
              <a:lnSpc>
                <a:spcPct val="120000"/>
              </a:lnSpc>
            </a:pPr>
            <a:r>
              <a:rPr lang="en-US" sz="7200" b="1" dirty="0" smtClean="0"/>
              <a:t>The ability to perceive the shape and motion of hands can be a vital component in improving the user experience across a variety of technological domains and platforms. For example, it can form the basis for sign language understanding and hand gesture control, and can also enable the overlay of digital content and information on top of the physical world in augmented reality. While coming naturally to people, robust real-time hand perception is a decidedly challenging computer vision task, as hands often occlude themselves or each other (e.g. finger/palm occlusions and hand shakes) and lack high contrast patterns.</a:t>
            </a:r>
          </a:p>
          <a:p>
            <a:pPr>
              <a:lnSpc>
                <a:spcPct val="120000"/>
              </a:lnSpc>
            </a:pPr>
            <a:endParaRPr lang="en-US" sz="7200" b="1" dirty="0" smtClean="0"/>
          </a:p>
          <a:p>
            <a:pPr>
              <a:lnSpc>
                <a:spcPct val="120000"/>
              </a:lnSpc>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b="1" dirty="0" err="1" smtClean="0"/>
              <a:t>MediaPipe</a:t>
            </a:r>
            <a:r>
              <a:rPr lang="en-US" b="1" dirty="0" smtClean="0"/>
              <a:t> Hands is a high-fidelity hand and finger tracking solution. It employs machine learning (ML) to infer 21 3D landmarks of a hand from just a single frame. Whereas current state-of-the-art approaches rely primarily on powerful desktop environments for inference, our method achieves real-time performance on a mobile phone, and even scales to multiple hands. We hope that providing this hand perception functionality to the wider research and development community will result in an emergence of creative use cases, stimulating new applications and new research avenues.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err="1" smtClean="0"/>
              <a:t>AutoPy</a:t>
            </a:r>
            <a:r>
              <a:rPr lang="en-US" sz="4000" b="1" dirty="0" smtClean="0"/>
              <a:t> </a:t>
            </a:r>
            <a:endParaRPr lang="en-US" sz="4000" b="1" dirty="0"/>
          </a:p>
        </p:txBody>
      </p:sp>
      <p:sp>
        <p:nvSpPr>
          <p:cNvPr id="3" name="Content Placeholder 2"/>
          <p:cNvSpPr>
            <a:spLocks noGrp="1"/>
          </p:cNvSpPr>
          <p:nvPr>
            <p:ph idx="1"/>
          </p:nvPr>
        </p:nvSpPr>
        <p:spPr/>
        <p:txBody>
          <a:bodyPr/>
          <a:lstStyle/>
          <a:p>
            <a:r>
              <a:rPr lang="en-US" sz="2800" b="1" dirty="0" err="1" smtClean="0"/>
              <a:t>AutoPy</a:t>
            </a:r>
            <a:r>
              <a:rPr lang="en-US" sz="2800" b="1" dirty="0" smtClean="0"/>
              <a:t> is a simple, cross-platform GUI automation library for Python. It includes functions for controlling the keyboard and mouse, finding colors and bitmaps on-screen, and displaying alerts.</a:t>
            </a:r>
          </a:p>
          <a:p>
            <a:r>
              <a:rPr lang="en-US" sz="2800" b="1" dirty="0" smtClean="0"/>
              <a:t>Currently supported on </a:t>
            </a:r>
            <a:r>
              <a:rPr lang="en-US" sz="2800" b="1" dirty="0" err="1" smtClean="0"/>
              <a:t>macOS</a:t>
            </a:r>
            <a:r>
              <a:rPr lang="en-US" sz="2800" b="1" dirty="0" smtClean="0"/>
              <a:t>, Windows, and X11 with the </a:t>
            </a:r>
            <a:r>
              <a:rPr lang="en-US" sz="2800" b="1" dirty="0" err="1" smtClean="0"/>
              <a:t>XTest</a:t>
            </a:r>
            <a:r>
              <a:rPr lang="en-US" sz="2800" b="1" dirty="0" smtClean="0"/>
              <a:t> extension.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dex.png"/>
          <p:cNvPicPr>
            <a:picLocks noChangeAspect="1"/>
          </p:cNvPicPr>
          <p:nvPr/>
        </p:nvPicPr>
        <p:blipFill>
          <a:blip r:embed="rId2"/>
          <a:stretch>
            <a:fillRect/>
          </a:stretch>
        </p:blipFill>
        <p:spPr>
          <a:xfrm>
            <a:off x="6629400" y="0"/>
            <a:ext cx="2209800" cy="2209800"/>
          </a:xfrm>
          <a:prstGeom prst="rect">
            <a:avLst/>
          </a:prstGeom>
        </p:spPr>
      </p:pic>
      <p:sp>
        <p:nvSpPr>
          <p:cNvPr id="2" name="Title 1"/>
          <p:cNvSpPr>
            <a:spLocks noGrp="1"/>
          </p:cNvSpPr>
          <p:nvPr>
            <p:ph type="title"/>
          </p:nvPr>
        </p:nvSpPr>
        <p:spPr/>
        <p:txBody>
          <a:bodyPr/>
          <a:lstStyle/>
          <a:p>
            <a:pPr algn="l"/>
            <a:r>
              <a:rPr lang="en-US" dirty="0" smtClean="0"/>
              <a:t>   </a:t>
            </a:r>
            <a:r>
              <a:rPr lang="en-US" b="1" dirty="0" err="1" smtClean="0"/>
              <a:t>NumPy</a:t>
            </a:r>
            <a:r>
              <a:rPr lang="en-US" b="1" dirty="0" smtClean="0"/>
              <a:t> </a:t>
            </a:r>
            <a:endParaRPr lang="en-US" b="1" dirty="0"/>
          </a:p>
        </p:txBody>
      </p:sp>
      <p:sp>
        <p:nvSpPr>
          <p:cNvPr id="3" name="Content Placeholder 2"/>
          <p:cNvSpPr>
            <a:spLocks noGrp="1"/>
          </p:cNvSpPr>
          <p:nvPr>
            <p:ph idx="1"/>
          </p:nvPr>
        </p:nvSpPr>
        <p:spPr/>
        <p:txBody>
          <a:bodyPr/>
          <a:lstStyle/>
          <a:p>
            <a:r>
              <a:rPr lang="en-US" b="1" dirty="0" err="1" smtClean="0"/>
              <a:t>NumPy</a:t>
            </a:r>
            <a:r>
              <a:rPr lang="en-US" b="1" dirty="0" smtClean="0"/>
              <a:t> is a library for the Python programming language, adding support for large, multi-dimensional arrays and matrices, along with a large collection of high-level mathematical functions to operate on these arrays.</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Computer Vision </a:t>
            </a:r>
            <a:endParaRPr lang="en-US" dirty="0"/>
          </a:p>
        </p:txBody>
      </p:sp>
      <p:sp>
        <p:nvSpPr>
          <p:cNvPr id="3" name="Content Placeholder 2"/>
          <p:cNvSpPr>
            <a:spLocks noGrp="1"/>
          </p:cNvSpPr>
          <p:nvPr>
            <p:ph idx="1"/>
          </p:nvPr>
        </p:nvSpPr>
        <p:spPr/>
        <p:txBody>
          <a:bodyPr>
            <a:normAutofit fontScale="25000" lnSpcReduction="20000"/>
          </a:bodyPr>
          <a:lstStyle/>
          <a:p>
            <a:r>
              <a:rPr lang="en-US" sz="8000" b="1" dirty="0"/>
              <a:t>Computer vision is a field of artificial intelligence (AI) that enables computers and systems to derive meaningful information from digital images, videos and other visual inputs — and take actions or make recommendations based on that information</a:t>
            </a:r>
            <a:r>
              <a:rPr lang="en-US" sz="8000" b="1" dirty="0" smtClean="0"/>
              <a:t>.</a:t>
            </a:r>
          </a:p>
          <a:p>
            <a:r>
              <a:rPr lang="en-US" sz="8000" b="1" dirty="0" smtClean="0"/>
              <a:t> </a:t>
            </a:r>
            <a:r>
              <a:rPr lang="en-US" sz="8000" b="1" dirty="0"/>
              <a:t>If AI enables computers to think, computer vision enables them to see, observe and understand</a:t>
            </a:r>
            <a:r>
              <a:rPr lang="en-US" sz="8000" b="1" dirty="0" smtClean="0"/>
              <a:t>.</a:t>
            </a:r>
            <a:endParaRPr lang="en-US" sz="8000" b="1" dirty="0"/>
          </a:p>
          <a:p>
            <a:r>
              <a:rPr lang="en-US" sz="8000" b="1" dirty="0"/>
              <a:t>Computer vision works much the same as human vision, except humans have a head start</a:t>
            </a:r>
            <a:r>
              <a:rPr lang="en-US" sz="8000" b="1" dirty="0" smtClean="0"/>
              <a:t>.</a:t>
            </a:r>
          </a:p>
          <a:p>
            <a:r>
              <a:rPr lang="en-US" sz="8000" b="1" dirty="0" smtClean="0"/>
              <a:t> </a:t>
            </a:r>
            <a:r>
              <a:rPr lang="en-US" sz="8000" b="1" dirty="0"/>
              <a:t>Human sight has the advantage of lifetimes of context to train how to tell objects apart, how far away they are, whether they are moving and whether there is something wrong in an image</a:t>
            </a:r>
            <a:r>
              <a:rPr lang="en-US" sz="8000" b="1" dirty="0" smtClean="0"/>
              <a:t>.</a:t>
            </a:r>
            <a:endParaRPr lang="en-US" sz="8000" b="1" dirty="0"/>
          </a:p>
          <a:p>
            <a:r>
              <a:rPr lang="en-US" sz="8000" b="1" dirty="0"/>
              <a:t>Computer vision trains machines to perform these functions, but it has to do it in much less time with cameras, data and algorithms rather than retinas, optic nerves and a visual cortex</a:t>
            </a:r>
            <a:r>
              <a:rPr lang="en-US" sz="8000" b="1" dirty="0" smtClean="0"/>
              <a:t>.</a:t>
            </a:r>
          </a:p>
          <a:p>
            <a:r>
              <a:rPr lang="en-US" sz="8000" b="1" dirty="0" smtClean="0"/>
              <a:t> </a:t>
            </a:r>
            <a:r>
              <a:rPr lang="en-US" sz="8000" b="1" dirty="0"/>
              <a:t>Because a system trained to inspect products or watch a production asset can analyze thousands of products or processes a minute, noticing imperceptible defects or issues, it can quickly surpass human capabilities.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725</Words>
  <Application>Microsoft Office PowerPoint</Application>
  <PresentationFormat>On-screen Show (4:3)</PresentationFormat>
  <Paragraphs>51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Advanced Virtual Mouse </vt:lpstr>
      <vt:lpstr>Python programming language</vt:lpstr>
      <vt:lpstr>Pycharm (IDE)</vt:lpstr>
      <vt:lpstr>Packages used :  </vt:lpstr>
      <vt:lpstr>MediaPipe</vt:lpstr>
      <vt:lpstr>Slide 6</vt:lpstr>
      <vt:lpstr>AutoPy </vt:lpstr>
      <vt:lpstr>   NumPy </vt:lpstr>
      <vt:lpstr>Computer Vision </vt:lpstr>
      <vt:lpstr>Slide 10</vt:lpstr>
      <vt:lpstr>Hand tracking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Virtual Mouse</dc:title>
  <dc:creator>Windows User</dc:creator>
  <cp:lastModifiedBy>Windows User</cp:lastModifiedBy>
  <cp:revision>12</cp:revision>
  <dcterms:created xsi:type="dcterms:W3CDTF">2022-09-08T08:33:49Z</dcterms:created>
  <dcterms:modified xsi:type="dcterms:W3CDTF">2022-09-08T10:07:18Z</dcterms:modified>
</cp:coreProperties>
</file>