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6858000" cy="9906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242964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1656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4272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242964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451656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14440" y="1621080"/>
            <a:ext cx="5829120" cy="15986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fr-FR" sz="4500" spc="-1" strike="noStrike">
                <a:solidFill>
                  <a:srgbClr val="000000"/>
                </a:solidFill>
                <a:latin typeface="Calibri Light"/>
              </a:rPr>
              <a:t>Cliquez et modifiez le titre</a:t>
            </a:r>
            <a:endParaRPr b="0" lang="fr-FR" sz="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12B9CDD-D30F-4805-B7F7-3673056E3EA7}" type="datetime">
              <a:rPr b="0" lang="en-US" sz="900" spc="-1" strike="noStrike">
                <a:solidFill>
                  <a:srgbClr val="8b8b8b"/>
                </a:solidFill>
                <a:latin typeface="Calibri"/>
              </a:rPr>
              <a:t>9/28/20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BEF7E6B-77F2-4927-BB08-7CE8E4CA2DDA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le 1"/>
          <p:cNvGraphicFramePr/>
          <p:nvPr/>
        </p:nvGraphicFramePr>
        <p:xfrm>
          <a:off x="220320" y="1411560"/>
          <a:ext cx="6377040" cy="1661040"/>
        </p:xfrm>
        <a:graphic>
          <a:graphicData uri="http://schemas.openxmlformats.org/drawingml/2006/table">
            <a:tbl>
              <a:tblPr/>
              <a:tblGrid>
                <a:gridCol w="225720"/>
                <a:gridCol w="291600"/>
                <a:gridCol w="5859720"/>
              </a:tblGrid>
              <a:tr h="377640"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5b9bd5"/>
                    </a:solidFill>
                  </a:tcPr>
                </a:tc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FORMATIONS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5b9bd5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885960"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2016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2016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38160">
                      <a:noFill/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Attestation d’étude collégiale en gestion de l’approvisionnement – Collège Bois-de-Boulogne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Certificat national en gestion de l’approvisionnement - Association de la chaine d’approvisionnement Québec (AGCA)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5b9bd5"/>
                      </a:solidFill>
                    </a:lnT>
                    <a:lnB w="38160">
                      <a:noFill/>
                    </a:lnB>
                    <a:noFill/>
                  </a:tcPr>
                </a:tc>
              </a:tr>
              <a:tr h="397440"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2013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noFill/>
                    </a:lnT>
                    <a:lnB w="38160">
                      <a:noFill/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Diplôme étude professionnelle en Vente conseil – Centre compétence Rive sud, La Prairie</a:t>
                      </a:r>
                      <a:br/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Table 2"/>
          <p:cNvGraphicFramePr/>
          <p:nvPr/>
        </p:nvGraphicFramePr>
        <p:xfrm>
          <a:off x="212760" y="3180600"/>
          <a:ext cx="6384600" cy="747720"/>
        </p:xfrm>
        <a:graphic>
          <a:graphicData uri="http://schemas.openxmlformats.org/drawingml/2006/table">
            <a:tbl>
              <a:tblPr/>
              <a:tblGrid>
                <a:gridCol w="234000"/>
                <a:gridCol w="976680"/>
                <a:gridCol w="5173920"/>
              </a:tblGrid>
              <a:tr h="270360"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5b9bd5"/>
                    </a:solidFill>
                  </a:tcPr>
                </a:tc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EXPÉRIENCES PROFESSIONNELLES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5b9bd5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1492200"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Mai 2017  -Septembre 2018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38160">
                      <a:noFill/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Acheteur – ETI Converting Equipement – Longueuil - (Fabriquation industriel)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Gestion des achats (Pièces , usinage , location équipements , papeterie , sous contractant , transport , problèmes lié à l’approvisionnement)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Participation active à la réduction des couts via ententes fournisseurs 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Analyse de rapport post mortem (dépassement de couts , non-conformités)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Participation active à l’implantation d’un système d’inventaire 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Entré de commandes , modifications pièces et mise à jours des suivis de commandes dans le système MRP (Pedyn)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Évaluations et sélections fournisseur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Travail en autonomie complète durant 3 mois suivant la démission du Directeur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5b9bd5"/>
                      </a:solidFill>
                    </a:lnT>
                    <a:lnB w="38160">
                      <a:noFill/>
                    </a:lnB>
                    <a:noFill/>
                  </a:tcPr>
                </a:tc>
              </a:tr>
              <a:tr h="792000"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Septembre 2016 -Mars 2017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noFill/>
                    </a:lnT>
                    <a:lnB w="38160">
                      <a:noFill/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Acheteur – Location d’outils Brossard – Brossard (Siège social)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Gestion des achats (Pièces , location équipements , sous contractant)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Gestion de situation d’urgence (Bris sur chantier , réparations imprévues)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Tenir système ERP à jours (inventaire , requis pièces , suivis marchandises)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Gestion de la disposition des actifs (Inscriptions et transport machineries à l’ancan)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noFill/>
                  </a:tcPr>
                </a:tc>
              </a:tr>
              <a:tr h="792000"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Janvier 2016 – Septembre 2016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noFill/>
                    </a:lnT>
                    <a:lnB w="38160">
                      <a:noFill/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Acheteur junior – Matériaux de construction Oligny – La prairie 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Gestion des achats (Marchandises magasin , commandes clients)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Support directeur (Création listes de prix , analyse marge profit ,problème marchandise)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Entretien système de commande (PCE) (Créations , ajustements , modification produits)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2" name="Table 3"/>
          <p:cNvGraphicFramePr/>
          <p:nvPr/>
        </p:nvGraphicFramePr>
        <p:xfrm>
          <a:off x="282600" y="7206120"/>
          <a:ext cx="2816280" cy="360000"/>
        </p:xfrm>
        <a:graphic>
          <a:graphicData uri="http://schemas.openxmlformats.org/drawingml/2006/table">
            <a:tbl>
              <a:tblPr/>
              <a:tblGrid>
                <a:gridCol w="208080"/>
                <a:gridCol w="2608200"/>
              </a:tblGrid>
              <a:tr h="0"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LANGUES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5b9bd5"/>
                      </a:solidFill>
                    </a:lnB>
                    <a:noFill/>
                  </a:tcPr>
                </a:tc>
              </a:tr>
              <a:tr h="0">
                <a:tc gridSpan="2"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5b9bd5"/>
                      </a:solidFill>
                    </a:lnT>
                    <a:lnB w="38160">
                      <a:noFill/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"/>
          <p:cNvGraphicFramePr/>
          <p:nvPr/>
        </p:nvGraphicFramePr>
        <p:xfrm>
          <a:off x="3674880" y="7206120"/>
          <a:ext cx="2816280" cy="360000"/>
        </p:xfrm>
        <a:graphic>
          <a:graphicData uri="http://schemas.openxmlformats.org/drawingml/2006/table">
            <a:tbl>
              <a:tblPr/>
              <a:tblGrid>
                <a:gridCol w="208080"/>
                <a:gridCol w="2608200"/>
              </a:tblGrid>
              <a:tr h="0"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COMPETENCES CLÉS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5b9bd5"/>
                      </a:solidFill>
                    </a:lnB>
                    <a:noFill/>
                  </a:tcPr>
                </a:tc>
              </a:tr>
              <a:tr h="0">
                <a:tc gridSpan="2"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5b9bd5"/>
                      </a:solidFill>
                    </a:lnT>
                    <a:lnB w="38160">
                      <a:noFill/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Table 5"/>
          <p:cNvGraphicFramePr/>
          <p:nvPr/>
        </p:nvGraphicFramePr>
        <p:xfrm>
          <a:off x="3490920" y="7532280"/>
          <a:ext cx="3290400" cy="518040"/>
        </p:xfrm>
        <a:graphic>
          <a:graphicData uri="http://schemas.openxmlformats.org/drawingml/2006/table">
            <a:tbl>
              <a:tblPr/>
              <a:tblGrid>
                <a:gridCol w="3290760"/>
              </a:tblGrid>
              <a:tr h="21816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Outlook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T w="2880">
                      <a:noFill/>
                    </a:lnT>
                    <a:noFill/>
                  </a:tcPr>
                </a:tc>
              </a:tr>
              <a:tr h="21816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Excel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21816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Gestion des priorités et échéanciers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21816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Communication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45" name="CustomShape 6"/>
          <p:cNvSpPr/>
          <p:nvPr/>
        </p:nvSpPr>
        <p:spPr>
          <a:xfrm>
            <a:off x="5493960" y="7601400"/>
            <a:ext cx="1005480" cy="127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7"/>
          <p:cNvSpPr/>
          <p:nvPr/>
        </p:nvSpPr>
        <p:spPr>
          <a:xfrm>
            <a:off x="5493960" y="7823520"/>
            <a:ext cx="1005480" cy="127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8"/>
          <p:cNvSpPr/>
          <p:nvPr/>
        </p:nvSpPr>
        <p:spPr>
          <a:xfrm>
            <a:off x="5493960" y="8058240"/>
            <a:ext cx="1005480" cy="127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9"/>
          <p:cNvSpPr/>
          <p:nvPr/>
        </p:nvSpPr>
        <p:spPr>
          <a:xfrm>
            <a:off x="5493960" y="8292600"/>
            <a:ext cx="1005480" cy="127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0"/>
          <p:cNvSpPr/>
          <p:nvPr/>
        </p:nvSpPr>
        <p:spPr>
          <a:xfrm>
            <a:off x="5493960" y="7601400"/>
            <a:ext cx="791640" cy="127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1"/>
          <p:cNvSpPr/>
          <p:nvPr/>
        </p:nvSpPr>
        <p:spPr>
          <a:xfrm>
            <a:off x="5493960" y="7823520"/>
            <a:ext cx="596880" cy="127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2"/>
          <p:cNvSpPr/>
          <p:nvPr/>
        </p:nvSpPr>
        <p:spPr>
          <a:xfrm>
            <a:off x="5493960" y="8057880"/>
            <a:ext cx="844560" cy="127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3"/>
          <p:cNvSpPr/>
          <p:nvPr/>
        </p:nvSpPr>
        <p:spPr>
          <a:xfrm>
            <a:off x="5493960" y="8292600"/>
            <a:ext cx="791640" cy="127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53" name="Table 14"/>
          <p:cNvGraphicFramePr/>
          <p:nvPr/>
        </p:nvGraphicFramePr>
        <p:xfrm>
          <a:off x="220320" y="7523280"/>
          <a:ext cx="3108600" cy="546840"/>
        </p:xfrm>
        <a:graphic>
          <a:graphicData uri="http://schemas.openxmlformats.org/drawingml/2006/table">
            <a:tbl>
              <a:tblPr/>
              <a:tblGrid>
                <a:gridCol w="3108960"/>
              </a:tblGrid>
              <a:tr h="21816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Anglais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lnT w="2880">
                      <a:noFill/>
                    </a:lnT>
                    <a:noFill/>
                  </a:tcPr>
                </a:tc>
              </a:tr>
              <a:tr h="21816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Français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47760">
                <a:tc>
                  <a:tcPr marL="91440" marR="91440">
                    <a:noFill/>
                  </a:tcPr>
                </a:tc>
              </a:tr>
              <a:tr h="347760">
                <a:tc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54" name="CustomShape 15"/>
          <p:cNvSpPr/>
          <p:nvPr/>
        </p:nvSpPr>
        <p:spPr>
          <a:xfrm>
            <a:off x="2182680" y="7607160"/>
            <a:ext cx="1005480" cy="127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6"/>
          <p:cNvSpPr/>
          <p:nvPr/>
        </p:nvSpPr>
        <p:spPr>
          <a:xfrm>
            <a:off x="2182680" y="7829280"/>
            <a:ext cx="1005480" cy="127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7"/>
          <p:cNvSpPr/>
          <p:nvPr/>
        </p:nvSpPr>
        <p:spPr>
          <a:xfrm>
            <a:off x="2182680" y="7607160"/>
            <a:ext cx="865080" cy="127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18"/>
          <p:cNvSpPr/>
          <p:nvPr/>
        </p:nvSpPr>
        <p:spPr>
          <a:xfrm>
            <a:off x="2182680" y="7829280"/>
            <a:ext cx="943920" cy="127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58" name="Table 19"/>
          <p:cNvGraphicFramePr/>
          <p:nvPr/>
        </p:nvGraphicFramePr>
        <p:xfrm>
          <a:off x="282600" y="8798760"/>
          <a:ext cx="6279120" cy="324000"/>
        </p:xfrm>
        <a:graphic>
          <a:graphicData uri="http://schemas.openxmlformats.org/drawingml/2006/table">
            <a:tbl>
              <a:tblPr/>
              <a:tblGrid>
                <a:gridCol w="218880"/>
                <a:gridCol w="6060240"/>
              </a:tblGrid>
              <a:tr h="270360">
                <a:tc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Références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5b9bd5"/>
                      </a:solidFill>
                    </a:lnB>
                    <a:noFill/>
                  </a:tcPr>
                </a:tc>
              </a:tr>
              <a:tr h="371880"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ETI Converting ; Olivier Morin , Directeur des achats , 514-436-3478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Matériaux de construction Oligny ; Steve Simard ; Directeur général , 514-704-0805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5b9bd5"/>
                      </a:solidFill>
                    </a:lnT>
                    <a:lnB w="38160">
                      <a:noFill/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59" name="CustomShape 20"/>
          <p:cNvSpPr/>
          <p:nvPr/>
        </p:nvSpPr>
        <p:spPr>
          <a:xfrm>
            <a:off x="0" y="0"/>
            <a:ext cx="6857640" cy="192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60" name="Table 21"/>
          <p:cNvGraphicFramePr/>
          <p:nvPr/>
        </p:nvGraphicFramePr>
        <p:xfrm>
          <a:off x="3771720" y="228240"/>
          <a:ext cx="2727360" cy="1520640"/>
        </p:xfrm>
        <a:graphic>
          <a:graphicData uri="http://schemas.openxmlformats.org/drawingml/2006/table">
            <a:tbl>
              <a:tblPr/>
              <a:tblGrid>
                <a:gridCol w="2727720"/>
              </a:tblGrid>
              <a:tr h="2584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CONTACT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</a:tr>
              <a:tr h="1262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Adresse : Saint-constant , Qc 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Cellulaire : 514-503-3908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Téléphone : 450-718-3146</a:t>
                      </a:r>
                      <a:endParaRPr b="0" lang="en-US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Courriel : benjamin.lemoine93@gmail.com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T w="2880">
                      <a:solidFill>
                        <a:srgbClr val="595959"/>
                      </a:solidFill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61" name="CustomShape 22"/>
          <p:cNvSpPr/>
          <p:nvPr/>
        </p:nvSpPr>
        <p:spPr>
          <a:xfrm>
            <a:off x="224280" y="406800"/>
            <a:ext cx="2488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Benjamin Lemoine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2" name="CustomShape 23"/>
          <p:cNvSpPr/>
          <p:nvPr/>
        </p:nvSpPr>
        <p:spPr>
          <a:xfrm>
            <a:off x="218520" y="892080"/>
            <a:ext cx="1031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Acheteur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Line 24"/>
          <p:cNvSpPr/>
          <p:nvPr/>
        </p:nvSpPr>
        <p:spPr>
          <a:xfrm>
            <a:off x="219960" y="886320"/>
            <a:ext cx="3157920" cy="0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1407</TotalTime>
  <Application>LibreOffice/6.2.5.2$Windows_X86_64 LibreOffice_project/1ec314fa52f458adc18c4f025c545a4e8b22c159</Application>
  <Words>336</Words>
  <Paragraphs>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2016-07-14T19:39:12Z</dcterms:created>
  <dc:creator>Axel Maille</dc:creator>
  <dc:description/>
  <dc:language>en-US</dc:language>
  <cp:lastModifiedBy/>
  <dcterms:modified xsi:type="dcterms:W3CDTF">2020-09-28T21:56:21Z</dcterms:modified>
  <cp:revision>96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Format A4 (210 x 297 mm)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