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2" r:id="rId4"/>
    <p:sldId id="258" r:id="rId5"/>
    <p:sldId id="266" r:id="rId6"/>
    <p:sldId id="265" r:id="rId7"/>
    <p:sldId id="263" r:id="rId8"/>
    <p:sldId id="260" r:id="rId9"/>
    <p:sldId id="267" r:id="rId10"/>
    <p:sldId id="268" r:id="rId11"/>
    <p:sldId id="269" r:id="rId12"/>
    <p:sldId id="271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6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6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5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1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AB506D-787B-4C63-BD7F-8E40C91AEB2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1627F6-6129-467A-8571-22C887930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command-design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038" y="489397"/>
            <a:ext cx="8574622" cy="2395471"/>
          </a:xfrm>
        </p:spPr>
        <p:txBody>
          <a:bodyPr/>
          <a:lstStyle/>
          <a:p>
            <a:r>
              <a:rPr lang="en-US" dirty="0" smtClean="0"/>
              <a:t>Design Pattern: </a:t>
            </a:r>
            <a:r>
              <a:rPr lang="en-US" dirty="0" smtClean="0">
                <a:latin typeface="Calibri" panose="020F0502020204030204" pitchFamily="34" charset="0"/>
              </a:rPr>
              <a:t>Command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7900"/>
            <a:ext cx="9144000" cy="3116686"/>
          </a:xfrm>
        </p:spPr>
        <p:txBody>
          <a:bodyPr>
            <a:normAutofit/>
          </a:bodyPr>
          <a:lstStyle/>
          <a:p>
            <a:pPr lvl="8"/>
            <a:endParaRPr lang="en-US" dirty="0" smtClean="0">
              <a:latin typeface="Calibri" panose="020F0502020204030204" pitchFamily="34" charset="0"/>
            </a:endParaRPr>
          </a:p>
          <a:p>
            <a:pPr lvl="8"/>
            <a:endParaRPr lang="en-US" dirty="0" smtClean="0">
              <a:latin typeface="Calibri" panose="020F0502020204030204" pitchFamily="34" charset="0"/>
            </a:endParaRPr>
          </a:p>
          <a:p>
            <a:pPr lvl="8"/>
            <a:endParaRPr lang="en-US" dirty="0">
              <a:latin typeface="Calibri" panose="020F0502020204030204" pitchFamily="34" charset="0"/>
            </a:endParaRPr>
          </a:p>
          <a:p>
            <a:pPr lvl="8"/>
            <a:r>
              <a:rPr lang="en-US" sz="1800" dirty="0" smtClean="0">
                <a:latin typeface="Calibri" panose="020F0502020204030204" pitchFamily="34" charset="0"/>
              </a:rPr>
              <a:t>                            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Submitted By 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8"/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      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Muddu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Latha-29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8"/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           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Pallavi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Ramineni-49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8"/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                    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RajaRamya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Janagama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-17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8"/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                        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Swetha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Chandra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Karroti-21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03434"/>
            <a:ext cx="10018713" cy="2034965"/>
          </a:xfrm>
        </p:spPr>
        <p:txBody>
          <a:bodyPr/>
          <a:lstStyle/>
          <a:p>
            <a:pPr algn="ctr"/>
            <a:r>
              <a:rPr lang="en-US" i="1" dirty="0" smtClean="0">
                <a:latin typeface="Calibri" panose="020F0502020204030204" pitchFamily="34" charset="0"/>
              </a:rPr>
              <a:t>SellStock.java</a:t>
            </a:r>
            <a:br>
              <a:rPr lang="en-US" i="1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63651"/>
            <a:ext cx="10018713" cy="36275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public class </a:t>
            </a:r>
            <a:r>
              <a:rPr lang="en-US" dirty="0" err="1" smtClean="0">
                <a:latin typeface="Calibri" panose="020F0502020204030204" pitchFamily="34" charset="0"/>
              </a:rPr>
              <a:t>SellStock</a:t>
            </a:r>
            <a:r>
              <a:rPr lang="en-US" dirty="0" smtClean="0">
                <a:latin typeface="Calibri" panose="020F0502020204030204" pitchFamily="34" charset="0"/>
              </a:rPr>
              <a:t> implements Order 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private Stock </a:t>
            </a:r>
            <a:r>
              <a:rPr lang="en-US" dirty="0" err="1" smtClean="0">
                <a:latin typeface="Calibri" panose="020F0502020204030204" pitchFamily="34" charset="0"/>
              </a:rPr>
              <a:t>abcStock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public </a:t>
            </a:r>
            <a:r>
              <a:rPr lang="en-US" dirty="0" err="1" smtClean="0">
                <a:latin typeface="Calibri" panose="020F0502020204030204" pitchFamily="34" charset="0"/>
              </a:rPr>
              <a:t>SellStock</a:t>
            </a:r>
            <a:r>
              <a:rPr lang="en-US" dirty="0" smtClean="0">
                <a:latin typeface="Calibri" panose="020F0502020204030204" pitchFamily="34" charset="0"/>
              </a:rPr>
              <a:t>(Stock </a:t>
            </a:r>
            <a:r>
              <a:rPr lang="en-US" dirty="0" err="1" smtClean="0">
                <a:latin typeface="Calibri" panose="020F0502020204030204" pitchFamily="34" charset="0"/>
              </a:rPr>
              <a:t>abcStock</a:t>
            </a:r>
            <a:r>
              <a:rPr lang="en-US" dirty="0" smtClean="0">
                <a:latin typeface="Calibri" panose="020F0502020204030204" pitchFamily="34" charset="0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  </a:t>
            </a:r>
            <a:r>
              <a:rPr lang="en-US" dirty="0" err="1" smtClean="0">
                <a:latin typeface="Calibri" panose="020F0502020204030204" pitchFamily="34" charset="0"/>
              </a:rPr>
              <a:t>this.abcStock</a:t>
            </a:r>
            <a:r>
              <a:rPr lang="en-US" dirty="0" smtClean="0">
                <a:latin typeface="Calibri" panose="020F0502020204030204" pitchFamily="34" charset="0"/>
              </a:rPr>
              <a:t> = </a:t>
            </a:r>
            <a:r>
              <a:rPr lang="en-US" dirty="0" err="1" smtClean="0">
                <a:latin typeface="Calibri" panose="020F0502020204030204" pitchFamily="34" charset="0"/>
              </a:rPr>
              <a:t>abcStock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</a:t>
            </a:r>
            <a:r>
              <a:rPr lang="en-US" dirty="0" smtClean="0">
                <a:latin typeface="Calibri" panose="020F0502020204030204" pitchFamily="34" charset="0"/>
              </a:rPr>
              <a:t>public void execute() 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  </a:t>
            </a:r>
            <a:r>
              <a:rPr lang="en-US" dirty="0" err="1" smtClean="0">
                <a:latin typeface="Calibri" panose="020F0502020204030204" pitchFamily="34" charset="0"/>
              </a:rPr>
              <a:t>abcStock.sell</a:t>
            </a:r>
            <a:r>
              <a:rPr lang="en-US" dirty="0" smtClean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Calibri" panose="020F0502020204030204" pitchFamily="34" charset="0"/>
              </a:rPr>
              <a:t>Broker.java</a:t>
            </a:r>
            <a:br>
              <a:rPr lang="en-US" i="1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import </a:t>
            </a:r>
            <a:r>
              <a:rPr lang="en-US" sz="1800" dirty="0" err="1" smtClean="0">
                <a:latin typeface="Calibri" panose="020F0502020204030204" pitchFamily="34" charset="0"/>
              </a:rPr>
              <a:t>java.util.ArrayList</a:t>
            </a:r>
            <a:r>
              <a:rPr lang="en-US" sz="1800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import </a:t>
            </a:r>
            <a:r>
              <a:rPr lang="en-US" sz="1800" dirty="0" err="1" smtClean="0">
                <a:latin typeface="Calibri" panose="020F0502020204030204" pitchFamily="34" charset="0"/>
              </a:rPr>
              <a:t>java.util.List</a:t>
            </a:r>
            <a:r>
              <a:rPr lang="en-US" sz="1800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public class Broker {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private List&lt;Order&gt; </a:t>
            </a:r>
            <a:r>
              <a:rPr lang="en-US" sz="1800" dirty="0" err="1" smtClean="0">
                <a:latin typeface="Calibri" panose="020F0502020204030204" pitchFamily="34" charset="0"/>
              </a:rPr>
              <a:t>orderList</a:t>
            </a:r>
            <a:r>
              <a:rPr lang="en-US" sz="1800" dirty="0" smtClean="0">
                <a:latin typeface="Calibri" panose="020F0502020204030204" pitchFamily="34" charset="0"/>
              </a:rPr>
              <a:t> = new </a:t>
            </a:r>
            <a:r>
              <a:rPr lang="en-US" sz="1800" dirty="0" err="1" smtClean="0">
                <a:latin typeface="Calibri" panose="020F0502020204030204" pitchFamily="34" charset="0"/>
              </a:rPr>
              <a:t>ArrayList</a:t>
            </a:r>
            <a:r>
              <a:rPr lang="en-US" sz="1800" dirty="0" smtClean="0">
                <a:latin typeface="Calibri" panose="020F0502020204030204" pitchFamily="34" charset="0"/>
              </a:rPr>
              <a:t>&lt;Order&gt;(); 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public void </a:t>
            </a:r>
            <a:r>
              <a:rPr lang="en-US" sz="1800" dirty="0" err="1" smtClean="0">
                <a:latin typeface="Calibri" panose="020F0502020204030204" pitchFamily="34" charset="0"/>
              </a:rPr>
              <a:t>takeOrder</a:t>
            </a:r>
            <a:r>
              <a:rPr lang="en-US" sz="1800" dirty="0" smtClean="0">
                <a:latin typeface="Calibri" panose="020F0502020204030204" pitchFamily="34" charset="0"/>
              </a:rPr>
              <a:t>(Order order){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err="1" smtClean="0">
                <a:latin typeface="Calibri" panose="020F0502020204030204" pitchFamily="34" charset="0"/>
              </a:rPr>
              <a:t>orderList.add</a:t>
            </a:r>
            <a:r>
              <a:rPr lang="en-US" sz="1800" dirty="0" smtClean="0">
                <a:latin typeface="Calibri" panose="020F0502020204030204" pitchFamily="34" charset="0"/>
              </a:rPr>
              <a:t>(order);		}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public void </a:t>
            </a:r>
            <a:r>
              <a:rPr lang="en-US" sz="1800" dirty="0" err="1" smtClean="0">
                <a:latin typeface="Calibri" panose="020F0502020204030204" pitchFamily="34" charset="0"/>
              </a:rPr>
              <a:t>placeOrders</a:t>
            </a:r>
            <a:r>
              <a:rPr lang="en-US" sz="1800" dirty="0" smtClean="0">
                <a:latin typeface="Calibri" panose="020F0502020204030204" pitchFamily="34" charset="0"/>
              </a:rPr>
              <a:t>(){   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for (Order </a:t>
            </a:r>
            <a:r>
              <a:rPr lang="en-US" sz="1800" dirty="0" err="1" smtClean="0">
                <a:latin typeface="Calibri" panose="020F0502020204030204" pitchFamily="34" charset="0"/>
              </a:rPr>
              <a:t>order</a:t>
            </a:r>
            <a:r>
              <a:rPr lang="en-US" sz="1800" dirty="0" smtClean="0">
                <a:latin typeface="Calibri" panose="020F0502020204030204" pitchFamily="34" charset="0"/>
              </a:rPr>
              <a:t> : </a:t>
            </a:r>
            <a:r>
              <a:rPr lang="en-US" sz="1800" dirty="0" err="1" smtClean="0">
                <a:latin typeface="Calibri" panose="020F0502020204030204" pitchFamily="34" charset="0"/>
              </a:rPr>
              <a:t>orderList</a:t>
            </a:r>
            <a:r>
              <a:rPr lang="en-US" sz="1800" dirty="0" smtClean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   </a:t>
            </a:r>
            <a:r>
              <a:rPr lang="en-US" sz="1800" dirty="0" err="1" smtClean="0">
                <a:latin typeface="Calibri" panose="020F0502020204030204" pitchFamily="34" charset="0"/>
              </a:rPr>
              <a:t>order.execute</a:t>
            </a:r>
            <a:r>
              <a:rPr lang="en-US" sz="1800" dirty="0" smtClean="0">
                <a:latin typeface="Calibri" panose="020F0502020204030204" pitchFamily="34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err="1" smtClean="0">
                <a:latin typeface="Calibri" panose="020F0502020204030204" pitchFamily="34" charset="0"/>
              </a:rPr>
              <a:t>orderList.clear</a:t>
            </a:r>
            <a:r>
              <a:rPr lang="en-US" sz="1800" dirty="0" smtClean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} }</a:t>
            </a: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53792"/>
            <a:ext cx="10018713" cy="1056067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latin typeface="Calibri" panose="020F0502020204030204" pitchFamily="34" charset="0"/>
              </a:rPr>
              <a:t>CommandPatternDemo.java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558"/>
            <a:ext cx="10515600" cy="4322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public </a:t>
            </a:r>
            <a:r>
              <a:rPr lang="en-US" sz="1800" dirty="0" smtClean="0">
                <a:latin typeface="Calibri" panose="020F0502020204030204" pitchFamily="34" charset="0"/>
              </a:rPr>
              <a:t>class </a:t>
            </a:r>
            <a:r>
              <a:rPr lang="en-US" sz="1800" dirty="0" err="1" smtClean="0">
                <a:latin typeface="Calibri" panose="020F0502020204030204" pitchFamily="34" charset="0"/>
              </a:rPr>
              <a:t>CommandPatternDemo</a:t>
            </a:r>
            <a:r>
              <a:rPr lang="en-US" sz="1800" dirty="0" smtClean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</a:t>
            </a:r>
            <a:r>
              <a:rPr lang="en-US" sz="1800" dirty="0" smtClean="0">
                <a:latin typeface="Calibri" panose="020F0502020204030204" pitchFamily="34" charset="0"/>
              </a:rPr>
              <a:t>   public </a:t>
            </a:r>
            <a:r>
              <a:rPr lang="en-US" sz="1800" dirty="0" smtClean="0">
                <a:latin typeface="Calibri" panose="020F0502020204030204" pitchFamily="34" charset="0"/>
              </a:rPr>
              <a:t>static void main(String[] </a:t>
            </a:r>
            <a:r>
              <a:rPr lang="en-US" sz="1800" dirty="0" err="1" smtClean="0">
                <a:latin typeface="Calibri" panose="020F0502020204030204" pitchFamily="34" charset="0"/>
              </a:rPr>
              <a:t>args</a:t>
            </a:r>
            <a:r>
              <a:rPr lang="en-US" sz="1800" dirty="0" smtClean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Stock </a:t>
            </a:r>
            <a:r>
              <a:rPr lang="en-US" sz="1800" dirty="0" err="1" smtClean="0">
                <a:latin typeface="Calibri" panose="020F0502020204030204" pitchFamily="34" charset="0"/>
              </a:rPr>
              <a:t>abcStock</a:t>
            </a:r>
            <a:r>
              <a:rPr lang="en-US" sz="1800" dirty="0" smtClean="0">
                <a:latin typeface="Calibri" panose="020F0502020204030204" pitchFamily="34" charset="0"/>
              </a:rPr>
              <a:t> = new Stock();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err="1" smtClean="0">
                <a:latin typeface="Calibri" panose="020F0502020204030204" pitchFamily="34" charset="0"/>
              </a:rPr>
              <a:t>BuyStock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buyStockOrder</a:t>
            </a:r>
            <a:r>
              <a:rPr lang="en-US" sz="1800" dirty="0" smtClean="0">
                <a:latin typeface="Calibri" panose="020F0502020204030204" pitchFamily="34" charset="0"/>
              </a:rPr>
              <a:t> = new </a:t>
            </a:r>
            <a:r>
              <a:rPr lang="en-US" sz="1800" dirty="0" err="1" smtClean="0">
                <a:latin typeface="Calibri" panose="020F0502020204030204" pitchFamily="34" charset="0"/>
              </a:rPr>
              <a:t>BuyStock</a:t>
            </a:r>
            <a:r>
              <a:rPr lang="en-US" sz="1800" dirty="0" smtClean="0">
                <a:latin typeface="Calibri" panose="020F0502020204030204" pitchFamily="34" charset="0"/>
              </a:rPr>
              <a:t>(</a:t>
            </a:r>
            <a:r>
              <a:rPr lang="en-US" sz="1800" dirty="0" err="1" smtClean="0">
                <a:latin typeface="Calibri" panose="020F0502020204030204" pitchFamily="34" charset="0"/>
              </a:rPr>
              <a:t>abcStock</a:t>
            </a:r>
            <a:r>
              <a:rPr lang="en-US" sz="18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err="1" smtClean="0">
                <a:latin typeface="Calibri" panose="020F0502020204030204" pitchFamily="34" charset="0"/>
              </a:rPr>
              <a:t>SellStock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sellStockOrder</a:t>
            </a:r>
            <a:r>
              <a:rPr lang="en-US" sz="1800" dirty="0" smtClean="0">
                <a:latin typeface="Calibri" panose="020F0502020204030204" pitchFamily="34" charset="0"/>
              </a:rPr>
              <a:t> = new </a:t>
            </a:r>
            <a:r>
              <a:rPr lang="en-US" sz="1800" dirty="0" err="1" smtClean="0">
                <a:latin typeface="Calibri" panose="020F0502020204030204" pitchFamily="34" charset="0"/>
              </a:rPr>
              <a:t>SellStock</a:t>
            </a:r>
            <a:r>
              <a:rPr lang="en-US" sz="1800" dirty="0" smtClean="0">
                <a:latin typeface="Calibri" panose="020F0502020204030204" pitchFamily="34" charset="0"/>
              </a:rPr>
              <a:t>(</a:t>
            </a:r>
            <a:r>
              <a:rPr lang="en-US" sz="1800" dirty="0" err="1" smtClean="0">
                <a:latin typeface="Calibri" panose="020F0502020204030204" pitchFamily="34" charset="0"/>
              </a:rPr>
              <a:t>abcStock</a:t>
            </a:r>
            <a:r>
              <a:rPr lang="en-US" sz="18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Broker </a:t>
            </a:r>
            <a:r>
              <a:rPr lang="en-US" sz="1800" dirty="0" err="1" smtClean="0">
                <a:latin typeface="Calibri" panose="020F0502020204030204" pitchFamily="34" charset="0"/>
              </a:rPr>
              <a:t>broker</a:t>
            </a:r>
            <a:r>
              <a:rPr lang="en-US" sz="1800" dirty="0" smtClean="0">
                <a:latin typeface="Calibri" panose="020F0502020204030204" pitchFamily="34" charset="0"/>
              </a:rPr>
              <a:t> = new Broker();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err="1" smtClean="0">
                <a:latin typeface="Calibri" panose="020F0502020204030204" pitchFamily="34" charset="0"/>
              </a:rPr>
              <a:t>broker.takeOrder</a:t>
            </a:r>
            <a:r>
              <a:rPr lang="en-US" sz="1800" dirty="0" smtClean="0">
                <a:latin typeface="Calibri" panose="020F0502020204030204" pitchFamily="34" charset="0"/>
              </a:rPr>
              <a:t>(</a:t>
            </a:r>
            <a:r>
              <a:rPr lang="en-US" sz="1800" dirty="0" err="1" smtClean="0">
                <a:latin typeface="Calibri" panose="020F0502020204030204" pitchFamily="34" charset="0"/>
              </a:rPr>
              <a:t>buyStockOrder</a:t>
            </a:r>
            <a:r>
              <a:rPr lang="en-US" sz="18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err="1" smtClean="0">
                <a:latin typeface="Calibri" panose="020F0502020204030204" pitchFamily="34" charset="0"/>
              </a:rPr>
              <a:t>broker.takeOrder</a:t>
            </a:r>
            <a:r>
              <a:rPr lang="en-US" sz="1800" dirty="0" smtClean="0">
                <a:latin typeface="Calibri" panose="020F0502020204030204" pitchFamily="34" charset="0"/>
              </a:rPr>
              <a:t>(</a:t>
            </a:r>
            <a:r>
              <a:rPr lang="en-US" sz="1800" dirty="0" err="1" smtClean="0">
                <a:latin typeface="Calibri" panose="020F0502020204030204" pitchFamily="34" charset="0"/>
              </a:rPr>
              <a:t>sellStockOrder</a:t>
            </a:r>
            <a:r>
              <a:rPr lang="en-US" sz="1800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 </a:t>
            </a:r>
            <a:r>
              <a:rPr lang="en-US" sz="1800" dirty="0" err="1" smtClean="0">
                <a:latin typeface="Calibri" panose="020F0502020204030204" pitchFamily="34" charset="0"/>
              </a:rPr>
              <a:t>broker.placeOrders</a:t>
            </a:r>
            <a:r>
              <a:rPr lang="en-US" sz="1800" dirty="0" smtClean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</a:t>
            </a:r>
            <a:r>
              <a:rPr lang="en-US" sz="1800" dirty="0" smtClean="0">
                <a:latin typeface="Calibri" panose="020F0502020204030204" pitchFamily="34" charset="0"/>
              </a:rPr>
              <a:t>     }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     }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Output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Stock [ Name: ABC, Quantity: 10 ] bought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Stock [ Name: ABC, Quantity: 10 ] sold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hlinkClick r:id="rId2"/>
              </a:rPr>
              <a:t>http://www.dofactory.com/net/command-design-pattern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http://www.tutorialspoint.com/design_pattern/command_pattern.htm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Command</a:t>
            </a:r>
            <a:r>
              <a:rPr lang="en-US" dirty="0" smtClean="0"/>
              <a:t>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Command design pattern is one of the behavioral design patterns in which an object is used to encapsulate information and can call those methods at later time.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This allows us to store the code which can be used multiple times.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 request is wrapped under an object as command and is passed to invoker object.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Invoker looks for the appropriate object which can handle this command and passes this to the object which can </a:t>
            </a:r>
            <a:r>
              <a:rPr lang="en-US" dirty="0" smtClean="0">
                <a:latin typeface="Calibri" panose="020F0502020204030204" pitchFamily="34" charset="0"/>
              </a:rPr>
              <a:t>execute </a:t>
            </a:r>
            <a:r>
              <a:rPr lang="en-US" dirty="0" smtClean="0">
                <a:latin typeface="Calibri" panose="020F0502020204030204" pitchFamily="34" charset="0"/>
              </a:rPr>
              <a:t>this command.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Benefits And Negatives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</a:rPr>
              <a:t>Benefits: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This pattern helps in terms of extensibility as we can add a new command without changing the code.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Allows to store a list of actions that can be executed later.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Hides the details of actions that are to be performed so that the client need not be concerned about the details.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Not much focused on sequence of actions stored</a:t>
            </a: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</a:rPr>
              <a:t>Negatives: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It Results in lots of little command classes that can clutter up a design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</a:t>
            </a:r>
            <a:r>
              <a:rPr lang="en-US" dirty="0" smtClean="0">
                <a:latin typeface="Calibri" panose="020F0502020204030204" pitchFamily="34" charset="0"/>
              </a:rPr>
              <a:t>Diagram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4" y="2595716"/>
            <a:ext cx="7089058" cy="3342840"/>
          </a:xfrm>
        </p:spPr>
      </p:pic>
    </p:spTree>
    <p:extLst>
      <p:ext uri="{BB962C8B-B14F-4D97-AF65-F5344CB8AC3E}">
        <p14:creationId xmlns:p14="http://schemas.microsoft.com/office/powerpoint/2010/main" val="20012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Classes and objects in this pattern</a:t>
            </a:r>
            <a:br>
              <a:rPr lang="en-US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44045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 smtClean="0">
                <a:latin typeface="Calibri" panose="020F0502020204030204" pitchFamily="34" charset="0"/>
              </a:rPr>
              <a:t>Command</a:t>
            </a:r>
            <a:r>
              <a:rPr lang="en-US" sz="2900" dirty="0">
                <a:latin typeface="Calibri" panose="020F0502020204030204" pitchFamily="34" charset="0"/>
              </a:rPr>
              <a:t> </a:t>
            </a:r>
            <a:endParaRPr lang="en-US" sz="2900" dirty="0" smtClean="0">
              <a:latin typeface="Calibri" panose="020F0502020204030204" pitchFamily="34" charset="0"/>
            </a:endParaRPr>
          </a:p>
          <a:p>
            <a:r>
              <a:rPr lang="en-US" sz="2900" dirty="0" smtClean="0">
                <a:latin typeface="Calibri" panose="020F0502020204030204" pitchFamily="34" charset="0"/>
              </a:rPr>
              <a:t>It declares </a:t>
            </a:r>
            <a:r>
              <a:rPr lang="en-US" sz="2900" dirty="0">
                <a:latin typeface="Calibri" panose="020F0502020204030204" pitchFamily="34" charset="0"/>
              </a:rPr>
              <a:t>an interface for executing an operation</a:t>
            </a:r>
          </a:p>
          <a:p>
            <a:pPr marL="0" indent="0">
              <a:buNone/>
            </a:pPr>
            <a:r>
              <a:rPr lang="en-US" sz="2900" b="1" dirty="0" err="1" smtClean="0">
                <a:latin typeface="Calibri" panose="020F0502020204030204" pitchFamily="34" charset="0"/>
              </a:rPr>
              <a:t>ConcreteCommand</a:t>
            </a:r>
            <a:r>
              <a:rPr lang="en-US" sz="2900" dirty="0">
                <a:latin typeface="Calibri" panose="020F0502020204030204" pitchFamily="34" charset="0"/>
              </a:rPr>
              <a:t>  </a:t>
            </a:r>
          </a:p>
          <a:p>
            <a:r>
              <a:rPr lang="en-US" sz="2900" dirty="0" smtClean="0">
                <a:latin typeface="Calibri" panose="020F0502020204030204" pitchFamily="34" charset="0"/>
              </a:rPr>
              <a:t>Defines </a:t>
            </a:r>
            <a:r>
              <a:rPr lang="en-US" sz="2900" dirty="0">
                <a:latin typeface="Calibri" panose="020F0502020204030204" pitchFamily="34" charset="0"/>
              </a:rPr>
              <a:t>a binding between a Receiver object and an </a:t>
            </a:r>
            <a:r>
              <a:rPr lang="en-US" sz="2900" dirty="0" smtClean="0">
                <a:latin typeface="Calibri" panose="020F0502020204030204" pitchFamily="34" charset="0"/>
              </a:rPr>
              <a:t>action</a:t>
            </a:r>
          </a:p>
          <a:p>
            <a:r>
              <a:rPr lang="en-US" sz="2900" dirty="0" smtClean="0">
                <a:latin typeface="Calibri" panose="020F0502020204030204" pitchFamily="34" charset="0"/>
              </a:rPr>
              <a:t>Implements </a:t>
            </a:r>
            <a:r>
              <a:rPr lang="en-US" sz="2900" dirty="0">
                <a:latin typeface="Calibri" panose="020F0502020204030204" pitchFamily="34" charset="0"/>
              </a:rPr>
              <a:t>Execute by invoking the corresponding operation(s) on Receiver</a:t>
            </a:r>
          </a:p>
          <a:p>
            <a:pPr marL="0" indent="0">
              <a:buNone/>
            </a:pPr>
            <a:r>
              <a:rPr lang="en-US" sz="2900" b="1" dirty="0">
                <a:latin typeface="Calibri" panose="020F0502020204030204" pitchFamily="34" charset="0"/>
              </a:rPr>
              <a:t>Client</a:t>
            </a:r>
            <a:r>
              <a:rPr lang="en-US" sz="2900" dirty="0">
                <a:latin typeface="Calibri" panose="020F0502020204030204" pitchFamily="34" charset="0"/>
              </a:rPr>
              <a:t>  </a:t>
            </a:r>
          </a:p>
          <a:p>
            <a:r>
              <a:rPr lang="en-US" sz="2900" dirty="0" smtClean="0">
                <a:latin typeface="Calibri" panose="020F0502020204030204" pitchFamily="34" charset="0"/>
              </a:rPr>
              <a:t>Creates </a:t>
            </a:r>
            <a:r>
              <a:rPr lang="en-US" sz="2900" dirty="0">
                <a:latin typeface="Calibri" panose="020F0502020204030204" pitchFamily="34" charset="0"/>
              </a:rPr>
              <a:t>a </a:t>
            </a:r>
            <a:r>
              <a:rPr lang="en-US" sz="2900" dirty="0" err="1">
                <a:latin typeface="Calibri" panose="020F0502020204030204" pitchFamily="34" charset="0"/>
              </a:rPr>
              <a:t>ConcreteCommand</a:t>
            </a:r>
            <a:r>
              <a:rPr lang="en-US" sz="2900" dirty="0">
                <a:latin typeface="Calibri" panose="020F0502020204030204" pitchFamily="34" charset="0"/>
              </a:rPr>
              <a:t> object and sets its receiver</a:t>
            </a:r>
          </a:p>
          <a:p>
            <a:pPr marL="0" indent="0">
              <a:buNone/>
            </a:pPr>
            <a:r>
              <a:rPr lang="en-US" sz="2900" b="1" dirty="0">
                <a:latin typeface="Calibri" panose="020F0502020204030204" pitchFamily="34" charset="0"/>
              </a:rPr>
              <a:t>Invoker</a:t>
            </a:r>
            <a:r>
              <a:rPr lang="en-US" sz="2900" dirty="0">
                <a:latin typeface="Calibri" panose="020F0502020204030204" pitchFamily="34" charset="0"/>
              </a:rPr>
              <a:t> </a:t>
            </a:r>
            <a:endParaRPr lang="en-US" sz="2900" dirty="0" smtClean="0">
              <a:latin typeface="Calibri" panose="020F0502020204030204" pitchFamily="34" charset="0"/>
            </a:endParaRPr>
          </a:p>
          <a:p>
            <a:r>
              <a:rPr lang="en-US" sz="2900" dirty="0" smtClean="0">
                <a:latin typeface="Calibri" panose="020F0502020204030204" pitchFamily="34" charset="0"/>
              </a:rPr>
              <a:t>Asks </a:t>
            </a:r>
            <a:r>
              <a:rPr lang="en-US" sz="2900" dirty="0">
                <a:latin typeface="Calibri" panose="020F0502020204030204" pitchFamily="34" charset="0"/>
              </a:rPr>
              <a:t>the command to carry out the request</a:t>
            </a:r>
          </a:p>
          <a:p>
            <a:pPr marL="0" indent="0">
              <a:buNone/>
            </a:pPr>
            <a:r>
              <a:rPr lang="en-US" sz="2900" b="1" dirty="0">
                <a:latin typeface="Calibri" panose="020F0502020204030204" pitchFamily="34" charset="0"/>
              </a:rPr>
              <a:t>Receiver</a:t>
            </a:r>
            <a:r>
              <a:rPr lang="en-US" sz="2900" dirty="0">
                <a:latin typeface="Calibri" panose="020F0502020204030204" pitchFamily="34" charset="0"/>
              </a:rPr>
              <a:t>  </a:t>
            </a:r>
            <a:endParaRPr lang="en-US" sz="2900" dirty="0" smtClean="0">
              <a:latin typeface="Calibri" panose="020F0502020204030204" pitchFamily="34" charset="0"/>
            </a:endParaRPr>
          </a:p>
          <a:p>
            <a:r>
              <a:rPr lang="en-US" sz="2900" dirty="0" smtClean="0">
                <a:latin typeface="Calibri" panose="020F0502020204030204" pitchFamily="34" charset="0"/>
              </a:rPr>
              <a:t>Knows </a:t>
            </a:r>
            <a:r>
              <a:rPr lang="en-US" sz="2900" dirty="0">
                <a:latin typeface="Calibri" panose="020F0502020204030204" pitchFamily="34" charset="0"/>
              </a:rPr>
              <a:t>how to perform the operations associated with carrying out the request.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Classes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Calibri" panose="020F0502020204030204" pitchFamily="34" charset="0"/>
              </a:rPr>
              <a:t>Order.java</a:t>
            </a:r>
          </a:p>
          <a:p>
            <a:r>
              <a:rPr lang="en-US" i="1" dirty="0" smtClean="0">
                <a:latin typeface="Calibri" panose="020F0502020204030204" pitchFamily="34" charset="0"/>
              </a:rPr>
              <a:t>Stock.java</a:t>
            </a:r>
          </a:p>
          <a:p>
            <a:r>
              <a:rPr lang="en-US" i="1" dirty="0" smtClean="0">
                <a:latin typeface="Calibri" panose="020F0502020204030204" pitchFamily="34" charset="0"/>
              </a:rPr>
              <a:t>BuyStock.java</a:t>
            </a:r>
          </a:p>
          <a:p>
            <a:r>
              <a:rPr lang="en-US" i="1" dirty="0" smtClean="0">
                <a:latin typeface="Calibri" panose="020F0502020204030204" pitchFamily="34" charset="0"/>
              </a:rPr>
              <a:t>SellStock.java</a:t>
            </a:r>
          </a:p>
          <a:p>
            <a:r>
              <a:rPr lang="en-US" i="1" dirty="0" smtClean="0">
                <a:latin typeface="Calibri" panose="020F0502020204030204" pitchFamily="34" charset="0"/>
              </a:rPr>
              <a:t>Broker.java</a:t>
            </a:r>
          </a:p>
          <a:p>
            <a:r>
              <a:rPr lang="en-US" i="1" dirty="0">
                <a:latin typeface="Calibri" panose="020F0502020204030204" pitchFamily="34" charset="0"/>
              </a:rPr>
              <a:t>CommandPatternDemo.java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Calibri" panose="020F0502020204030204" pitchFamily="34" charset="0"/>
              </a:rPr>
              <a:t>Order.java</a:t>
            </a:r>
            <a:br>
              <a:rPr lang="en-US" i="1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public interface Order 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void execute();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45636"/>
            <a:ext cx="10018713" cy="2521430"/>
          </a:xfrm>
        </p:spPr>
        <p:txBody>
          <a:bodyPr/>
          <a:lstStyle/>
          <a:p>
            <a:pPr algn="ctr"/>
            <a:r>
              <a:rPr lang="en-US" i="1" dirty="0" smtClean="0">
                <a:latin typeface="Calibri" panose="020F0502020204030204" pitchFamily="34" charset="0"/>
              </a:rPr>
              <a:t>Stock.java</a:t>
            </a:r>
            <a:br>
              <a:rPr lang="en-US" i="1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0621"/>
            <a:ext cx="10018713" cy="4494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public class Stock 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	private String name = "ABC";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            private </a:t>
            </a:r>
            <a:r>
              <a:rPr lang="en-US" dirty="0" err="1" smtClean="0">
                <a:latin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</a:rPr>
              <a:t> quantity = 10;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public void buy(){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         </a:t>
            </a:r>
            <a:r>
              <a:rPr lang="en-US" dirty="0" err="1" smtClean="0">
                <a:latin typeface="Calibri" panose="020F0502020204030204" pitchFamily="34" charset="0"/>
              </a:rPr>
              <a:t>System.out.println</a:t>
            </a:r>
            <a:r>
              <a:rPr lang="en-US" dirty="0" smtClean="0">
                <a:latin typeface="Calibri" panose="020F0502020204030204" pitchFamily="34" charset="0"/>
              </a:rPr>
              <a:t>("Stock [ Name: "+name+",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         Quantity: " + quantity +" ] bought");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public void sell(){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          </a:t>
            </a:r>
            <a:r>
              <a:rPr lang="en-US" dirty="0" err="1" smtClean="0">
                <a:latin typeface="Calibri" panose="020F0502020204030204" pitchFamily="34" charset="0"/>
              </a:rPr>
              <a:t>System.out.println</a:t>
            </a:r>
            <a:r>
              <a:rPr lang="en-US" dirty="0" smtClean="0">
                <a:latin typeface="Calibri" panose="020F0502020204030204" pitchFamily="34" charset="0"/>
              </a:rPr>
              <a:t>("Stock [ Name: "+name+",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          Quantity: " + quantity +" ] sold");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54007"/>
            <a:ext cx="10018713" cy="2470857"/>
          </a:xfrm>
        </p:spPr>
        <p:txBody>
          <a:bodyPr/>
          <a:lstStyle/>
          <a:p>
            <a:pPr algn="ctr"/>
            <a:r>
              <a:rPr lang="en-US" i="1" dirty="0" smtClean="0">
                <a:latin typeface="Calibri" panose="020F0502020204030204" pitchFamily="34" charset="0"/>
              </a:rPr>
              <a:t>BuyStock.java</a:t>
            </a:r>
            <a:br>
              <a:rPr lang="en-US" i="1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3803"/>
            <a:ext cx="10018713" cy="38765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public class </a:t>
            </a:r>
            <a:r>
              <a:rPr lang="en-US" dirty="0" err="1" smtClean="0">
                <a:latin typeface="Calibri" panose="020F0502020204030204" pitchFamily="34" charset="0"/>
              </a:rPr>
              <a:t>BuyStock</a:t>
            </a:r>
            <a:r>
              <a:rPr lang="en-US" dirty="0" smtClean="0">
                <a:latin typeface="Calibri" panose="020F0502020204030204" pitchFamily="34" charset="0"/>
              </a:rPr>
              <a:t> implements Order 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private Stock </a:t>
            </a:r>
            <a:r>
              <a:rPr lang="en-US" dirty="0" err="1" smtClean="0">
                <a:latin typeface="Calibri" panose="020F0502020204030204" pitchFamily="34" charset="0"/>
              </a:rPr>
              <a:t>abcStock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public </a:t>
            </a:r>
            <a:r>
              <a:rPr lang="en-US" dirty="0" err="1" smtClean="0">
                <a:latin typeface="Calibri" panose="020F0502020204030204" pitchFamily="34" charset="0"/>
              </a:rPr>
              <a:t>BuyStock</a:t>
            </a:r>
            <a:r>
              <a:rPr lang="en-US" dirty="0" smtClean="0">
                <a:latin typeface="Calibri" panose="020F0502020204030204" pitchFamily="34" charset="0"/>
              </a:rPr>
              <a:t>(Stock </a:t>
            </a:r>
            <a:r>
              <a:rPr lang="en-US" dirty="0" err="1" smtClean="0">
                <a:latin typeface="Calibri" panose="020F0502020204030204" pitchFamily="34" charset="0"/>
              </a:rPr>
              <a:t>abcStock</a:t>
            </a:r>
            <a:r>
              <a:rPr lang="en-US" dirty="0" smtClean="0">
                <a:latin typeface="Calibri" panose="020F0502020204030204" pitchFamily="34" charset="0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  </a:t>
            </a:r>
            <a:r>
              <a:rPr lang="en-US" dirty="0" err="1" smtClean="0">
                <a:latin typeface="Calibri" panose="020F0502020204030204" pitchFamily="34" charset="0"/>
              </a:rPr>
              <a:t>this.abcStock</a:t>
            </a:r>
            <a:r>
              <a:rPr lang="en-US" dirty="0" smtClean="0">
                <a:latin typeface="Calibri" panose="020F0502020204030204" pitchFamily="34" charset="0"/>
              </a:rPr>
              <a:t> = </a:t>
            </a:r>
            <a:r>
              <a:rPr lang="en-US" dirty="0" err="1" smtClean="0">
                <a:latin typeface="Calibri" panose="020F0502020204030204" pitchFamily="34" charset="0"/>
              </a:rPr>
              <a:t>abcStock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</a:t>
            </a:r>
            <a:r>
              <a:rPr lang="en-US" dirty="0" smtClean="0">
                <a:latin typeface="Calibri" panose="020F0502020204030204" pitchFamily="34" charset="0"/>
              </a:rPr>
              <a:t>public void execute() {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   </a:t>
            </a:r>
            <a:r>
              <a:rPr lang="en-US" dirty="0" err="1" smtClean="0">
                <a:latin typeface="Calibri" panose="020F0502020204030204" pitchFamily="34" charset="0"/>
              </a:rPr>
              <a:t>abcStock.buy</a:t>
            </a:r>
            <a:r>
              <a:rPr lang="en-US" dirty="0" smtClean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403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Design Pattern: Command</vt:lpstr>
      <vt:lpstr>Command Design Pattern</vt:lpstr>
      <vt:lpstr>Benefits And Negatives</vt:lpstr>
      <vt:lpstr>UML Diagram</vt:lpstr>
      <vt:lpstr>Classes and objects in this pattern </vt:lpstr>
      <vt:lpstr>Classes </vt:lpstr>
      <vt:lpstr>Order.java </vt:lpstr>
      <vt:lpstr>Stock.java </vt:lpstr>
      <vt:lpstr>BuyStock.java </vt:lpstr>
      <vt:lpstr>SellStock.java </vt:lpstr>
      <vt:lpstr>Broker.java </vt:lpstr>
      <vt:lpstr>CommandPatternDemo.java </vt:lpstr>
      <vt:lpstr>Output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Pattern: Command</dc:title>
  <dc:creator>Muddu Latha</dc:creator>
  <cp:lastModifiedBy>Bhavishya Ramineni</cp:lastModifiedBy>
  <cp:revision>11</cp:revision>
  <dcterms:created xsi:type="dcterms:W3CDTF">2016-04-19T01:29:05Z</dcterms:created>
  <dcterms:modified xsi:type="dcterms:W3CDTF">2016-04-19T03:25:00Z</dcterms:modified>
</cp:coreProperties>
</file>