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0" r:id="rId6"/>
    <p:sldId id="261" r:id="rId7"/>
    <p:sldId id="267" r:id="rId8"/>
    <p:sldId id="264" r:id="rId9"/>
    <p:sldId id="275" r:id="rId10"/>
    <p:sldId id="268" r:id="rId11"/>
    <p:sldId id="269" r:id="rId12"/>
    <p:sldId id="272" r:id="rId13"/>
    <p:sldId id="281" r:id="rId14"/>
    <p:sldId id="27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9FAC"/>
    <a:srgbClr val="F8E1E6"/>
    <a:srgbClr val="BF334D"/>
    <a:srgbClr val="F2CDD4"/>
    <a:srgbClr val="E8A7B3"/>
    <a:srgbClr val="F1921A"/>
    <a:srgbClr val="1C1E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1905"/>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6" name="Picture 4" descr="Anna University - Wikipedia"/>
          <p:cNvPicPr>
            <a:picLocks noChangeAspect="1" noChangeArrowheads="1"/>
          </p:cNvPicPr>
          <p:nvPr/>
        </p:nvPicPr>
        <p:blipFill>
          <a:blip r:embed="rId1" cstate="print"/>
          <a:srcRect/>
          <a:stretch>
            <a:fillRect/>
          </a:stretch>
        </p:blipFill>
        <p:spPr bwMode="auto">
          <a:xfrm>
            <a:off x="11385550" y="46355"/>
            <a:ext cx="737235" cy="732790"/>
          </a:xfrm>
          <a:prstGeom prst="rect">
            <a:avLst/>
          </a:prstGeom>
          <a:noFill/>
        </p:spPr>
      </p:pic>
      <p:sp>
        <p:nvSpPr>
          <p:cNvPr id="17" name="Text Box 16"/>
          <p:cNvSpPr txBox="1"/>
          <p:nvPr/>
        </p:nvSpPr>
        <p:spPr>
          <a:xfrm>
            <a:off x="985520" y="28575"/>
            <a:ext cx="10289540" cy="829945"/>
          </a:xfrm>
          <a:prstGeom prst="rect">
            <a:avLst/>
          </a:prstGeom>
          <a:noFill/>
        </p:spPr>
        <p:txBody>
          <a:bodyPr wrap="square" rtlCol="0">
            <a:spAutoFit/>
          </a:bodyPr>
          <a:p>
            <a:pPr algn="ctr"/>
            <a:r>
              <a:rPr lang="en-US" sz="2400" b="1" dirty="0" smtClean="0">
                <a:ln>
                  <a:noFill/>
                </a:ln>
                <a:solidFill>
                  <a:schemeClr val="bg1"/>
                </a:solidFill>
                <a:effectLst/>
                <a:latin typeface="Times New Roman" panose="02020603050405020304" pitchFamily="18" charset="0"/>
                <a:cs typeface="Times New Roman" panose="02020603050405020304" pitchFamily="18" charset="0"/>
                <a:sym typeface="+mn-ea"/>
              </a:rPr>
              <a:t>PRATHYUSHA ENGINEERING COLLEGE</a:t>
            </a:r>
            <a:br>
              <a:rPr lang="en-US" sz="2400" b="1" dirty="0" smtClean="0">
                <a:ln>
                  <a:noFill/>
                </a:ln>
                <a:solidFill>
                  <a:schemeClr val="bg1"/>
                </a:solidFill>
                <a:effectLst/>
                <a:latin typeface="Times New Roman" panose="02020603050405020304" pitchFamily="18" charset="0"/>
                <a:cs typeface="Times New Roman" panose="02020603050405020304" pitchFamily="18" charset="0"/>
                <a:sym typeface="+mn-ea"/>
              </a:rPr>
            </a:br>
            <a:r>
              <a:rPr lang="en-US" sz="2400" b="1" dirty="0" smtClean="0">
                <a:ln>
                  <a:noFill/>
                </a:ln>
                <a:solidFill>
                  <a:schemeClr val="bg1"/>
                </a:solidFill>
                <a:effectLst/>
                <a:latin typeface="Times New Roman" panose="02020603050405020304" pitchFamily="18" charset="0"/>
                <a:cs typeface="Times New Roman" panose="02020603050405020304" pitchFamily="18" charset="0"/>
                <a:sym typeface="+mn-ea"/>
              </a:rPr>
              <a:t>DEPARTMENT OF COMPUTER SCIENCE AND ENGINEERING</a:t>
            </a:r>
            <a:endParaRPr lang="en-US" sz="24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18" name="Text Box 17"/>
          <p:cNvSpPr txBox="1"/>
          <p:nvPr/>
        </p:nvSpPr>
        <p:spPr>
          <a:xfrm>
            <a:off x="951865" y="1449705"/>
            <a:ext cx="10289540" cy="521970"/>
          </a:xfrm>
          <a:prstGeom prst="rect">
            <a:avLst/>
          </a:prstGeom>
          <a:noFill/>
        </p:spPr>
        <p:txBody>
          <a:bodyPr wrap="square" rtlCol="0">
            <a:spAutoFit/>
          </a:bodyPr>
          <a:p>
            <a:pPr algn="ctr"/>
            <a:r>
              <a:rPr lang="en-IN" altLang="en-US" sz="2800" b="1" dirty="0" smtClean="0">
                <a:ln>
                  <a:noFill/>
                </a:ln>
                <a:solidFill>
                  <a:schemeClr val="tx1"/>
                </a:solidFill>
                <a:effectLst/>
                <a:latin typeface="Times New Roman" panose="02020603050405020304" pitchFamily="18" charset="0"/>
                <a:cs typeface="Times New Roman" panose="02020603050405020304" pitchFamily="18" charset="0"/>
                <a:sym typeface="+mn-ea"/>
              </a:rPr>
              <a:t>Performance monitoring of servers with Augmented Reality</a:t>
            </a:r>
            <a:endParaRPr lang="en-IN" altLang="en-US" sz="2800" b="1" dirty="0" smtClean="0">
              <a:ln>
                <a:noFill/>
              </a:ln>
              <a:solidFill>
                <a:schemeClr val="tx1"/>
              </a:solidFill>
              <a:effectLst/>
              <a:latin typeface="Times New Roman" panose="02020603050405020304" pitchFamily="18" charset="0"/>
              <a:cs typeface="Times New Roman" panose="02020603050405020304" pitchFamily="18" charset="0"/>
              <a:sym typeface="+mn-ea"/>
            </a:endParaRPr>
          </a:p>
        </p:txBody>
      </p:sp>
      <p:sp>
        <p:nvSpPr>
          <p:cNvPr id="19" name="Text Box 18"/>
          <p:cNvSpPr txBox="1"/>
          <p:nvPr/>
        </p:nvSpPr>
        <p:spPr>
          <a:xfrm>
            <a:off x="875030" y="2771775"/>
            <a:ext cx="4740910" cy="460375"/>
          </a:xfrm>
          <a:prstGeom prst="rect">
            <a:avLst/>
          </a:prstGeom>
          <a:noFill/>
        </p:spPr>
        <p:txBody>
          <a:bodyPr wrap="square" rtlCol="0">
            <a:spAutoFit/>
          </a:bodyPr>
          <a:p>
            <a:pPr algn="ctr"/>
            <a:r>
              <a:rPr lang="en-IN" altLang="en-US" sz="2400" b="1" dirty="0" smtClean="0">
                <a:ln>
                  <a:noFill/>
                </a:ln>
                <a:solidFill>
                  <a:schemeClr val="tx1"/>
                </a:solidFill>
                <a:effectLst/>
                <a:latin typeface="Times New Roman" panose="02020603050405020304" pitchFamily="18" charset="0"/>
                <a:cs typeface="Times New Roman" panose="02020603050405020304" pitchFamily="18" charset="0"/>
                <a:sym typeface="+mn-ea"/>
              </a:rPr>
              <a:t>Internal Guide</a:t>
            </a:r>
            <a:endParaRPr lang="en-IN" altLang="en-US" sz="2400" b="1" dirty="0" smtClean="0">
              <a:ln>
                <a:noFill/>
              </a:ln>
              <a:solidFill>
                <a:schemeClr val="tx1"/>
              </a:solidFill>
              <a:effectLst/>
              <a:latin typeface="Times New Roman" panose="02020603050405020304" pitchFamily="18" charset="0"/>
              <a:cs typeface="Times New Roman" panose="02020603050405020304" pitchFamily="18" charset="0"/>
              <a:sym typeface="+mn-ea"/>
            </a:endParaRPr>
          </a:p>
        </p:txBody>
      </p:sp>
      <p:sp>
        <p:nvSpPr>
          <p:cNvPr id="20" name="Text Box 19"/>
          <p:cNvSpPr txBox="1"/>
          <p:nvPr/>
        </p:nvSpPr>
        <p:spPr>
          <a:xfrm>
            <a:off x="875030" y="3462655"/>
            <a:ext cx="4740910" cy="398780"/>
          </a:xfrm>
          <a:prstGeom prst="rect">
            <a:avLst/>
          </a:prstGeom>
          <a:noFill/>
        </p:spPr>
        <p:txBody>
          <a:bodyPr wrap="square" rtlCol="0">
            <a:spAutoFit/>
          </a:bodyPr>
          <a:p>
            <a:pPr algn="ctr"/>
            <a:r>
              <a:rPr lang="en-IN" altLang="en-US" sz="2000" b="1" dirty="0" smtClean="0">
                <a:ln>
                  <a:noFill/>
                </a:ln>
                <a:solidFill>
                  <a:schemeClr val="tx1"/>
                </a:solidFill>
                <a:effectLst/>
                <a:latin typeface="Times New Roman" panose="02020603050405020304" pitchFamily="18" charset="0"/>
                <a:cs typeface="Times New Roman" panose="02020603050405020304" pitchFamily="18" charset="0"/>
                <a:sym typeface="+mn-ea"/>
              </a:rPr>
              <a:t>DR.V.Vijaya Raja</a:t>
            </a:r>
            <a:endParaRPr lang="en-IN" altLang="en-US" sz="2000" b="1" dirty="0" smtClean="0">
              <a:ln>
                <a:noFill/>
              </a:ln>
              <a:solidFill>
                <a:schemeClr val="tx1"/>
              </a:solidFill>
              <a:effectLst/>
              <a:latin typeface="Times New Roman" panose="02020603050405020304" pitchFamily="18" charset="0"/>
              <a:cs typeface="Times New Roman" panose="02020603050405020304" pitchFamily="18" charset="0"/>
              <a:sym typeface="+mn-ea"/>
            </a:endParaRPr>
          </a:p>
        </p:txBody>
      </p:sp>
      <p:sp>
        <p:nvSpPr>
          <p:cNvPr id="21" name="Text Box 20"/>
          <p:cNvSpPr txBox="1"/>
          <p:nvPr/>
        </p:nvSpPr>
        <p:spPr>
          <a:xfrm>
            <a:off x="875030" y="3968115"/>
            <a:ext cx="4740910" cy="398780"/>
          </a:xfrm>
          <a:prstGeom prst="rect">
            <a:avLst/>
          </a:prstGeom>
          <a:noFill/>
        </p:spPr>
        <p:txBody>
          <a:bodyPr wrap="square" rtlCol="0">
            <a:spAutoFit/>
          </a:bodyPr>
          <a:p>
            <a:pPr algn="ctr"/>
            <a:r>
              <a:rPr lang="en-IN" altLang="en-US" sz="2000" dirty="0" smtClean="0">
                <a:ln>
                  <a:noFill/>
                </a:ln>
                <a:solidFill>
                  <a:schemeClr val="tx1"/>
                </a:solidFill>
                <a:effectLst/>
                <a:latin typeface="Times New Roman" panose="02020603050405020304" pitchFamily="18" charset="0"/>
                <a:cs typeface="Times New Roman" panose="02020603050405020304" pitchFamily="18" charset="0"/>
                <a:sym typeface="+mn-ea"/>
              </a:rPr>
              <a:t>Assistant Professor</a:t>
            </a:r>
            <a:endParaRPr lang="en-IN" altLang="en-US" sz="2000" dirty="0" smtClean="0">
              <a:ln>
                <a:noFill/>
              </a:ln>
              <a:solidFill>
                <a:schemeClr val="tx1"/>
              </a:solidFill>
              <a:effectLst/>
              <a:latin typeface="Times New Roman" panose="02020603050405020304" pitchFamily="18" charset="0"/>
              <a:cs typeface="Times New Roman" panose="02020603050405020304" pitchFamily="18" charset="0"/>
              <a:sym typeface="+mn-ea"/>
            </a:endParaRPr>
          </a:p>
        </p:txBody>
      </p:sp>
      <p:sp>
        <p:nvSpPr>
          <p:cNvPr id="22" name="Text Box 21"/>
          <p:cNvSpPr txBox="1"/>
          <p:nvPr/>
        </p:nvSpPr>
        <p:spPr>
          <a:xfrm>
            <a:off x="8066405" y="2760345"/>
            <a:ext cx="2760980" cy="460375"/>
          </a:xfrm>
          <a:prstGeom prst="rect">
            <a:avLst/>
          </a:prstGeom>
          <a:noFill/>
        </p:spPr>
        <p:txBody>
          <a:bodyPr wrap="square" rtlCol="0">
            <a:spAutoFit/>
          </a:bodyPr>
          <a:p>
            <a:pPr algn="ctr"/>
            <a:r>
              <a:rPr lang="en-IN" altLang="en-US" sz="2400" b="1" dirty="0" smtClean="0">
                <a:ln>
                  <a:noFill/>
                </a:ln>
                <a:solidFill>
                  <a:schemeClr val="tx1"/>
                </a:solidFill>
                <a:effectLst/>
                <a:latin typeface="Times New Roman" panose="02020603050405020304" pitchFamily="18" charset="0"/>
                <a:cs typeface="Times New Roman" panose="02020603050405020304" pitchFamily="18" charset="0"/>
                <a:sym typeface="+mn-ea"/>
              </a:rPr>
              <a:t>Team Members</a:t>
            </a:r>
            <a:endParaRPr lang="en-IN" altLang="en-US" sz="2400" b="1" dirty="0" smtClean="0">
              <a:ln>
                <a:noFill/>
              </a:ln>
              <a:solidFill>
                <a:schemeClr val="tx1"/>
              </a:solidFill>
              <a:effectLst/>
              <a:latin typeface="Times New Roman" panose="02020603050405020304" pitchFamily="18" charset="0"/>
              <a:cs typeface="Times New Roman" panose="02020603050405020304" pitchFamily="18" charset="0"/>
              <a:sym typeface="+mn-ea"/>
            </a:endParaRPr>
          </a:p>
        </p:txBody>
      </p:sp>
      <p:sp>
        <p:nvSpPr>
          <p:cNvPr id="23" name="Text Box 22"/>
          <p:cNvSpPr txBox="1"/>
          <p:nvPr/>
        </p:nvSpPr>
        <p:spPr>
          <a:xfrm>
            <a:off x="8066405" y="3261360"/>
            <a:ext cx="2760980" cy="706755"/>
          </a:xfrm>
          <a:prstGeom prst="rect">
            <a:avLst/>
          </a:prstGeom>
          <a:noFill/>
        </p:spPr>
        <p:txBody>
          <a:bodyPr wrap="square" rtlCol="0">
            <a:spAutoFit/>
          </a:bodyPr>
          <a:p>
            <a:pPr algn="ctr"/>
            <a:r>
              <a:rPr lang="en-IN" altLang="en-US" sz="2000" b="1" dirty="0" smtClean="0">
                <a:ln>
                  <a:noFill/>
                </a:ln>
                <a:solidFill>
                  <a:schemeClr val="tx1"/>
                </a:solidFill>
                <a:effectLst/>
                <a:latin typeface="Times New Roman" panose="02020603050405020304" pitchFamily="18" charset="0"/>
                <a:cs typeface="Times New Roman" panose="02020603050405020304" pitchFamily="18" charset="0"/>
                <a:sym typeface="+mn-ea"/>
              </a:rPr>
              <a:t>Vishal.M </a:t>
            </a:r>
            <a:r>
              <a:rPr lang="en-IN" altLang="en-US" sz="2000" dirty="0" smtClean="0">
                <a:ln>
                  <a:noFill/>
                </a:ln>
                <a:solidFill>
                  <a:schemeClr val="tx1"/>
                </a:solidFill>
                <a:effectLst/>
                <a:latin typeface="Times New Roman" panose="02020603050405020304" pitchFamily="18" charset="0"/>
                <a:cs typeface="Times New Roman" panose="02020603050405020304" pitchFamily="18" charset="0"/>
                <a:sym typeface="+mn-ea"/>
              </a:rPr>
              <a:t>(111418104111)</a:t>
            </a:r>
            <a:endParaRPr lang="en-IN" altLang="en-US" sz="2000" dirty="0" smtClean="0">
              <a:ln>
                <a:noFill/>
              </a:ln>
              <a:solidFill>
                <a:schemeClr val="tx1"/>
              </a:solidFill>
              <a:effectLst/>
              <a:latin typeface="Times New Roman" panose="02020603050405020304" pitchFamily="18" charset="0"/>
              <a:cs typeface="Times New Roman" panose="02020603050405020304" pitchFamily="18" charset="0"/>
              <a:sym typeface="+mn-ea"/>
            </a:endParaRPr>
          </a:p>
        </p:txBody>
      </p:sp>
      <p:sp>
        <p:nvSpPr>
          <p:cNvPr id="24" name="Text Box 23"/>
          <p:cNvSpPr txBox="1"/>
          <p:nvPr/>
        </p:nvSpPr>
        <p:spPr>
          <a:xfrm>
            <a:off x="8056880" y="4008755"/>
            <a:ext cx="2760980" cy="706755"/>
          </a:xfrm>
          <a:prstGeom prst="rect">
            <a:avLst/>
          </a:prstGeom>
          <a:noFill/>
        </p:spPr>
        <p:txBody>
          <a:bodyPr wrap="square" rtlCol="0">
            <a:spAutoFit/>
          </a:bodyPr>
          <a:p>
            <a:pPr algn="ctr"/>
            <a:r>
              <a:rPr lang="en-IN" altLang="en-US" sz="2000" b="1" dirty="0" smtClean="0">
                <a:ln>
                  <a:noFill/>
                </a:ln>
                <a:solidFill>
                  <a:schemeClr val="tx1"/>
                </a:solidFill>
                <a:effectLst/>
                <a:latin typeface="Times New Roman" panose="02020603050405020304" pitchFamily="18" charset="0"/>
                <a:cs typeface="Times New Roman" panose="02020603050405020304" pitchFamily="18" charset="0"/>
                <a:sym typeface="+mn-ea"/>
              </a:rPr>
              <a:t>Thamarai Selvan.G</a:t>
            </a:r>
            <a:endParaRPr lang="en-IN" altLang="en-US" sz="2000" b="1" dirty="0" smtClean="0">
              <a:ln>
                <a:noFill/>
              </a:ln>
              <a:solidFill>
                <a:schemeClr val="tx1"/>
              </a:solidFill>
              <a:effectLst/>
              <a:latin typeface="Times New Roman" panose="02020603050405020304" pitchFamily="18" charset="0"/>
              <a:cs typeface="Times New Roman" panose="02020603050405020304" pitchFamily="18" charset="0"/>
              <a:sym typeface="+mn-ea"/>
            </a:endParaRPr>
          </a:p>
          <a:p>
            <a:pPr algn="ctr"/>
            <a:r>
              <a:rPr lang="en-IN" altLang="en-US" sz="2000" dirty="0" smtClean="0">
                <a:ln>
                  <a:noFill/>
                </a:ln>
                <a:solidFill>
                  <a:schemeClr val="tx1"/>
                </a:solidFill>
                <a:effectLst/>
                <a:latin typeface="Times New Roman" panose="02020603050405020304" pitchFamily="18" charset="0"/>
                <a:cs typeface="Times New Roman" panose="02020603050405020304" pitchFamily="18" charset="0"/>
                <a:sym typeface="+mn-ea"/>
              </a:rPr>
              <a:t>(111418104102)</a:t>
            </a:r>
            <a:endParaRPr lang="en-IN" altLang="en-US" sz="2000" dirty="0" smtClean="0">
              <a:ln>
                <a:noFill/>
              </a:ln>
              <a:solidFill>
                <a:schemeClr val="tx1"/>
              </a:solidFill>
              <a:effectLst/>
              <a:latin typeface="Times New Roman" panose="02020603050405020304" pitchFamily="18" charset="0"/>
              <a:cs typeface="Times New Roman" panose="02020603050405020304" pitchFamily="18" charset="0"/>
              <a:sym typeface="+mn-ea"/>
            </a:endParaRPr>
          </a:p>
        </p:txBody>
      </p:sp>
      <p:sp>
        <p:nvSpPr>
          <p:cNvPr id="25" name="Text Box 24"/>
          <p:cNvSpPr txBox="1"/>
          <p:nvPr/>
        </p:nvSpPr>
        <p:spPr>
          <a:xfrm>
            <a:off x="8056880" y="4756150"/>
            <a:ext cx="2760980" cy="706755"/>
          </a:xfrm>
          <a:prstGeom prst="rect">
            <a:avLst/>
          </a:prstGeom>
          <a:noFill/>
        </p:spPr>
        <p:txBody>
          <a:bodyPr wrap="square" rtlCol="0">
            <a:spAutoFit/>
          </a:bodyPr>
          <a:p>
            <a:pPr algn="ctr"/>
            <a:r>
              <a:rPr lang="en-IN" altLang="en-US" sz="2000" b="1" dirty="0" smtClean="0">
                <a:ln>
                  <a:noFill/>
                </a:ln>
                <a:solidFill>
                  <a:schemeClr val="tx1"/>
                </a:solidFill>
                <a:effectLst/>
                <a:latin typeface="Times New Roman" panose="02020603050405020304" pitchFamily="18" charset="0"/>
                <a:cs typeface="Times New Roman" panose="02020603050405020304" pitchFamily="18" charset="0"/>
                <a:sym typeface="+mn-ea"/>
              </a:rPr>
              <a:t>Prashanth.S</a:t>
            </a:r>
            <a:endParaRPr lang="en-IN" altLang="en-US" sz="2000" b="1" dirty="0" smtClean="0">
              <a:ln>
                <a:noFill/>
              </a:ln>
              <a:solidFill>
                <a:schemeClr val="tx1"/>
              </a:solidFill>
              <a:effectLst/>
              <a:latin typeface="Times New Roman" panose="02020603050405020304" pitchFamily="18" charset="0"/>
              <a:cs typeface="Times New Roman" panose="02020603050405020304" pitchFamily="18" charset="0"/>
              <a:sym typeface="+mn-ea"/>
            </a:endParaRPr>
          </a:p>
          <a:p>
            <a:pPr algn="ctr"/>
            <a:r>
              <a:rPr lang="en-IN" altLang="en-US" sz="2000" dirty="0" smtClean="0">
                <a:ln>
                  <a:noFill/>
                </a:ln>
                <a:solidFill>
                  <a:schemeClr val="tx1"/>
                </a:solidFill>
                <a:effectLst/>
                <a:latin typeface="Times New Roman" panose="02020603050405020304" pitchFamily="18" charset="0"/>
                <a:cs typeface="Times New Roman" panose="02020603050405020304" pitchFamily="18" charset="0"/>
                <a:sym typeface="+mn-ea"/>
              </a:rPr>
              <a:t>(111418104081)</a:t>
            </a:r>
            <a:endParaRPr lang="en-IN" altLang="en-US" sz="2000" dirty="0" smtClean="0">
              <a:ln>
                <a:noFill/>
              </a:ln>
              <a:solidFill>
                <a:schemeClr val="tx1"/>
              </a:solidFill>
              <a:effectLst/>
              <a:latin typeface="Times New Roman" panose="02020603050405020304" pitchFamily="18" charset="0"/>
              <a:cs typeface="Times New Roman" panose="02020603050405020304" pitchFamily="18" charset="0"/>
              <a:sym typeface="+mn-ea"/>
            </a:endParaRPr>
          </a:p>
        </p:txBody>
      </p:sp>
      <p:sp>
        <p:nvSpPr>
          <p:cNvPr id="2" name="Rectangles 1"/>
          <p:cNvSpPr/>
          <p:nvPr/>
        </p:nvSpPr>
        <p:spPr>
          <a:xfrm>
            <a:off x="-27305" y="980440"/>
            <a:ext cx="12246610" cy="111760"/>
          </a:xfrm>
          <a:prstGeom prst="rect">
            <a:avLst/>
          </a:prstGeom>
          <a:solidFill>
            <a:srgbClr val="F19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3" name="Picture 2" descr="1"/>
          <p:cNvPicPr>
            <a:picLocks noChangeAspect="1"/>
          </p:cNvPicPr>
          <p:nvPr/>
        </p:nvPicPr>
        <p:blipFill>
          <a:blip r:embed="rId2"/>
          <a:stretch>
            <a:fillRect/>
          </a:stretch>
        </p:blipFill>
        <p:spPr>
          <a:xfrm>
            <a:off x="144145" y="69850"/>
            <a:ext cx="730885" cy="730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0" y="2540"/>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11125" y="175260"/>
            <a:ext cx="1487170"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Modules</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216535" y="1744345"/>
            <a:ext cx="11758295" cy="1198880"/>
          </a:xfrm>
          <a:prstGeom prst="rect">
            <a:avLst/>
          </a:prstGeom>
          <a:noFill/>
        </p:spPr>
        <p:txBody>
          <a:bodyPr wrap="square" rtlCol="0" anchor="t">
            <a:spAutoFit/>
          </a:bodyPr>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p:txBody>
      </p:sp>
      <p:sp>
        <p:nvSpPr>
          <p:cNvPr id="2" name="Text Box 1"/>
          <p:cNvSpPr txBox="1"/>
          <p:nvPr/>
        </p:nvSpPr>
        <p:spPr>
          <a:xfrm>
            <a:off x="244475" y="1272540"/>
            <a:ext cx="11758295" cy="6369685"/>
          </a:xfrm>
          <a:prstGeom prst="rect">
            <a:avLst/>
          </a:prstGeom>
          <a:noFill/>
        </p:spPr>
        <p:txBody>
          <a:bodyPr wrap="square" rtlCol="0" anchor="t">
            <a:spAutoFit/>
          </a:bodyPr>
          <a:p>
            <a:pPr marL="457200" indent="-457200" algn="l">
              <a:buFont typeface="Arial" panose="020B0604020202020204" pitchFamily="34" charset="0"/>
              <a:buChar char="•"/>
            </a:pPr>
            <a:r>
              <a:rPr lang="en-IN" altLang="en-US" sz="2400" b="1">
                <a:latin typeface="Times New Roman" panose="02020603050405020304" pitchFamily="18" charset="0"/>
                <a:cs typeface="Times New Roman" panose="02020603050405020304" pitchFamily="18" charset="0"/>
              </a:rPr>
              <a:t>Dashboard:</a:t>
            </a:r>
            <a:r>
              <a:rPr lang="en-IN" altLang="en-US" sz="2400">
                <a:latin typeface="Times New Roman" panose="02020603050405020304" pitchFamily="18" charset="0"/>
                <a:cs typeface="Times New Roman" panose="02020603050405020304" pitchFamily="18" charset="0"/>
              </a:rPr>
              <a:t> Upon opening our app a dashboard will be display along with the list of servers and its status. </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b="1">
                <a:latin typeface="Times New Roman" panose="02020603050405020304" pitchFamily="18" charset="0"/>
                <a:cs typeface="Times New Roman" panose="02020603050405020304" pitchFamily="18" charset="0"/>
              </a:rPr>
              <a:t>Server Parameters</a:t>
            </a:r>
            <a:r>
              <a:rPr lang="en-IN" altLang="en-US" sz="2400">
                <a:latin typeface="Times New Roman" panose="02020603050405020304" pitchFamily="18" charset="0"/>
                <a:cs typeface="Times New Roman" panose="02020603050405020304" pitchFamily="18" charset="0"/>
              </a:rPr>
              <a:t>: If the user clicks the particular server in the list, they will be displayed detailed parameters of the server.</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b="1">
                <a:latin typeface="Times New Roman" panose="02020603050405020304" pitchFamily="18" charset="0"/>
                <a:cs typeface="Times New Roman" panose="02020603050405020304" pitchFamily="18" charset="0"/>
              </a:rPr>
              <a:t>Map View</a:t>
            </a:r>
            <a:r>
              <a:rPr lang="en-IN" altLang="en-US" sz="2400">
                <a:latin typeface="Times New Roman" panose="02020603050405020304" pitchFamily="18" charset="0"/>
                <a:cs typeface="Times New Roman" panose="02020603050405020304" pitchFamily="18" charset="0"/>
              </a:rPr>
              <a:t>: This will visualize all the connected servers across different locations in a map format in AR</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b="1">
                <a:latin typeface="Times New Roman" panose="02020603050405020304" pitchFamily="18" charset="0"/>
                <a:cs typeface="Times New Roman" panose="02020603050405020304" pitchFamily="18" charset="0"/>
              </a:rPr>
              <a:t>Scan QR</a:t>
            </a:r>
            <a:r>
              <a:rPr lang="en-IN" altLang="en-US" sz="2400">
                <a:latin typeface="Times New Roman" panose="02020603050405020304" pitchFamily="18" charset="0"/>
                <a:cs typeface="Times New Roman" panose="02020603050405020304" pitchFamily="18" charset="0"/>
              </a:rPr>
              <a:t>: The admin can scan the QR of a particular server and visualize its parameters in realtime in AR.</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b="1">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b="1">
                <a:latin typeface="Times New Roman" panose="02020603050405020304" pitchFamily="18" charset="0"/>
                <a:cs typeface="Times New Roman" panose="02020603050405020304" pitchFamily="18" charset="0"/>
              </a:rPr>
              <a:t>Ticket viewer</a:t>
            </a:r>
            <a:r>
              <a:rPr lang="en-IN" altLang="en-US" sz="2400">
                <a:latin typeface="Times New Roman" panose="02020603050405020304" pitchFamily="18" charset="0"/>
                <a:cs typeface="Times New Roman" panose="02020603050405020304" pitchFamily="18" charset="0"/>
              </a:rPr>
              <a:t>: Admin can view any ticket raised by the team and reply within the app and resolve it. Based on the status and paramters of the server the admin can come to a conclusion if its a hardware or other issues like high traffic, high load e.t.c  </a:t>
            </a: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0" y="2540"/>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216218" y="174625"/>
            <a:ext cx="3866515"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Module Implementation</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216535" y="1744345"/>
            <a:ext cx="11758295" cy="1198880"/>
          </a:xfrm>
          <a:prstGeom prst="rect">
            <a:avLst/>
          </a:prstGeom>
          <a:noFill/>
        </p:spPr>
        <p:txBody>
          <a:bodyPr wrap="square" rtlCol="0" anchor="t">
            <a:spAutoFit/>
          </a:bodyPr>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p:txBody>
      </p:sp>
      <p:sp>
        <p:nvSpPr>
          <p:cNvPr id="2" name="Text Box 1"/>
          <p:cNvSpPr txBox="1"/>
          <p:nvPr/>
        </p:nvSpPr>
        <p:spPr>
          <a:xfrm>
            <a:off x="244475" y="1272540"/>
            <a:ext cx="11758295" cy="5262245"/>
          </a:xfrm>
          <a:prstGeom prst="rect">
            <a:avLst/>
          </a:prstGeom>
          <a:noFill/>
        </p:spPr>
        <p:txBody>
          <a:bodyPr wrap="square" rtlCol="0" anchor="t">
            <a:spAutoFit/>
          </a:bodyPr>
          <a:p>
            <a:pPr indent="0" algn="l">
              <a:buFont typeface="Arial" panose="020B0604020202020204" pitchFamily="34" charset="0"/>
              <a:buNone/>
            </a:pPr>
            <a:r>
              <a:rPr lang="en-IN" altLang="en-US" sz="2400" b="1">
                <a:latin typeface="Times New Roman" panose="02020603050405020304" pitchFamily="18" charset="0"/>
                <a:cs typeface="Times New Roman" panose="02020603050405020304" pitchFamily="18" charset="0"/>
              </a:rPr>
              <a:t>Dashboard (First Module): </a:t>
            </a:r>
            <a:endParaRPr lang="en-IN" altLang="en-US" sz="2400" b="1">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altLang="en-US" sz="2400" b="1">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first module which is the dashboard module works from fetching data from the backend server running in background. The backend server is built using Python with pandas library to fetch CSV values of the performance parameters and it is send to SQL DB running in Clever cloud.</a:t>
            </a:r>
            <a:endParaRPr lang="en-IN" altLang="en-US" sz="24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After pushing the values to SQL DB we fetch the values in our Mobile App using JSON parse using Volley Library and display it the app dashboard which updates in Real time. </a:t>
            </a:r>
            <a:endParaRPr lang="en-IN" altLang="en-US" sz="24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altLang="en-US" sz="2400" b="1">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altLang="en-US" sz="2400" b="1">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0" y="2540"/>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22555" y="175260"/>
            <a:ext cx="1835150"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References</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216535" y="1522095"/>
            <a:ext cx="11758295" cy="4154170"/>
          </a:xfrm>
          <a:prstGeom prst="rect">
            <a:avLst/>
          </a:prstGeom>
          <a:noFill/>
        </p:spPr>
        <p:txBody>
          <a:bodyPr wrap="square" rtlCol="0" anchor="t">
            <a:spAutoFit/>
          </a:bodyPr>
          <a:p>
            <a:pPr marL="914400" lvl="1"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sym typeface="+mn-ea"/>
              </a:rPr>
              <a:t>[1] Zlatkovski, Dragi and Mileva, Aleksandra and Bogatinova, Kristina and Ampov, Igor (2019) A New Real-Time File Integrity Monitoring System for Windows-based Environments. In: ICT Innovations 2018, September 17-19, 2018, Ohrid, Republic of Macedonia.</a:t>
            </a:r>
            <a:endParaRPr lang="en-IN" altLang="en-US" sz="2400">
              <a:latin typeface="Times New Roman" panose="02020603050405020304" pitchFamily="18" charset="0"/>
              <a:cs typeface="Times New Roman" panose="02020603050405020304" pitchFamily="18" charset="0"/>
              <a:sym typeface="+mn-ea"/>
            </a:endParaRPr>
          </a:p>
          <a:p>
            <a:pPr marL="914400" lvl="1"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914400" lvl="1" indent="-457200" algn="l">
              <a:lnSpc>
                <a:spcPct val="100000"/>
              </a:lnSpc>
              <a:spcBef>
                <a:spcPts val="0"/>
              </a:spcBef>
              <a:spcAft>
                <a:spcPts val="0"/>
              </a:spcAft>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[2] Jitin Chadha, PSTA, Performance Monitoring Windows Server: PerfMon, IEEE Journal, Oct-2020</a:t>
            </a:r>
            <a:endParaRPr lang="en-IN" altLang="en-US" sz="2400">
              <a:latin typeface="Times New Roman" panose="02020603050405020304" pitchFamily="18" charset="0"/>
              <a:cs typeface="Times New Roman" panose="02020603050405020304" pitchFamily="18" charset="0"/>
            </a:endParaRPr>
          </a:p>
          <a:p>
            <a:pPr marL="914400" lvl="1"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[3] Federated Windows Datasets for monitoring Applications,  2020 IEEE 19th International Conference on Trust, Security and Privacy in Computing and Communications (TrustCom), 2020, pp. 848-855, doi: 10.1109/TrustCom50675.2020.00114.</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1905"/>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4871086" y="3136900"/>
            <a:ext cx="2449830" cy="583565"/>
          </a:xfrm>
          <a:prstGeom prst="rect">
            <a:avLst/>
          </a:prstGeom>
          <a:noFill/>
        </p:spPr>
        <p:txBody>
          <a:bodyPr wrap="none" rtlCol="0" anchor="t">
            <a:spAutoFit/>
          </a:bodyPr>
          <a:p>
            <a:pPr algn="ctr"/>
            <a:r>
              <a:rPr lang="en-IN" altLang="en-US" sz="3200" b="1" dirty="0" smtClean="0">
                <a:ln>
                  <a:noFill/>
                </a:ln>
                <a:solidFill>
                  <a:schemeClr val="tx1"/>
                </a:solidFill>
                <a:effectLst/>
                <a:latin typeface="Montserrat" panose="00000500000000000000" charset="0"/>
                <a:cs typeface="Montserrat" panose="00000500000000000000" charset="0"/>
                <a:sym typeface="+mn-ea"/>
              </a:rPr>
              <a:t>Thank You</a:t>
            </a:r>
            <a:endParaRPr lang="en-IN" altLang="en-US" sz="3200" b="1" dirty="0" smtClean="0">
              <a:ln>
                <a:noFill/>
              </a:ln>
              <a:solidFill>
                <a:schemeClr val="tx1"/>
              </a:solidFill>
              <a:effectLst/>
              <a:latin typeface="Montserrat" panose="00000500000000000000" charset="0"/>
              <a:cs typeface="Montserrat" panose="00000500000000000000"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1905"/>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418148" y="173990"/>
            <a:ext cx="2111375"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Introduction</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641350" y="1332230"/>
            <a:ext cx="11253470" cy="5077460"/>
          </a:xfrm>
          <a:prstGeom prst="rect">
            <a:avLst/>
          </a:prstGeom>
          <a:noFill/>
        </p:spPr>
        <p:txBody>
          <a:bodyPr wrap="square" rtlCol="0">
            <a:spAutoFit/>
          </a:bodyPr>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Monitoring the server and its performance is crucial for an organization. If the organization merely depends on the servers to run their operations, so if the server faces any issues it might cause some loss.  </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Usually to monitor server and its parameters is done via a PC. </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The main principle of this project is to visualize the parameters and monitor the performance of the servers remotely via a mobile application and visualize parameters in AR</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With this data the end user can monitor the performance of individual servers and visualize its parameters like CPU utlization, Memory Utilization, Latency e.t.c</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If a particular server faces any issues the technical team can raise a support request and this can be viewed by Server Admin if that particular servers QR is scanned.</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1905"/>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418148" y="164465"/>
            <a:ext cx="1505585"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Abstract</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7" name="Text Box 6"/>
          <p:cNvSpPr txBox="1"/>
          <p:nvPr/>
        </p:nvSpPr>
        <p:spPr>
          <a:xfrm>
            <a:off x="418465" y="1207770"/>
            <a:ext cx="11355705" cy="5815965"/>
          </a:xfrm>
          <a:prstGeom prst="rect">
            <a:avLst/>
          </a:prstGeom>
          <a:noFill/>
        </p:spPr>
        <p:txBody>
          <a:bodyPr wrap="square" rtlCol="0">
            <a:spAutoFit/>
          </a:bodyPr>
          <a:p>
            <a:pPr marL="457200" indent="-457200" algn="l">
              <a:lnSpc>
                <a:spcPct val="100000"/>
              </a:lnSpc>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Generally to monitor a server the admin should visit the server site and use the PC connected with the servers.</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If the server admin want to monitor a particular server he has to visit the PC.</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With the help of our application the admin can easilly analyze and monitor the server parameters in the server room itself. </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Upon opening our app there will be a list of servers and its current status, so that when a ticket is raised from the technical team the admin can monitor that particular server within our app. </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Suppose the admin is on server site he can scan the QR code and visualize the server parameter in Augumented Reality. </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marL="457200" indent="-457200" algn="l">
              <a:lnSpc>
                <a:spcPct val="100000"/>
              </a:lnSpc>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If the firm has multiple servers across multiple geographical locations they visualize the all servers in Map format and its parameters too.        	   </a:t>
            </a:r>
            <a:endParaRPr lang="en-IN" altLang="en-US" sz="2400">
              <a:latin typeface="Times New Roman" panose="02020603050405020304" pitchFamily="18" charset="0"/>
              <a:cs typeface="Times New Roman" panose="02020603050405020304" pitchFamily="18" charset="0"/>
            </a:endParaRPr>
          </a:p>
          <a:p>
            <a:pPr indent="0" algn="l">
              <a:lnSpc>
                <a:spcPct val="100000"/>
              </a:lnSpc>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1905"/>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40000"/>
              </a:lnSpc>
              <a:spcBef>
                <a:spcPts val="0"/>
              </a:spcBef>
              <a:spcAft>
                <a:spcPts val="0"/>
              </a:spcAft>
            </a:pPr>
            <a:endParaRPr lang="en-US"/>
          </a:p>
        </p:txBody>
      </p:sp>
      <p:sp>
        <p:nvSpPr>
          <p:cNvPr id="8" name="Text Box 7"/>
          <p:cNvSpPr txBox="1"/>
          <p:nvPr/>
        </p:nvSpPr>
        <p:spPr>
          <a:xfrm>
            <a:off x="216853" y="174625"/>
            <a:ext cx="2701925"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Existing Method</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217170" y="1770380"/>
            <a:ext cx="11758295" cy="3969385"/>
          </a:xfrm>
          <a:prstGeom prst="rect">
            <a:avLst/>
          </a:prstGeom>
          <a:noFill/>
        </p:spPr>
        <p:txBody>
          <a:bodyPr wrap="square" rtlCol="0" anchor="t">
            <a:spAutoFit/>
          </a:bodyPr>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Currently to monitor the server performance or other parameters quickly the server admin has to use a PC. </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Moreover if the admin is near to the server and has to monitor it he has to visit the PC again </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If the firm has multiple server across geographical location it is difficult for them to monitor.      </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If a ticket is raised regarding any problem with a particular server it will be difficult for the admin to pin point the server and the admin can forget to resolve the issue.  </a:t>
            </a: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1905"/>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40000"/>
              </a:lnSpc>
              <a:spcBef>
                <a:spcPts val="0"/>
              </a:spcBef>
              <a:spcAft>
                <a:spcPts val="0"/>
              </a:spcAft>
            </a:pPr>
            <a:endParaRPr lang="en-US"/>
          </a:p>
        </p:txBody>
      </p:sp>
      <p:sp>
        <p:nvSpPr>
          <p:cNvPr id="8" name="Text Box 7"/>
          <p:cNvSpPr txBox="1"/>
          <p:nvPr/>
        </p:nvSpPr>
        <p:spPr>
          <a:xfrm>
            <a:off x="394653" y="174625"/>
            <a:ext cx="2872105"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Proposed Method</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61290" y="1179830"/>
            <a:ext cx="11758295" cy="5446395"/>
          </a:xfrm>
          <a:prstGeom prst="rect">
            <a:avLst/>
          </a:prstGeom>
          <a:noFill/>
        </p:spPr>
        <p:txBody>
          <a:bodyPr wrap="square" rtlCol="0" anchor="t">
            <a:spAutoFit/>
          </a:bodyPr>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Our proposed system will a mobile application which will present the user with a dashboard  which will list the servers present along with its status.  </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Now the admin can easily monitor the server by clicking any particular server and view its parameters. The admin can also view the parameters in graph format too.</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Since our system has augumented reality, the admin can scan the QR present the near the server and visualize the particular server parameter in AR and does not need to visit the PC.</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If the firm has multiple server across geographical location, they can easily visualize the server in map format in AR along with its necessary parameters. </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If a ticket is raised regarding any problem with the particular server it will be notified in the app in the server section and the admin can reply to the team if the issue is resolved. It can also be visualized if that particular server QR is scanned.  </a:t>
            </a: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1905"/>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287655" y="173990"/>
            <a:ext cx="2912110"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Literature Survey</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graphicFrame>
        <p:nvGraphicFramePr>
          <p:cNvPr id="2" name="Table 1"/>
          <p:cNvGraphicFramePr/>
          <p:nvPr/>
        </p:nvGraphicFramePr>
        <p:xfrm>
          <a:off x="287655" y="1567815"/>
          <a:ext cx="11389360" cy="4389120"/>
        </p:xfrm>
        <a:graphic>
          <a:graphicData uri="http://schemas.openxmlformats.org/drawingml/2006/table">
            <a:tbl>
              <a:tblPr bandRow="1">
                <a:tableStyleId>{5C22544A-7EE6-4342-B048-85BDC9FD1C3A}</a:tableStyleId>
              </a:tblPr>
              <a:tblGrid>
                <a:gridCol w="2847340"/>
                <a:gridCol w="2847340"/>
                <a:gridCol w="2847340"/>
                <a:gridCol w="2847340"/>
              </a:tblGrid>
              <a:tr h="365760">
                <a:tc>
                  <a:txBody>
                    <a:bodyPr/>
                    <a:p>
                      <a:pPr>
                        <a:buNone/>
                      </a:pPr>
                      <a:r>
                        <a:rPr lang="en-IN" altLang="en-US">
                          <a:latin typeface="Times New Roman" panose="02020603050405020304" pitchFamily="18" charset="0"/>
                          <a:cs typeface="Times New Roman" panose="02020603050405020304" pitchFamily="18" charset="0"/>
                        </a:rPr>
                        <a:t>Title &amp; Author</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a:buNone/>
                      </a:pPr>
                      <a:r>
                        <a:rPr lang="en-IN" altLang="en-US">
                          <a:latin typeface="Times New Roman" panose="02020603050405020304" pitchFamily="18" charset="0"/>
                          <a:cs typeface="Times New Roman" panose="02020603050405020304" pitchFamily="18" charset="0"/>
                        </a:rPr>
                        <a:t>Date</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a:buNone/>
                      </a:pPr>
                      <a:r>
                        <a:rPr lang="en-IN" altLang="en-US">
                          <a:latin typeface="Times New Roman" panose="02020603050405020304" pitchFamily="18" charset="0"/>
                          <a:cs typeface="Times New Roman" panose="02020603050405020304" pitchFamily="18" charset="0"/>
                        </a:rPr>
                        <a:t>Advantages</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a:buNone/>
                      </a:pPr>
                      <a:r>
                        <a:rPr lang="en-IN" altLang="en-US">
                          <a:latin typeface="Times New Roman" panose="02020603050405020304" pitchFamily="18" charset="0"/>
                          <a:cs typeface="Times New Roman" panose="02020603050405020304" pitchFamily="18" charset="0"/>
                        </a:rPr>
                        <a:t>Disadvantages</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r>
              <a:tr h="1737360">
                <a:tc>
                  <a:txBody>
                    <a:bodyPr/>
                    <a:p>
                      <a:pPr>
                        <a:buNone/>
                      </a:pPr>
                      <a:r>
                        <a:rPr lang="en-US">
                          <a:latin typeface="Times New Roman" panose="02020603050405020304" pitchFamily="18" charset="0"/>
                          <a:cs typeface="Times New Roman" panose="02020603050405020304" pitchFamily="18" charset="0"/>
                        </a:rPr>
                        <a:t>Information System Access Log Database on Database Server: A Setiyadi and E B Setiawan 2019 IOP Conf. Ser.: Mater. Sci. Eng. 407 012110</a:t>
                      </a:r>
                      <a:endParaRPr lang="en-US">
                        <a:latin typeface="Times New Roman" panose="02020603050405020304" pitchFamily="18" charset="0"/>
                        <a:cs typeface="Times New Roman" panose="02020603050405020304" pitchFamily="18" charset="0"/>
                      </a:endParaRPr>
                    </a:p>
                  </a:txBody>
                  <a:tcPr>
                    <a:solidFill>
                      <a:srgbClr val="F8E1E6"/>
                    </a:solidFill>
                  </a:tcPr>
                </a:tc>
                <a:tc>
                  <a:txBody>
                    <a:bodyPr/>
                    <a:p>
                      <a:pPr>
                        <a:buNone/>
                      </a:pPr>
                      <a:r>
                        <a:rPr lang="en-IN" altLang="en-US">
                          <a:latin typeface="Times New Roman" panose="02020603050405020304" pitchFamily="18" charset="0"/>
                          <a:cs typeface="Times New Roman" panose="02020603050405020304" pitchFamily="18" charset="0"/>
                        </a:rPr>
                        <a:t>2019</a:t>
                      </a:r>
                      <a:endParaRPr lang="en-IN" altLang="en-US">
                        <a:latin typeface="Times New Roman" panose="02020603050405020304" pitchFamily="18" charset="0"/>
                        <a:cs typeface="Times New Roman" panose="02020603050405020304" pitchFamily="18" charset="0"/>
                      </a:endParaRPr>
                    </a:p>
                  </a:txBody>
                  <a:tcPr>
                    <a:solidFill>
                      <a:srgbClr val="F8E1E6"/>
                    </a:solidFill>
                  </a:tcPr>
                </a:tc>
                <a:tc>
                  <a:txBody>
                    <a:bodyPr/>
                    <a:p>
                      <a:pPr marL="285750" indent="-285750">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The author have provided information about the benefits of this system for flexibility and speed   </a:t>
                      </a:r>
                      <a:endParaRPr lang="en-IN" altLang="en-US">
                        <a:latin typeface="Times New Roman" panose="02020603050405020304" pitchFamily="18" charset="0"/>
                        <a:cs typeface="Times New Roman" panose="02020603050405020304" pitchFamily="18" charset="0"/>
                      </a:endParaRPr>
                    </a:p>
                  </a:txBody>
                  <a:tcPr>
                    <a:solidFill>
                      <a:srgbClr val="F8E1E6"/>
                    </a:solidFill>
                  </a:tcPr>
                </a:tc>
                <a:tc>
                  <a:txBody>
                    <a:bodyPr/>
                    <a:p>
                      <a:pPr marL="285750" indent="-285750">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The author logs the performance to a log not in real time. </a:t>
                      </a:r>
                      <a:endParaRPr lang="en-IN" altLang="en-US">
                        <a:latin typeface="Times New Roman" panose="02020603050405020304" pitchFamily="18" charset="0"/>
                        <a:cs typeface="Times New Roman" panose="02020603050405020304" pitchFamily="18" charset="0"/>
                      </a:endParaRPr>
                    </a:p>
                  </a:txBody>
                  <a:tcPr>
                    <a:solidFill>
                      <a:srgbClr val="F8E1E6"/>
                    </a:solidFill>
                  </a:tcPr>
                </a:tc>
              </a:tr>
              <a:tr h="2011680">
                <a:tc>
                  <a:txBody>
                    <a:bodyPr/>
                    <a:p>
                      <a:pPr>
                        <a:buNone/>
                      </a:pPr>
                      <a:r>
                        <a:rPr lang="en-US">
                          <a:latin typeface="Times New Roman" panose="02020603050405020304" pitchFamily="18" charset="0"/>
                          <a:cs typeface="Times New Roman" panose="02020603050405020304" pitchFamily="18" charset="0"/>
                        </a:rPr>
                        <a:t>Server Utilization-Based Smart Temperature Monitoring System for Cloud Data Center: Sudipta Sahana, Rajesh Bose, Debabrata Sarddar, 21 July 2019</a:t>
                      </a:r>
                      <a:endParaRPr lang="en-US">
                        <a:latin typeface="Times New Roman" panose="02020603050405020304" pitchFamily="18" charset="0"/>
                        <a:cs typeface="Times New Roman" panose="02020603050405020304" pitchFamily="18" charset="0"/>
                      </a:endParaRPr>
                    </a:p>
                  </a:txBody>
                  <a:tcPr>
                    <a:solidFill>
                      <a:srgbClr val="E69FAC"/>
                    </a:solidFill>
                  </a:tcPr>
                </a:tc>
                <a:tc>
                  <a:txBody>
                    <a:bodyPr/>
                    <a:p>
                      <a:pPr>
                        <a:buNone/>
                      </a:pPr>
                      <a:r>
                        <a:rPr lang="en-IN" altLang="en-US">
                          <a:latin typeface="Times New Roman" panose="02020603050405020304" pitchFamily="18" charset="0"/>
                          <a:cs typeface="Times New Roman" panose="02020603050405020304" pitchFamily="18" charset="0"/>
                        </a:rPr>
                        <a:t>2019</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marL="285750" indent="-285750">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The author collects the physical paramters in real time.</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marL="285750" indent="-285750">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The author logs only server physical parameters like temperature. </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1905"/>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287655" y="173990"/>
            <a:ext cx="2912110"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Literature Survey</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graphicFrame>
        <p:nvGraphicFramePr>
          <p:cNvPr id="9" name="Table 8"/>
          <p:cNvGraphicFramePr/>
          <p:nvPr/>
        </p:nvGraphicFramePr>
        <p:xfrm>
          <a:off x="401320" y="1318260"/>
          <a:ext cx="11389360" cy="4389120"/>
        </p:xfrm>
        <a:graphic>
          <a:graphicData uri="http://schemas.openxmlformats.org/drawingml/2006/table">
            <a:tbl>
              <a:tblPr bandRow="1">
                <a:tableStyleId>{5C22544A-7EE6-4342-B048-85BDC9FD1C3A}</a:tableStyleId>
              </a:tblPr>
              <a:tblGrid>
                <a:gridCol w="2847340"/>
                <a:gridCol w="2847340"/>
                <a:gridCol w="2847340"/>
                <a:gridCol w="2847340"/>
              </a:tblGrid>
              <a:tr h="236220">
                <a:tc>
                  <a:txBody>
                    <a:bodyPr/>
                    <a:p>
                      <a:pPr>
                        <a:buNone/>
                      </a:pPr>
                      <a:r>
                        <a:rPr lang="en-IN" altLang="en-US">
                          <a:latin typeface="Times New Roman" panose="02020603050405020304" pitchFamily="18" charset="0"/>
                          <a:cs typeface="Times New Roman" panose="02020603050405020304" pitchFamily="18" charset="0"/>
                        </a:rPr>
                        <a:t>Title &amp; Author</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a:buNone/>
                      </a:pPr>
                      <a:r>
                        <a:rPr lang="en-IN" altLang="en-US">
                          <a:latin typeface="Times New Roman" panose="02020603050405020304" pitchFamily="18" charset="0"/>
                          <a:cs typeface="Times New Roman" panose="02020603050405020304" pitchFamily="18" charset="0"/>
                        </a:rPr>
                        <a:t>Date</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a:buNone/>
                      </a:pPr>
                      <a:r>
                        <a:rPr lang="en-IN" altLang="en-US">
                          <a:latin typeface="Times New Roman" panose="02020603050405020304" pitchFamily="18" charset="0"/>
                          <a:cs typeface="Times New Roman" panose="02020603050405020304" pitchFamily="18" charset="0"/>
                        </a:rPr>
                        <a:t>Advantages</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a:buNone/>
                      </a:pPr>
                      <a:r>
                        <a:rPr lang="en-IN" altLang="en-US">
                          <a:latin typeface="Times New Roman" panose="02020603050405020304" pitchFamily="18" charset="0"/>
                          <a:cs typeface="Times New Roman" panose="02020603050405020304" pitchFamily="18" charset="0"/>
                        </a:rPr>
                        <a:t>Disadvantages</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r>
              <a:tr h="1576705">
                <a:tc>
                  <a:txBody>
                    <a:bodyPr/>
                    <a:p>
                      <a:pPr>
                        <a:buNone/>
                      </a:pPr>
                      <a:r>
                        <a:rPr lang="en-IN" altLang="en-US">
                          <a:latin typeface="Times New Roman" panose="02020603050405020304" pitchFamily="18" charset="0"/>
                          <a:cs typeface="Times New Roman" panose="02020603050405020304" pitchFamily="18" charset="0"/>
                        </a:rPr>
                        <a:t>S</a:t>
                      </a:r>
                      <a:r>
                        <a:rPr lang="en-US">
                          <a:latin typeface="Times New Roman" panose="02020603050405020304" pitchFamily="18" charset="0"/>
                          <a:cs typeface="Times New Roman" panose="02020603050405020304" pitchFamily="18" charset="0"/>
                        </a:rPr>
                        <a:t>ulasno, Sulasno &amp; Saleh, Rakhmat &amp; Savitri, Intan. (2021). Developing Integrated Smartphones Notification of Server Resource System Using Zabbix, Webhook, and Telegram. JUITA: Jurnal Informatika. 9. 191.</a:t>
                      </a:r>
                      <a:endParaRPr lang="en-US">
                        <a:latin typeface="Times New Roman" panose="02020603050405020304" pitchFamily="18" charset="0"/>
                        <a:cs typeface="Times New Roman" panose="02020603050405020304" pitchFamily="18" charset="0"/>
                      </a:endParaRPr>
                    </a:p>
                  </a:txBody>
                  <a:tcPr>
                    <a:solidFill>
                      <a:srgbClr val="F8E1E6"/>
                    </a:solidFill>
                  </a:tcPr>
                </a:tc>
                <a:tc>
                  <a:txBody>
                    <a:bodyPr/>
                    <a:p>
                      <a:pPr>
                        <a:buNone/>
                      </a:pPr>
                      <a:r>
                        <a:rPr lang="en-IN" altLang="en-US">
                          <a:latin typeface="Times New Roman" panose="02020603050405020304" pitchFamily="18" charset="0"/>
                          <a:cs typeface="Times New Roman" panose="02020603050405020304" pitchFamily="18" charset="0"/>
                        </a:rPr>
                        <a:t>2021</a:t>
                      </a:r>
                      <a:endParaRPr lang="en-IN" altLang="en-US">
                        <a:latin typeface="Times New Roman" panose="02020603050405020304" pitchFamily="18" charset="0"/>
                        <a:cs typeface="Times New Roman" panose="02020603050405020304" pitchFamily="18" charset="0"/>
                      </a:endParaRPr>
                    </a:p>
                  </a:txBody>
                  <a:tcPr>
                    <a:solidFill>
                      <a:srgbClr val="F8E1E6"/>
                    </a:solidFill>
                  </a:tcPr>
                </a:tc>
                <a:tc>
                  <a:txBody>
                    <a:bodyPr/>
                    <a:p>
                      <a:pPr marL="285750" indent="-285750">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The author sends real time notification to the user </a:t>
                      </a:r>
                      <a:endParaRPr lang="en-IN" altLang="en-US">
                        <a:latin typeface="Times New Roman" panose="02020603050405020304" pitchFamily="18" charset="0"/>
                        <a:cs typeface="Times New Roman" panose="02020603050405020304" pitchFamily="18" charset="0"/>
                      </a:endParaRPr>
                    </a:p>
                  </a:txBody>
                  <a:tcPr>
                    <a:solidFill>
                      <a:srgbClr val="F8E1E6"/>
                    </a:solidFill>
                  </a:tcPr>
                </a:tc>
                <a:tc>
                  <a:txBody>
                    <a:bodyPr/>
                    <a:p>
                      <a:pPr marL="285750" indent="-285750">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The author uses Zabbix platform which is complex to setup. </a:t>
                      </a:r>
                      <a:endParaRPr lang="en-IN" altLang="en-US">
                        <a:latin typeface="Times New Roman" panose="02020603050405020304" pitchFamily="18" charset="0"/>
                        <a:cs typeface="Times New Roman" panose="02020603050405020304" pitchFamily="18" charset="0"/>
                      </a:endParaRPr>
                    </a:p>
                  </a:txBody>
                  <a:tcPr>
                    <a:solidFill>
                      <a:srgbClr val="F8E1E6"/>
                    </a:solidFill>
                  </a:tcPr>
                </a:tc>
              </a:tr>
              <a:tr h="2011680">
                <a:tc>
                  <a:txBody>
                    <a:bodyPr/>
                    <a:p>
                      <a:pPr>
                        <a:buNone/>
                      </a:pPr>
                      <a:r>
                        <a:rPr lang="en-US">
                          <a:latin typeface="Times New Roman" panose="02020603050405020304" pitchFamily="18" charset="0"/>
                          <a:cs typeface="Times New Roman" panose="02020603050405020304" pitchFamily="18" charset="0"/>
                        </a:rPr>
                        <a:t>Swapnil H Sonawane, Swati M Khandare, Shruti Patil, I</a:t>
                      </a:r>
                      <a:r>
                        <a:rPr lang="en-IN" altLang="en-US">
                          <a:latin typeface="Times New Roman" panose="02020603050405020304" pitchFamily="18" charset="0"/>
                          <a:cs typeface="Times New Roman" panose="02020603050405020304" pitchFamily="18" charset="0"/>
                        </a:rPr>
                        <a:t>T</a:t>
                      </a:r>
                      <a:r>
                        <a:rPr lang="en-US">
                          <a:latin typeface="Times New Roman" panose="02020603050405020304" pitchFamily="18" charset="0"/>
                          <a:cs typeface="Times New Roman" panose="02020603050405020304" pitchFamily="18" charset="0"/>
                        </a:rPr>
                        <a:t>SM Based Server</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System: Vol. 2 No. 3 (2021): March </a:t>
                      </a:r>
                      <a:endParaRPr lang="en-US">
                        <a:latin typeface="Times New Roman" panose="02020603050405020304" pitchFamily="18" charset="0"/>
                        <a:cs typeface="Times New Roman" panose="02020603050405020304" pitchFamily="18" charset="0"/>
                      </a:endParaRPr>
                    </a:p>
                  </a:txBody>
                  <a:tcPr>
                    <a:solidFill>
                      <a:srgbClr val="E69FAC"/>
                    </a:solidFill>
                  </a:tcPr>
                </a:tc>
                <a:tc>
                  <a:txBody>
                    <a:bodyPr/>
                    <a:p>
                      <a:pPr>
                        <a:buNone/>
                      </a:pPr>
                      <a:r>
                        <a:rPr lang="en-IN" altLang="en-US">
                          <a:latin typeface="Times New Roman" panose="02020603050405020304" pitchFamily="18" charset="0"/>
                          <a:cs typeface="Times New Roman" panose="02020603050405020304" pitchFamily="18" charset="0"/>
                        </a:rPr>
                        <a:t>2021</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marL="285750" indent="-285750">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The author uses ITSM platform which is widely used by IT industries</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c>
                  <a:txBody>
                    <a:bodyPr/>
                    <a:p>
                      <a:pPr marL="285750" indent="-285750">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Since ITSM can be only viewed in PC the data cannot be accessed quickly.</a:t>
                      </a:r>
                      <a:endParaRPr lang="en-IN" altLang="en-US">
                        <a:latin typeface="Times New Roman" panose="02020603050405020304" pitchFamily="18" charset="0"/>
                        <a:cs typeface="Times New Roman" panose="02020603050405020304" pitchFamily="18" charset="0"/>
                      </a:endParaRPr>
                    </a:p>
                  </a:txBody>
                  <a:tcPr>
                    <a:solidFill>
                      <a:srgbClr val="E69FA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1905"/>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89230" y="174625"/>
            <a:ext cx="4691380"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System Architecture Diagram</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pic>
        <p:nvPicPr>
          <p:cNvPr id="2" name="Picture 1"/>
          <p:cNvPicPr>
            <a:picLocks noChangeAspect="1"/>
          </p:cNvPicPr>
          <p:nvPr/>
        </p:nvPicPr>
        <p:blipFill>
          <a:blip r:embed="rId1"/>
          <a:stretch>
            <a:fillRect/>
          </a:stretch>
        </p:blipFill>
        <p:spPr>
          <a:xfrm>
            <a:off x="3825875" y="1137920"/>
            <a:ext cx="4541520" cy="57219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7305" y="2540"/>
            <a:ext cx="12247245" cy="866775"/>
          </a:xfrm>
          <a:prstGeom prst="rect">
            <a:avLst/>
          </a:prstGeom>
          <a:solidFill>
            <a:srgbClr val="1C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27305" y="868680"/>
            <a:ext cx="12246610" cy="111760"/>
          </a:xfrm>
          <a:prstGeom prst="rect">
            <a:avLst/>
          </a:prstGeom>
          <a:solidFill>
            <a:srgbClr val="B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216218" y="175260"/>
            <a:ext cx="6923405" cy="521970"/>
          </a:xfrm>
          <a:prstGeom prst="rect">
            <a:avLst/>
          </a:prstGeom>
          <a:noFill/>
        </p:spPr>
        <p:txBody>
          <a:bodyPr wrap="none" rtlCol="0" anchor="t">
            <a:spAutoFit/>
          </a:bodyPr>
          <a:p>
            <a:pPr algn="ctr"/>
            <a:r>
              <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rPr>
              <a:t>Description of System Architecture Diagram</a:t>
            </a:r>
            <a:endParaRPr lang="en-IN" altLang="en-US" sz="2800" b="1" dirty="0" smtClean="0">
              <a:ln>
                <a:noFill/>
              </a:ln>
              <a:solidFill>
                <a:schemeClr val="bg1"/>
              </a:solidFill>
              <a:effectLst/>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216535" y="1744345"/>
            <a:ext cx="11758295" cy="4523105"/>
          </a:xfrm>
          <a:prstGeom prst="rect">
            <a:avLst/>
          </a:prstGeom>
          <a:noFill/>
        </p:spPr>
        <p:txBody>
          <a:bodyPr wrap="square" rtlCol="0" anchor="t">
            <a:spAutoFit/>
          </a:bodyPr>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First the parameters of the server will be sent to DB like SQL or Firebase</a:t>
            </a:r>
            <a:endParaRPr lang="en-IN" altLang="en-US" sz="2400">
              <a:latin typeface="Times New Roman" panose="02020603050405020304" pitchFamily="18" charset="0"/>
              <a:cs typeface="Times New Roman" panose="02020603050405020304" pitchFamily="18" charset="0"/>
            </a:endParaRPr>
          </a:p>
          <a:p>
            <a:pPr indent="0" algn="l">
              <a:lnSpc>
                <a:spcPct val="50000"/>
              </a:lnSpc>
              <a:spcBef>
                <a:spcPts val="0"/>
              </a:spcBef>
              <a:spcAft>
                <a:spcPts val="0"/>
              </a:spcAft>
              <a:buFont typeface="Arial" panose="020B0604020202020204" pitchFamily="34" charset="0"/>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After opening our application it will show the list of servers and its status which will be obtained from Perf Monitoring running from server end. </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User can either view the detailed parameters of the server or click scan QR to view it in AR using Vuforia SDK. </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User can also view the parameter of servers across differnet geographical location in map format</a:t>
            </a:r>
            <a:endParaRPr lang="en-IN" altLang="en-US" sz="2400">
              <a:latin typeface="Times New Roman" panose="02020603050405020304" pitchFamily="18" charset="0"/>
              <a:cs typeface="Times New Roman" panose="02020603050405020304" pitchFamily="18" charset="0"/>
            </a:endParaRPr>
          </a:p>
          <a:p>
            <a:pPr marL="457200" indent="-457200" algn="l">
              <a:lnSpc>
                <a:spcPct val="50000"/>
              </a:lnSpc>
              <a:spcBef>
                <a:spcPts val="0"/>
              </a:spcBef>
              <a:spcAft>
                <a:spcPts val="0"/>
              </a:spcAft>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Technical team can raise ticket and the admin can see within the app. </a:t>
            </a: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6887</Words>
  <Application>WPS Presentation</Application>
  <PresentationFormat>Widescreen</PresentationFormat>
  <Paragraphs>186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Times New Roman</vt:lpstr>
      <vt:lpstr>Montserrat</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Prashanth</cp:lastModifiedBy>
  <cp:revision>22</cp:revision>
  <dcterms:created xsi:type="dcterms:W3CDTF">2022-01-11T01:33:00Z</dcterms:created>
  <dcterms:modified xsi:type="dcterms:W3CDTF">2022-04-03T20:25:04Z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E8AE4AF513114A71A78C4CEC9BC732EB</vt:lpwstr>
  </property>
  <property fmtid="{D5CDD505-2E9C-101B-9397-08002B2CF9AE}" pid="3" name="KSOProductBuildVer">
    <vt:lpwstr>1033-11.2.0.11042</vt:lpwstr>
  </property>
</Properties>
</file>