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275" r:id="rId4"/>
    <p:sldId id="276" r:id="rId5"/>
    <p:sldId id="277" r:id="rId6"/>
    <p:sldId id="278" r:id="rId7"/>
    <p:sldId id="279" r:id="rId8"/>
    <p:sldId id="268" r:id="rId9"/>
  </p:sldIdLst>
  <p:sldSz cx="10691813" cy="7559675"/>
  <p:notesSz cx="6858000" cy="9144000"/>
  <p:defaultTextStyle>
    <a:defPPr>
      <a:defRPr lang="ru-RU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9BBD5"/>
    <a:srgbClr val="0074BD"/>
    <a:srgbClr val="5AC1DA"/>
    <a:srgbClr val="25B2B9"/>
    <a:srgbClr val="FBB505"/>
    <a:srgbClr val="FFCC00"/>
    <a:srgbClr val="AF4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387" y="58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CA380-D1A4-4DAD-99FE-C239686D9FFC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28DB4-7323-4A67-8472-7798D42EB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3573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C27ED-70A4-470E-8BCC-2E01755E1C1F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4D474-3F4D-41FA-BA1F-FA9C1A73D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91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1886" y="2348400"/>
            <a:ext cx="9088041" cy="162043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3772" y="4283816"/>
            <a:ext cx="7484269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2A79-F3CA-4D92-98C8-C88708070F0D}" type="datetime1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22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EDFC-5282-4F5A-869D-6122AFAD1389}" type="datetime1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929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751564" y="302738"/>
            <a:ext cx="2405658" cy="645022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4591" y="302738"/>
            <a:ext cx="7038777" cy="645022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7405-2164-4256-BFF0-2C7CB29A2F12}" type="datetime1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84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AFAD-ABBD-4DB7-B811-773E25264909}" type="datetime1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57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4580" y="4857792"/>
            <a:ext cx="9088041" cy="15014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44580" y="3204114"/>
            <a:ext cx="9088041" cy="165367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0089-746E-43B1-A392-9E22B09BA155}" type="datetime1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47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4591" y="1763925"/>
            <a:ext cx="4722217" cy="49890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35005" y="1763925"/>
            <a:ext cx="4722217" cy="49890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CCA1-1E24-4C56-8F42-E1E542D9B27B}" type="datetime1">
              <a:rPr lang="ru-RU" smtClean="0"/>
              <a:t>18.05.2024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55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591" y="1692178"/>
            <a:ext cx="4724074" cy="7052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4591" y="2397397"/>
            <a:ext cx="4724074" cy="4355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31293" y="1692178"/>
            <a:ext cx="4725930" cy="7052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431293" y="2397397"/>
            <a:ext cx="4725930" cy="4355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7B53-39BB-41E0-8448-02832ADFD733}" type="datetime1">
              <a:rPr lang="ru-RU" smtClean="0"/>
              <a:t>18.05.2024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7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15E9-D799-4C3D-99E9-D5C99797223D}" type="datetime1">
              <a:rPr lang="ru-RU" smtClean="0"/>
              <a:t>18.05.2024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5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16B5-0B57-4003-B65B-FF04C11BA37C}" type="datetime1">
              <a:rPr lang="ru-RU" smtClean="0"/>
              <a:t>18.05.2024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5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591" y="300987"/>
            <a:ext cx="3517533" cy="12809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80202" y="300988"/>
            <a:ext cx="5977020" cy="64519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4591" y="1581933"/>
            <a:ext cx="3517533" cy="51710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A330-A633-46CE-A8F2-7B1B855B7AB1}" type="datetime1">
              <a:rPr lang="ru-RU" smtClean="0"/>
              <a:t>18.05.2024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91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5670" y="5291772"/>
            <a:ext cx="6415088" cy="62472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095670" y="675471"/>
            <a:ext cx="6415088" cy="45358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095670" y="5916496"/>
            <a:ext cx="6415088" cy="8872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DAB2-4540-4913-AE24-0878095A2F59}" type="datetime1">
              <a:rPr lang="ru-RU" smtClean="0"/>
              <a:t>18.05.2024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4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591" y="302737"/>
            <a:ext cx="9622632" cy="1259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591" y="1763925"/>
            <a:ext cx="9622632" cy="498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4591" y="7006699"/>
            <a:ext cx="249475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C1D38-9C73-45C2-BD45-9039290ACFEF}" type="datetime1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653036" y="7006699"/>
            <a:ext cx="33857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62466" y="7006699"/>
            <a:ext cx="249475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B6E1-5163-43F6-82A2-462D637E7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7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"/>
            <a:ext cx="10691813" cy="7559483"/>
          </a:xfrm>
          <a:prstGeom prst="rect">
            <a:avLst/>
          </a:prstGeom>
        </p:spPr>
      </p:pic>
      <p:sp>
        <p:nvSpPr>
          <p:cNvPr id="7" name="Текст 6"/>
          <p:cNvSpPr txBox="1">
            <a:spLocks/>
          </p:cNvSpPr>
          <p:nvPr/>
        </p:nvSpPr>
        <p:spPr>
          <a:xfrm>
            <a:off x="5273898" y="3275781"/>
            <a:ext cx="5040560" cy="12961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700" dirty="0">
                <a:solidFill>
                  <a:schemeClr val="bg1"/>
                </a:solidFill>
                <a:latin typeface="HeliosCond" panose="020B7200000000000000" pitchFamily="34" charset="0"/>
              </a:rPr>
              <a:t>Системы защиты информации</a:t>
            </a:r>
          </a:p>
        </p:txBody>
      </p:sp>
      <p:sp>
        <p:nvSpPr>
          <p:cNvPr id="9" name="Текст 6"/>
          <p:cNvSpPr txBox="1">
            <a:spLocks/>
          </p:cNvSpPr>
          <p:nvPr/>
        </p:nvSpPr>
        <p:spPr>
          <a:xfrm>
            <a:off x="8226226" y="6804173"/>
            <a:ext cx="2160240" cy="4320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dirty="0">
                <a:solidFill>
                  <a:schemeClr val="bg1"/>
                </a:solidFill>
                <a:latin typeface="HeliosCond" panose="020B7200000000000000" pitchFamily="34" charset="0"/>
              </a:rPr>
              <a:t>13 АПРЕЛЯ 2024 Г.</a:t>
            </a:r>
          </a:p>
        </p:txBody>
      </p:sp>
      <p:sp>
        <p:nvSpPr>
          <p:cNvPr id="10" name="Текст 6"/>
          <p:cNvSpPr txBox="1">
            <a:spLocks/>
          </p:cNvSpPr>
          <p:nvPr/>
        </p:nvSpPr>
        <p:spPr>
          <a:xfrm>
            <a:off x="5285818" y="6804173"/>
            <a:ext cx="2160240" cy="4320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HeliosCond" panose="020B7200000000000000" pitchFamily="34" charset="0"/>
              </a:rPr>
              <a:t>Чернухина К.С.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HeliosCond" panose="020B7200000000000000" pitchFamily="34" charset="0"/>
              </a:rPr>
              <a:t>Вернер В.С.</a:t>
            </a:r>
          </a:p>
        </p:txBody>
      </p:sp>
      <p:cxnSp>
        <p:nvCxnSpPr>
          <p:cNvPr id="13" name="Прямая соединительная линия 12"/>
          <p:cNvCxnSpPr>
            <a:cxnSpLocks/>
          </p:cNvCxnSpPr>
          <p:nvPr/>
        </p:nvCxnSpPr>
        <p:spPr>
          <a:xfrm>
            <a:off x="5417914" y="5147989"/>
            <a:ext cx="489654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15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6"/>
          <p:cNvSpPr txBox="1">
            <a:spLocks/>
          </p:cNvSpPr>
          <p:nvPr/>
        </p:nvSpPr>
        <p:spPr>
          <a:xfrm>
            <a:off x="4466313" y="5460953"/>
            <a:ext cx="5400600" cy="12086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</a:pP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Программными системами защиты информации являются специальные комплексные программные решения, которые предназначены для защиты информации от несанкционированного доступа, утечки и незаконного использования.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dirty="0">
                <a:solidFill>
                  <a:schemeClr val="bg1"/>
                </a:solidFill>
                <a:latin typeface="HeliosCond" panose="020B7200000000000000" pitchFamily="34" charset="0"/>
              </a:rPr>
              <a:t>Классификация систем защиты информации</a:t>
            </a:r>
          </a:p>
        </p:txBody>
      </p:sp>
      <p:sp>
        <p:nvSpPr>
          <p:cNvPr id="13" name="Текст 6"/>
          <p:cNvSpPr txBox="1">
            <a:spLocks/>
          </p:cNvSpPr>
          <p:nvPr/>
        </p:nvSpPr>
        <p:spPr>
          <a:xfrm>
            <a:off x="468145" y="1654660"/>
            <a:ext cx="4882380" cy="71217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ru-RU" sz="2200" dirty="0">
                <a:solidFill>
                  <a:srgbClr val="49BBD5"/>
                </a:solidFill>
                <a:highlight>
                  <a:srgbClr val="FFFFFF"/>
                </a:highlight>
              </a:rPr>
              <a:t>П</a:t>
            </a:r>
            <a:r>
              <a:rPr lang="ru-RU" sz="2200" dirty="0">
                <a:solidFill>
                  <a:srgbClr val="49BBD5"/>
                </a:solidFill>
              </a:rPr>
              <a:t>рограммные системы защиты информации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88155" y="7164213"/>
            <a:ext cx="286343" cy="402483"/>
          </a:xfrm>
        </p:spPr>
        <p:txBody>
          <a:bodyPr/>
          <a:lstStyle/>
          <a:p>
            <a:fld id="{8A9CB6E1-5163-43F6-82A2-462D637E7CC4}" type="slidenum">
              <a:rPr lang="ru-RU" sz="1600" smtClean="0">
                <a:latin typeface="HeliosCond" panose="020B7200000000000000" pitchFamily="34" charset="0"/>
              </a:rPr>
              <a:t>2</a:t>
            </a:fld>
            <a:endParaRPr lang="ru-RU" sz="1600" dirty="0">
              <a:latin typeface="HeliosCond" panose="020B7200000000000000" pitchFamily="34" charset="0"/>
            </a:endParaRPr>
          </a:p>
        </p:txBody>
      </p:sp>
      <p:sp>
        <p:nvSpPr>
          <p:cNvPr id="29" name="Текст 6"/>
          <p:cNvSpPr txBox="1">
            <a:spLocks/>
          </p:cNvSpPr>
          <p:nvPr/>
        </p:nvSpPr>
        <p:spPr>
          <a:xfrm>
            <a:off x="468145" y="2645008"/>
            <a:ext cx="3886981" cy="18717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антивирусные программы</a:t>
            </a:r>
          </a:p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брандмауэры</a:t>
            </a:r>
          </a:p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антишпионские программы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средства контроля доступа </a:t>
            </a:r>
          </a:p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криптографические программы</a:t>
            </a:r>
          </a:p>
          <a:p>
            <a:pPr>
              <a:lnSpc>
                <a:spcPts val="1800"/>
              </a:lnSpc>
            </a:pPr>
            <a:r>
              <a:rPr lang="ru-RU" sz="1800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и т.п.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pPr>
              <a:lnSpc>
                <a:spcPts val="1800"/>
              </a:lnSpc>
            </a:pP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BE0A68-2C65-4303-2FC0-391917FB5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50" y="2304627"/>
            <a:ext cx="4649526" cy="28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1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6"/>
          <p:cNvSpPr txBox="1">
            <a:spLocks/>
          </p:cNvSpPr>
          <p:nvPr/>
        </p:nvSpPr>
        <p:spPr>
          <a:xfrm>
            <a:off x="4466313" y="5460953"/>
            <a:ext cx="5400600" cy="12086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00"/>
              </a:lnSpc>
            </a:pP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Аппаратными системами защиты информации являются комплексы технических средств, включающих в себя аппаратное обеспечение и специализированные устройства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dirty="0">
                <a:solidFill>
                  <a:schemeClr val="bg1"/>
                </a:solidFill>
                <a:latin typeface="HeliosCond" panose="020B7200000000000000" pitchFamily="34" charset="0"/>
              </a:rPr>
              <a:t>Классификация систем защиты информации</a:t>
            </a:r>
          </a:p>
        </p:txBody>
      </p:sp>
      <p:sp>
        <p:nvSpPr>
          <p:cNvPr id="13" name="Текст 6"/>
          <p:cNvSpPr txBox="1">
            <a:spLocks/>
          </p:cNvSpPr>
          <p:nvPr/>
        </p:nvSpPr>
        <p:spPr>
          <a:xfrm>
            <a:off x="468145" y="1654660"/>
            <a:ext cx="4882380" cy="71217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ru-RU" sz="2200" dirty="0">
                <a:solidFill>
                  <a:srgbClr val="49BBD5"/>
                </a:solidFill>
                <a:highlight>
                  <a:srgbClr val="FFFFFF"/>
                </a:highlight>
              </a:rPr>
              <a:t>Аппаратные</a:t>
            </a:r>
            <a:r>
              <a:rPr lang="ru-RU" sz="2200" dirty="0">
                <a:solidFill>
                  <a:srgbClr val="49BBD5"/>
                </a:solidFill>
              </a:rPr>
              <a:t> системы защиты информации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88155" y="7164213"/>
            <a:ext cx="286343" cy="402483"/>
          </a:xfrm>
        </p:spPr>
        <p:txBody>
          <a:bodyPr/>
          <a:lstStyle/>
          <a:p>
            <a:fld id="{8A9CB6E1-5163-43F6-82A2-462D637E7CC4}" type="slidenum">
              <a:rPr lang="ru-RU" sz="1600" smtClean="0">
                <a:latin typeface="HeliosCond" panose="020B7200000000000000" pitchFamily="34" charset="0"/>
              </a:rPr>
              <a:t>3</a:t>
            </a:fld>
            <a:endParaRPr lang="ru-RU" sz="1600" dirty="0">
              <a:latin typeface="HeliosCond" panose="020B7200000000000000" pitchFamily="34" charset="0"/>
            </a:endParaRPr>
          </a:p>
        </p:txBody>
      </p:sp>
      <p:sp>
        <p:nvSpPr>
          <p:cNvPr id="29" name="Текст 6"/>
          <p:cNvSpPr txBox="1">
            <a:spLocks/>
          </p:cNvSpPr>
          <p:nvPr/>
        </p:nvSpPr>
        <p:spPr>
          <a:xfrm>
            <a:off x="468145" y="2645008"/>
            <a:ext cx="3998168" cy="25247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биометрические устройства </a:t>
            </a:r>
          </a:p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устройства аутентификации</a:t>
            </a:r>
          </a:p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средства хранения информации с защитой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устройства безопасной передачи данных</a:t>
            </a:r>
          </a:p>
          <a:p>
            <a:pPr>
              <a:lnSpc>
                <a:spcPts val="1800"/>
              </a:lnSpc>
            </a:pPr>
            <a:r>
              <a:rPr lang="ru-RU" sz="1800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и т.п.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pPr>
              <a:lnSpc>
                <a:spcPts val="1800"/>
              </a:lnSpc>
            </a:pP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</p:txBody>
      </p:sp>
      <p:sp>
        <p:nvSpPr>
          <p:cNvPr id="4" name="AutoShape 2" descr="Способы защиты информации: как защитить данные в интернете?">
            <a:extLst>
              <a:ext uri="{FF2B5EF4-FFF2-40B4-BE49-F238E27FC236}">
                <a16:creationId xmlns:a16="http://schemas.microsoft.com/office/drawing/2014/main" id="{FED3EDB0-0170-D53C-390B-F28822A6D2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927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D88558A-2F26-8173-EE89-24ECDCD35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50" y="2265486"/>
            <a:ext cx="4248472" cy="29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7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dirty="0">
                <a:solidFill>
                  <a:schemeClr val="bg1"/>
                </a:solidFill>
                <a:latin typeface="HeliosCond" panose="020B7200000000000000" pitchFamily="34" charset="0"/>
              </a:rPr>
              <a:t>Классификация систем защиты информации</a:t>
            </a:r>
          </a:p>
        </p:txBody>
      </p:sp>
      <p:sp>
        <p:nvSpPr>
          <p:cNvPr id="13" name="Текст 6"/>
          <p:cNvSpPr txBox="1">
            <a:spLocks/>
          </p:cNvSpPr>
          <p:nvPr/>
        </p:nvSpPr>
        <p:spPr>
          <a:xfrm>
            <a:off x="468145" y="1654660"/>
            <a:ext cx="4882380" cy="71217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ru-RU" sz="2200" dirty="0">
                <a:solidFill>
                  <a:srgbClr val="49BBD5"/>
                </a:solidFill>
                <a:highlight>
                  <a:srgbClr val="FFFFFF"/>
                </a:highlight>
              </a:rPr>
              <a:t>Физические</a:t>
            </a:r>
            <a:r>
              <a:rPr lang="ru-RU" sz="2200" dirty="0">
                <a:solidFill>
                  <a:srgbClr val="49BBD5"/>
                </a:solidFill>
              </a:rPr>
              <a:t> системы защиты информации</a:t>
            </a:r>
          </a:p>
        </p:txBody>
      </p:sp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88155" y="7164213"/>
            <a:ext cx="286343" cy="402483"/>
          </a:xfrm>
        </p:spPr>
        <p:txBody>
          <a:bodyPr/>
          <a:lstStyle/>
          <a:p>
            <a:fld id="{8A9CB6E1-5163-43F6-82A2-462D637E7CC4}" type="slidenum">
              <a:rPr lang="ru-RU" sz="1600" smtClean="0">
                <a:latin typeface="HeliosCond" panose="020B7200000000000000" pitchFamily="34" charset="0"/>
              </a:rPr>
              <a:t>4</a:t>
            </a:fld>
            <a:endParaRPr lang="ru-RU" sz="1600" dirty="0">
              <a:latin typeface="HeliosCond" panose="020B7200000000000000" pitchFamily="34" charset="0"/>
            </a:endParaRPr>
          </a:p>
        </p:txBody>
      </p:sp>
      <p:sp>
        <p:nvSpPr>
          <p:cNvPr id="29" name="Текст 6"/>
          <p:cNvSpPr txBox="1">
            <a:spLocks/>
          </p:cNvSpPr>
          <p:nvPr/>
        </p:nvSpPr>
        <p:spPr>
          <a:xfrm>
            <a:off x="468145" y="2645008"/>
            <a:ext cx="3998168" cy="25247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охранные системы</a:t>
            </a:r>
          </a:p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датчики	</a:t>
            </a:r>
          </a:p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контроля доступа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сейфы</a:t>
            </a:r>
          </a:p>
          <a:p>
            <a:pPr>
              <a:lnSpc>
                <a:spcPts val="1800"/>
              </a:lnSpc>
            </a:pPr>
            <a:r>
              <a:rPr lang="ru-RU" sz="1800" kern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и т.п.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pPr>
              <a:lnSpc>
                <a:spcPts val="1800"/>
              </a:lnSpc>
            </a:pP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0B724AA6-1DF8-0EC3-BBC2-A3E1A4F9419F}"/>
              </a:ext>
            </a:extLst>
          </p:cNvPr>
          <p:cNvSpPr txBox="1">
            <a:spLocks/>
          </p:cNvSpPr>
          <p:nvPr/>
        </p:nvSpPr>
        <p:spPr>
          <a:xfrm>
            <a:off x="3401690" y="3705785"/>
            <a:ext cx="4882380" cy="71217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ru-RU" sz="2200" dirty="0">
                <a:solidFill>
                  <a:srgbClr val="49BBD5"/>
                </a:solidFill>
                <a:highlight>
                  <a:srgbClr val="FFFFFF"/>
                </a:highlight>
              </a:rPr>
              <a:t>Организационные</a:t>
            </a:r>
            <a:r>
              <a:rPr lang="ru-RU" sz="2200" dirty="0">
                <a:solidFill>
                  <a:srgbClr val="49BBD5"/>
                </a:solidFill>
              </a:rPr>
              <a:t> системы защиты информации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1D30D89E-C440-9475-6A67-B90BDC15FD85}"/>
              </a:ext>
            </a:extLst>
          </p:cNvPr>
          <p:cNvSpPr txBox="1">
            <a:spLocks/>
          </p:cNvSpPr>
          <p:nvPr/>
        </p:nvSpPr>
        <p:spPr>
          <a:xfrm>
            <a:off x="5043710" y="4376076"/>
            <a:ext cx="1296144" cy="5765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. .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pPr>
              <a:lnSpc>
                <a:spcPts val="1800"/>
              </a:lnSpc>
            </a:pP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</p:txBody>
      </p:sp>
      <p:pic>
        <p:nvPicPr>
          <p:cNvPr id="3076" name="Picture 4" descr="Способы защиты информации: какие бывают и как внедрить">
            <a:extLst>
              <a:ext uri="{FF2B5EF4-FFF2-40B4-BE49-F238E27FC236}">
                <a16:creationId xmlns:a16="http://schemas.microsoft.com/office/drawing/2014/main" id="{67D10FF6-D3C0-761C-08C2-6609A672D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216" y="1597990"/>
            <a:ext cx="3165445" cy="177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Защита информации в автоматизированных системах">
            <a:extLst>
              <a:ext uri="{FF2B5EF4-FFF2-40B4-BE49-F238E27FC236}">
                <a16:creationId xmlns:a16="http://schemas.microsoft.com/office/drawing/2014/main" id="{FA5E8BA7-76F5-D302-4716-348AF9852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02" y="4927550"/>
            <a:ext cx="3027076" cy="177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Текст 6">
            <a:extLst>
              <a:ext uri="{FF2B5EF4-FFF2-40B4-BE49-F238E27FC236}">
                <a16:creationId xmlns:a16="http://schemas.microsoft.com/office/drawing/2014/main" id="{6E98EE15-8101-A429-5F4F-497B1F78E3AF}"/>
              </a:ext>
            </a:extLst>
          </p:cNvPr>
          <p:cNvSpPr txBox="1">
            <a:spLocks/>
          </p:cNvSpPr>
          <p:nvPr/>
        </p:nvSpPr>
        <p:spPr>
          <a:xfrm>
            <a:off x="5505775" y="5453314"/>
            <a:ext cx="4882380" cy="71217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ru-RU" sz="2200" dirty="0">
                <a:solidFill>
                  <a:srgbClr val="49BBD5"/>
                </a:solidFill>
                <a:highlight>
                  <a:srgbClr val="FFFFFF"/>
                </a:highlight>
              </a:rPr>
              <a:t>Социальные</a:t>
            </a:r>
            <a:r>
              <a:rPr lang="ru-RU" sz="2200" dirty="0">
                <a:solidFill>
                  <a:srgbClr val="49BBD5"/>
                </a:solidFill>
              </a:rPr>
              <a:t> системы защиты информации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E6E75E19-C75F-6CE9-EB7A-466352960FF1}"/>
              </a:ext>
            </a:extLst>
          </p:cNvPr>
          <p:cNvSpPr txBox="1">
            <a:spLocks/>
          </p:cNvSpPr>
          <p:nvPr/>
        </p:nvSpPr>
        <p:spPr>
          <a:xfrm>
            <a:off x="7147795" y="6123605"/>
            <a:ext cx="1296144" cy="5765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. .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pPr>
              <a:lnSpc>
                <a:spcPts val="1800"/>
              </a:lnSpc>
            </a:pP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4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dirty="0">
                <a:solidFill>
                  <a:schemeClr val="bg1"/>
                </a:solidFill>
                <a:latin typeface="HeliosCond" panose="020B7200000000000000" pitchFamily="34" charset="0"/>
              </a:rPr>
              <a:t>Недостатки представленных ранее систем</a:t>
            </a:r>
          </a:p>
        </p:txBody>
      </p:sp>
      <p:pic>
        <p:nvPicPr>
          <p:cNvPr id="4098" name="Picture 2" descr="Security Stories: Идеальный ноутбук для работы… Каким он должен быть?">
            <a:extLst>
              <a:ext uri="{FF2B5EF4-FFF2-40B4-BE49-F238E27FC236}">
                <a16:creationId xmlns:a16="http://schemas.microsoft.com/office/drawing/2014/main" id="{6E491220-51C0-68B1-5449-63775E611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41" y="2051645"/>
            <a:ext cx="7362130" cy="453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Текст 6">
            <a:extLst>
              <a:ext uri="{FF2B5EF4-FFF2-40B4-BE49-F238E27FC236}">
                <a16:creationId xmlns:a16="http://schemas.microsoft.com/office/drawing/2014/main" id="{76E69401-8F46-CF8E-EA29-F800FEF910A3}"/>
              </a:ext>
            </a:extLst>
          </p:cNvPr>
          <p:cNvSpPr txBox="1">
            <a:spLocks/>
          </p:cNvSpPr>
          <p:nvPr/>
        </p:nvSpPr>
        <p:spPr>
          <a:xfrm>
            <a:off x="1048491" y="2948974"/>
            <a:ext cx="1232700" cy="5587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риски?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pPr>
              <a:lnSpc>
                <a:spcPts val="1800"/>
              </a:lnSpc>
            </a:pP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</p:txBody>
      </p:sp>
      <p:sp>
        <p:nvSpPr>
          <p:cNvPr id="3" name="Текст 6">
            <a:extLst>
              <a:ext uri="{FF2B5EF4-FFF2-40B4-BE49-F238E27FC236}">
                <a16:creationId xmlns:a16="http://schemas.microsoft.com/office/drawing/2014/main" id="{BE046566-DC5D-C7DE-E2B1-EF1149B02F1A}"/>
              </a:ext>
            </a:extLst>
          </p:cNvPr>
          <p:cNvSpPr txBox="1">
            <a:spLocks/>
          </p:cNvSpPr>
          <p:nvPr/>
        </p:nvSpPr>
        <p:spPr>
          <a:xfrm>
            <a:off x="6822070" y="4037743"/>
            <a:ext cx="1232700" cy="5587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цена?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pPr>
              <a:lnSpc>
                <a:spcPts val="1800"/>
              </a:lnSpc>
            </a:pP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</p:txBody>
      </p:sp>
      <p:sp>
        <p:nvSpPr>
          <p:cNvPr id="4" name="Текст 6">
            <a:extLst>
              <a:ext uri="{FF2B5EF4-FFF2-40B4-BE49-F238E27FC236}">
                <a16:creationId xmlns:a16="http://schemas.microsoft.com/office/drawing/2014/main" id="{B03C43BB-755C-EDC1-DA95-DC3613FFA99C}"/>
              </a:ext>
            </a:extLst>
          </p:cNvPr>
          <p:cNvSpPr txBox="1">
            <a:spLocks/>
          </p:cNvSpPr>
          <p:nvPr/>
        </p:nvSpPr>
        <p:spPr>
          <a:xfrm>
            <a:off x="3005646" y="1985951"/>
            <a:ext cx="1656184" cy="5587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надёжность?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pPr>
              <a:lnSpc>
                <a:spcPts val="1800"/>
              </a:lnSpc>
            </a:pP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C0A64926-F345-D7F5-62DA-BBAECA610574}"/>
              </a:ext>
            </a:extLst>
          </p:cNvPr>
          <p:cNvSpPr txBox="1">
            <a:spLocks/>
          </p:cNvSpPr>
          <p:nvPr/>
        </p:nvSpPr>
        <p:spPr>
          <a:xfrm>
            <a:off x="8190222" y="2265333"/>
            <a:ext cx="1232700" cy="5587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время?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pPr>
              <a:lnSpc>
                <a:spcPts val="1800"/>
              </a:lnSpc>
            </a:pP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8A911F74-2D2E-BDB3-4900-831A1A20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8155" y="7164213"/>
            <a:ext cx="286343" cy="402483"/>
          </a:xfrm>
        </p:spPr>
        <p:txBody>
          <a:bodyPr/>
          <a:lstStyle/>
          <a:p>
            <a:fld id="{8A9CB6E1-5163-43F6-82A2-462D637E7CC4}" type="slidenum">
              <a:rPr lang="ru-RU" sz="1600" smtClean="0">
                <a:latin typeface="HeliosCond" panose="020B7200000000000000" pitchFamily="34" charset="0"/>
              </a:rPr>
              <a:t>5</a:t>
            </a:fld>
            <a:endParaRPr lang="ru-RU" sz="1600" dirty="0">
              <a:latin typeface="HeliosCond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269342" y="260965"/>
            <a:ext cx="10153128" cy="79763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000" dirty="0">
                <a:solidFill>
                  <a:schemeClr val="bg1"/>
                </a:solidFill>
              </a:rPr>
              <a:t>Способы и методы минимизации и устранения недостатков 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0ABAC2B2-AF74-E0C9-4F27-FF4CA9DF3719}"/>
              </a:ext>
            </a:extLst>
          </p:cNvPr>
          <p:cNvSpPr txBox="1">
            <a:spLocks/>
          </p:cNvSpPr>
          <p:nvPr/>
        </p:nvSpPr>
        <p:spPr>
          <a:xfrm>
            <a:off x="468145" y="1654660"/>
            <a:ext cx="4882380" cy="71217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ru-RU" sz="2200" dirty="0">
                <a:solidFill>
                  <a:srgbClr val="49BBD5"/>
                </a:solidFill>
                <a:highlight>
                  <a:srgbClr val="FFFFFF"/>
                </a:highlight>
              </a:rPr>
              <a:t>Минимизация расходов!</a:t>
            </a:r>
            <a:endParaRPr lang="ru-RU" sz="2200" dirty="0">
              <a:solidFill>
                <a:srgbClr val="49BBD5"/>
              </a:solidFill>
            </a:endParaRPr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96B35CD8-EC0D-F1CD-B890-91285526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8155" y="7164213"/>
            <a:ext cx="286343" cy="402483"/>
          </a:xfrm>
        </p:spPr>
        <p:txBody>
          <a:bodyPr/>
          <a:lstStyle/>
          <a:p>
            <a:fld id="{8A9CB6E1-5163-43F6-82A2-462D637E7CC4}" type="slidenum">
              <a:rPr lang="ru-RU" sz="1600" smtClean="0">
                <a:latin typeface="HeliosCond" panose="020B7200000000000000" pitchFamily="34" charset="0"/>
              </a:rPr>
              <a:t>6</a:t>
            </a:fld>
            <a:endParaRPr lang="ru-RU" sz="1600" dirty="0">
              <a:latin typeface="HeliosCond" panose="020B7200000000000000" pitchFamily="34" charset="0"/>
            </a:endParaRPr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0A73C14D-A830-A20B-BC00-11B777AB552F}"/>
              </a:ext>
            </a:extLst>
          </p:cNvPr>
          <p:cNvSpPr txBox="1">
            <a:spLocks/>
          </p:cNvSpPr>
          <p:nvPr/>
        </p:nvSpPr>
        <p:spPr>
          <a:xfrm>
            <a:off x="468145" y="2560399"/>
            <a:ext cx="3998168" cy="16388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рисков и приоритезация</a:t>
            </a:r>
          </a:p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эффективной политики безопасности	</a:t>
            </a:r>
          </a:p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обучение сотрудников</a:t>
            </a:r>
          </a:p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. .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pPr>
              <a:lnSpc>
                <a:spcPts val="1800"/>
              </a:lnSpc>
            </a:pP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F59DA2DA-7B33-C448-091E-654ADC5837C6}"/>
              </a:ext>
            </a:extLst>
          </p:cNvPr>
          <p:cNvSpPr txBox="1">
            <a:spLocks/>
          </p:cNvSpPr>
          <p:nvPr/>
        </p:nvSpPr>
        <p:spPr>
          <a:xfrm>
            <a:off x="5562679" y="4301462"/>
            <a:ext cx="4882380" cy="71217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</a:pPr>
            <a:r>
              <a:rPr lang="ru-RU" sz="2200" dirty="0">
                <a:solidFill>
                  <a:srgbClr val="49BBD5"/>
                </a:solidFill>
                <a:highlight>
                  <a:srgbClr val="FFFFFF"/>
                </a:highlight>
              </a:rPr>
              <a:t>Комплексный подход!</a:t>
            </a:r>
            <a:endParaRPr lang="ru-RU" sz="2200" dirty="0">
              <a:solidFill>
                <a:srgbClr val="49BBD5"/>
              </a:solidFill>
            </a:endParaRPr>
          </a:p>
        </p:txBody>
      </p:sp>
      <p:pic>
        <p:nvPicPr>
          <p:cNvPr id="13" name="Picture 4" descr="Способы защиты информации: какие бывают и как внедрить">
            <a:extLst>
              <a:ext uri="{FF2B5EF4-FFF2-40B4-BE49-F238E27FC236}">
                <a16:creationId xmlns:a16="http://schemas.microsoft.com/office/drawing/2014/main" id="{E81EB56D-17F3-FC53-FDF5-D272B7A42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07" y="4301462"/>
            <a:ext cx="3672643" cy="205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Защита информации в автоматизированных системах">
            <a:extLst>
              <a:ext uri="{FF2B5EF4-FFF2-40B4-BE49-F238E27FC236}">
                <a16:creationId xmlns:a16="http://schemas.microsoft.com/office/drawing/2014/main" id="{BB79C7C3-2F65-3536-ABD0-D4D69DDD7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400" y="1526024"/>
            <a:ext cx="3532714" cy="20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Текст 6">
            <a:extLst>
              <a:ext uri="{FF2B5EF4-FFF2-40B4-BE49-F238E27FC236}">
                <a16:creationId xmlns:a16="http://schemas.microsoft.com/office/drawing/2014/main" id="{59E86C2A-0D2E-5B8F-62DF-11BC450DC618}"/>
              </a:ext>
            </a:extLst>
          </p:cNvPr>
          <p:cNvSpPr txBox="1">
            <a:spLocks/>
          </p:cNvSpPr>
          <p:nvPr/>
        </p:nvSpPr>
        <p:spPr>
          <a:xfrm>
            <a:off x="5705946" y="5257997"/>
            <a:ext cx="3998168" cy="16388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стратегии информационной безопасности</a:t>
            </a:r>
          </a:p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установка многоуровневой защиты	</a:t>
            </a:r>
          </a:p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организация резервного копирования данных</a:t>
            </a:r>
          </a:p>
          <a:p>
            <a:pPr>
              <a:lnSpc>
                <a:spcPts val="1800"/>
              </a:lnSpc>
            </a:pPr>
            <a:r>
              <a:rPr lang="ru-RU" sz="1600" dirty="0">
                <a:solidFill>
                  <a:srgbClr val="49BBD5"/>
                </a:solidFill>
                <a:latin typeface="HeliosCond" panose="020B7200000000000000" pitchFamily="34" charset="0"/>
              </a:rPr>
              <a:t>•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. .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  <a:p>
            <a:pPr>
              <a:lnSpc>
                <a:spcPts val="1800"/>
              </a:lnSpc>
            </a:pPr>
            <a:endParaRPr lang="ru-RU" sz="1600" dirty="0">
              <a:solidFill>
                <a:schemeClr val="bg1">
                  <a:lumMod val="50000"/>
                </a:schemeClr>
              </a:solidFill>
              <a:latin typeface="HeliosCond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5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409073"/>
          </a:xfrm>
          <a:prstGeom prst="rect">
            <a:avLst/>
          </a:prstGeom>
        </p:spPr>
      </p:pic>
      <p:sp>
        <p:nvSpPr>
          <p:cNvPr id="6" name="Текст 6"/>
          <p:cNvSpPr txBox="1">
            <a:spLocks/>
          </p:cNvSpPr>
          <p:nvPr/>
        </p:nvSpPr>
        <p:spPr>
          <a:xfrm>
            <a:off x="305346" y="179437"/>
            <a:ext cx="10153128" cy="5916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500" dirty="0">
                <a:solidFill>
                  <a:schemeClr val="bg1"/>
                </a:solidFill>
                <a:latin typeface="HeliosCond" panose="020B7200000000000000" pitchFamily="34" charset="0"/>
              </a:rPr>
              <a:t>Заключение</a:t>
            </a:r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8A911F74-2D2E-BDB3-4900-831A1A20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8155" y="7164213"/>
            <a:ext cx="286343" cy="402483"/>
          </a:xfrm>
        </p:spPr>
        <p:txBody>
          <a:bodyPr/>
          <a:lstStyle/>
          <a:p>
            <a:fld id="{8A9CB6E1-5163-43F6-82A2-462D637E7CC4}" type="slidenum">
              <a:rPr lang="ru-RU" sz="1600" smtClean="0">
                <a:latin typeface="HeliosCond" panose="020B7200000000000000" pitchFamily="34" charset="0"/>
              </a:rPr>
              <a:t>7</a:t>
            </a:fld>
            <a:endParaRPr lang="ru-RU" sz="1600" dirty="0">
              <a:latin typeface="HeliosCond" panose="020B7200000000000000" pitchFamily="34" charset="0"/>
            </a:endParaRPr>
          </a:p>
        </p:txBody>
      </p:sp>
      <p:pic>
        <p:nvPicPr>
          <p:cNvPr id="5122" name="Picture 2" descr="Защита информации и персональных данных: современные методы и способы  обезопасить себя">
            <a:extLst>
              <a:ext uri="{FF2B5EF4-FFF2-40B4-BE49-F238E27FC236}">
                <a16:creationId xmlns:a16="http://schemas.microsoft.com/office/drawing/2014/main" id="{CDB24901-B35C-86A5-961B-DB29196DE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1384300"/>
            <a:ext cx="6667500" cy="4791075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02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"/>
            <a:ext cx="10691813" cy="7559483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B6E1-5163-43F6-82A2-462D637E7CC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7184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232</Words>
  <Application>Microsoft Office PowerPoint</Application>
  <PresentationFormat>Произвольный</PresentationFormat>
  <Paragraphs>56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HeliosCond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Магаляс Алексей Петрович</dc:creator>
  <cp:lastModifiedBy>Владимир Вернер</cp:lastModifiedBy>
  <cp:revision>43</cp:revision>
  <dcterms:created xsi:type="dcterms:W3CDTF">2017-04-02T10:25:03Z</dcterms:created>
  <dcterms:modified xsi:type="dcterms:W3CDTF">2024-05-18T11:20:35Z</dcterms:modified>
</cp:coreProperties>
</file>