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393" r:id="rId5"/>
    <p:sldId id="395" r:id="rId6"/>
    <p:sldId id="405" r:id="rId7"/>
    <p:sldId id="466" r:id="rId8"/>
    <p:sldId id="455" r:id="rId9"/>
    <p:sldId id="465" r:id="rId10"/>
    <p:sldId id="461" r:id="rId11"/>
    <p:sldId id="462" r:id="rId12"/>
    <p:sldId id="463" r:id="rId13"/>
    <p:sldId id="464" r:id="rId14"/>
    <p:sldId id="45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8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55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190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2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27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213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20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9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3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8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9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2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5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6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5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EBAE-ACC0-4B61-B04D-2E29D614A9BC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469576-7517-4DDB-B528-2C9D5FD1C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0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A2AF-4851-42C9-B1B4-718E58725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4483" y="1583216"/>
            <a:ext cx="6736557" cy="217366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IN" sz="3599" b="1" dirty="0"/>
              <a:t>Python Project </a:t>
            </a:r>
            <a:br>
              <a:rPr lang="en-IN" sz="3599" b="1" dirty="0"/>
            </a:br>
            <a:r>
              <a:rPr lang="en-IN" sz="3599" b="1" dirty="0"/>
              <a:t>on</a:t>
            </a:r>
            <a:br>
              <a:rPr lang="en-IN" sz="3599" b="1" dirty="0"/>
            </a:br>
            <a:r>
              <a:rPr lang="en-US" altLang="en-US" sz="6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Virtual Assistant</a:t>
            </a:r>
            <a:br>
              <a:rPr lang="en-US" altLang="en-US" sz="162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3599" b="1" u="sng" dirty="0">
              <a:solidFill>
                <a:srgbClr val="FFC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A0C9-7FA5-4FC1-9F94-EF224FA07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4483" y="3756881"/>
            <a:ext cx="5916605" cy="2462357"/>
          </a:xfrm>
        </p:spPr>
        <p:txBody>
          <a:bodyPr numCol="2" rtlCol="0">
            <a:normAutofit/>
          </a:bodyPr>
          <a:lstStyle/>
          <a:p>
            <a:pPr eaLnBrk="1" hangingPunct="1">
              <a:defRPr/>
            </a:pPr>
            <a:r>
              <a:rPr lang="en-IN" b="1" dirty="0"/>
              <a:t>Submitted To :</a:t>
            </a:r>
          </a:p>
          <a:p>
            <a:pPr eaLnBrk="1" hangingPunct="1">
              <a:defRPr/>
            </a:pPr>
            <a:r>
              <a:rPr lang="en-IN" sz="16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Mr. Mohit Chowdhary</a:t>
            </a:r>
          </a:p>
          <a:p>
            <a:pPr eaLnBrk="1" hangingPunct="1">
              <a:defRPr/>
            </a:pPr>
            <a:r>
              <a:rPr lang="en-IN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Assistant Professor</a:t>
            </a:r>
          </a:p>
          <a:p>
            <a:pPr eaLnBrk="1" hangingPunct="1">
              <a:defRPr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CSE – AI</a:t>
            </a:r>
          </a:p>
          <a:p>
            <a:pPr eaLnBrk="1" hangingPunct="1">
              <a:defRPr/>
            </a:pPr>
            <a:endParaRPr lang="en-IN" b="1" dirty="0"/>
          </a:p>
          <a:p>
            <a:pPr eaLnBrk="1" hangingPunct="1">
              <a:defRPr/>
            </a:pPr>
            <a:endParaRPr lang="en-IN" b="1" dirty="0"/>
          </a:p>
          <a:p>
            <a:pPr eaLnBrk="1" hangingPunct="1">
              <a:defRPr/>
            </a:pPr>
            <a:r>
              <a:rPr lang="en-IN" b="1" dirty="0"/>
              <a:t>Submitted By :</a:t>
            </a:r>
          </a:p>
          <a:p>
            <a:pPr eaLnBrk="1" hangingPunct="1">
              <a:defRPr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Praveen Kumar</a:t>
            </a:r>
          </a:p>
          <a:p>
            <a:pPr eaLnBrk="1" hangingPunct="1">
              <a:defRPr/>
            </a:pPr>
            <a:r>
              <a:rPr lang="en-I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Prabhakar Yadav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DC8C1-813B-4183-B6F7-00985D7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06" y="3915435"/>
            <a:ext cx="802136" cy="80213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6389" name="Picture 8">
            <a:extLst>
              <a:ext uri="{FF2B5EF4-FFF2-40B4-BE49-F238E27FC236}">
                <a16:creationId xmlns:a16="http://schemas.microsoft.com/office/drawing/2014/main" id="{26A3D17F-6AB8-43F0-8BD6-A47B527A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4" t="16089" r="9441" b="14363"/>
          <a:stretch>
            <a:fillRect/>
          </a:stretch>
        </p:blipFill>
        <p:spPr bwMode="auto">
          <a:xfrm>
            <a:off x="9161088" y="4717571"/>
            <a:ext cx="2191703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0CBDFF7-F12B-4A1D-BF47-13F8DB43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9552" y="348820"/>
            <a:ext cx="6345078" cy="1320165"/>
          </a:xfrm>
        </p:spPr>
        <p:txBody>
          <a:bodyPr>
            <a:normAutofit/>
          </a:bodyPr>
          <a:lstStyle/>
          <a:p>
            <a:pPr algn="ctr"/>
            <a:r>
              <a:rPr lang="en-US" altLang="en-US" sz="7200" b="1" dirty="0">
                <a:solidFill>
                  <a:srgbClr val="C00000"/>
                </a:solidFill>
              </a:rPr>
              <a:t>Functions</a:t>
            </a:r>
            <a:endParaRPr lang="en-IN" alt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D08D-5D69-49D2-9650-A374C297D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86683" y="1785937"/>
            <a:ext cx="6427947" cy="243459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520" b="1" dirty="0"/>
              <a:t>talk()</a:t>
            </a:r>
          </a:p>
          <a:p>
            <a:pPr algn="just">
              <a:defRPr/>
            </a:pPr>
            <a:r>
              <a:rPr lang="en-IN" dirty="0"/>
              <a:t>This function uses text to speech library to convert the processed information into speech</a:t>
            </a:r>
          </a:p>
          <a:p>
            <a:pPr algn="just">
              <a:defRPr/>
            </a:pPr>
            <a:r>
              <a:rPr lang="en-US" dirty="0"/>
              <a:t>say() method will convert the text to speech</a:t>
            </a:r>
          </a:p>
          <a:p>
            <a:pPr algn="just">
              <a:defRPr/>
            </a:pPr>
            <a:r>
              <a:rPr lang="en-US" dirty="0" err="1"/>
              <a:t>runAndWait</a:t>
            </a:r>
            <a:r>
              <a:rPr lang="en-US" dirty="0"/>
              <a:t>() method will make the speech audible in the system</a:t>
            </a:r>
            <a:endParaRPr lang="en-IN" dirty="0"/>
          </a:p>
          <a:p>
            <a:pPr>
              <a:defRPr/>
            </a:pPr>
            <a:endParaRPr lang="en-IN" dirty="0"/>
          </a:p>
        </p:txBody>
      </p:sp>
      <p:pic>
        <p:nvPicPr>
          <p:cNvPr id="14340" name="Content Placeholder 4">
            <a:extLst>
              <a:ext uri="{FF2B5EF4-FFF2-40B4-BE49-F238E27FC236}">
                <a16:creationId xmlns:a16="http://schemas.microsoft.com/office/drawing/2014/main" id="{BECB8EF2-2FB1-4113-BD55-D3F0518E8F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741" y="4337479"/>
            <a:ext cx="6416517" cy="207168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BCE8337-12BC-4A21-9FA3-92ABA7ED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07" y="610077"/>
            <a:ext cx="6345078" cy="1320165"/>
          </a:xfrm>
        </p:spPr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D504-D608-4245-9E03-E26385950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12634" y="141447"/>
            <a:ext cx="6935153" cy="388048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520" b="1" dirty="0" err="1"/>
              <a:t>take_command</a:t>
            </a:r>
            <a:r>
              <a:rPr lang="en-US" sz="2520" b="1" dirty="0"/>
              <a:t>()</a:t>
            </a:r>
          </a:p>
          <a:p>
            <a:pPr algn="just">
              <a:defRPr/>
            </a:pPr>
            <a:r>
              <a:rPr lang="en-IN" dirty="0"/>
              <a:t>This function takes voice command from the user converts it into text by google API and returns the command to </a:t>
            </a:r>
            <a:r>
              <a:rPr lang="en-IN" dirty="0" err="1"/>
              <a:t>run_alexa</a:t>
            </a:r>
            <a:r>
              <a:rPr lang="en-IN" dirty="0"/>
              <a:t>() function</a:t>
            </a:r>
          </a:p>
          <a:p>
            <a:pPr algn="just">
              <a:defRPr/>
            </a:pPr>
            <a:r>
              <a:rPr lang="en-US" dirty="0"/>
              <a:t>listener is object of class recognizer from </a:t>
            </a:r>
            <a:r>
              <a:rPr lang="en-US" dirty="0" err="1"/>
              <a:t>speech_recognition</a:t>
            </a:r>
            <a:r>
              <a:rPr lang="en-US" dirty="0"/>
              <a:t> library</a:t>
            </a:r>
            <a:endParaRPr lang="en-IN" dirty="0"/>
          </a:p>
          <a:p>
            <a:pPr>
              <a:defRPr/>
            </a:pPr>
            <a:r>
              <a:rPr lang="en-US" dirty="0"/>
              <a:t>listen() method listens for the first phrase from default microphone and extract it into audio data</a:t>
            </a:r>
          </a:p>
          <a:p>
            <a:pPr>
              <a:defRPr/>
            </a:pPr>
            <a:r>
              <a:rPr lang="en-US" dirty="0" err="1"/>
              <a:t>recognize_google</a:t>
            </a:r>
            <a:r>
              <a:rPr lang="en-US" dirty="0"/>
              <a:t>() is google web speech API to convert speech into text (it requires internet connection)</a:t>
            </a:r>
            <a:endParaRPr lang="en-IN" dirty="0"/>
          </a:p>
        </p:txBody>
      </p:sp>
      <p:pic>
        <p:nvPicPr>
          <p:cNvPr id="15364" name="Content Placeholder 4">
            <a:extLst>
              <a:ext uri="{FF2B5EF4-FFF2-40B4-BE49-F238E27FC236}">
                <a16:creationId xmlns:a16="http://schemas.microsoft.com/office/drawing/2014/main" id="{28A3A226-98FC-4044-88A1-B2A4BB9F0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2634" y="3753327"/>
            <a:ext cx="7518083" cy="2870358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CE075EA-EA4B-4DD1-8B79-54A45F21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07" y="610077"/>
            <a:ext cx="6345078" cy="1320165"/>
          </a:xfrm>
        </p:spPr>
        <p:txBody>
          <a:bodyPr/>
          <a:lstStyle/>
          <a:p>
            <a:r>
              <a:rPr lang="en-US" altLang="en-US"/>
              <a:t> 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6B27-38F3-4B7D-B6DF-F32F4B124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5507" y="255747"/>
            <a:ext cx="6487953" cy="388048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520" b="1" dirty="0" err="1"/>
              <a:t>run_alexa</a:t>
            </a:r>
            <a:r>
              <a:rPr lang="en-US" sz="2520" b="1" dirty="0"/>
              <a:t>()</a:t>
            </a:r>
          </a:p>
          <a:p>
            <a:pPr algn="just">
              <a:defRPr/>
            </a:pPr>
            <a:r>
              <a:rPr lang="en-IN" dirty="0"/>
              <a:t>This function calls </a:t>
            </a:r>
            <a:r>
              <a:rPr lang="en-IN" dirty="0" err="1"/>
              <a:t>take_command</a:t>
            </a:r>
            <a:r>
              <a:rPr lang="en-IN" dirty="0"/>
              <a:t>() function to take command and perform task according to the input received</a:t>
            </a:r>
          </a:p>
          <a:p>
            <a:pPr>
              <a:defRPr/>
            </a:pPr>
            <a:endParaRPr lang="en-IN" dirty="0"/>
          </a:p>
        </p:txBody>
      </p:sp>
      <p:pic>
        <p:nvPicPr>
          <p:cNvPr id="16388" name="Content Placeholder 4">
            <a:extLst>
              <a:ext uri="{FF2B5EF4-FFF2-40B4-BE49-F238E27FC236}">
                <a16:creationId xmlns:a16="http://schemas.microsoft.com/office/drawing/2014/main" id="{44333FA7-5347-4685-8E6B-E68232C60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00907" y="1801653"/>
            <a:ext cx="5840730" cy="4800600"/>
          </a:xfrm>
        </p:spPr>
      </p:pic>
    </p:spTree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C330A1E-4E5E-4D53-8312-393003365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461" y="318612"/>
            <a:ext cx="6345078" cy="13201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7200" b="1" dirty="0">
                <a:solidFill>
                  <a:srgbClr val="C00000"/>
                </a:solidFill>
              </a:rPr>
              <a:t>Result</a:t>
            </a:r>
            <a:br>
              <a:rPr lang="en-US" altLang="en-US" sz="7200" b="1" dirty="0">
                <a:solidFill>
                  <a:srgbClr val="C00000"/>
                </a:solidFill>
              </a:rPr>
            </a:br>
            <a:br>
              <a:rPr lang="en-US" altLang="en-US" sz="7200" b="1" dirty="0">
                <a:solidFill>
                  <a:srgbClr val="C00000"/>
                </a:solidFill>
              </a:rPr>
            </a:br>
            <a:endParaRPr lang="en-IN" altLang="en-US" sz="7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AD65-B218-4849-8614-473A5396B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8362" y="1355884"/>
            <a:ext cx="7472363" cy="3880485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/>
              <a:t>Program interface</a:t>
            </a:r>
            <a:endParaRPr lang="en-IN" sz="2400" dirty="0"/>
          </a:p>
        </p:txBody>
      </p:sp>
      <p:pic>
        <p:nvPicPr>
          <p:cNvPr id="17412" name="Content Placeholder 4">
            <a:extLst>
              <a:ext uri="{FF2B5EF4-FFF2-40B4-BE49-F238E27FC236}">
                <a16:creationId xmlns:a16="http://schemas.microsoft.com/office/drawing/2014/main" id="{90ABB4B8-5C02-4538-95F4-422AA059A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65376" y="2191701"/>
            <a:ext cx="7323773" cy="4347687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6" name="Text Box 1">
            <a:extLst>
              <a:ext uri="{FF2B5EF4-FFF2-40B4-BE49-F238E27FC236}">
                <a16:creationId xmlns:a16="http://schemas.microsoft.com/office/drawing/2014/main" id="{FB039552-C5AC-44CF-AB81-B9E61663E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377" y="391378"/>
            <a:ext cx="8229600" cy="106441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5pPr>
            <a:lvl6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6pPr>
            <a:lvl7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7pPr>
            <a:lvl8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8pPr>
            <a:lvl9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defRPr/>
            </a:pPr>
            <a:r>
              <a:rPr lang="en-US" sz="7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Cooper Black" panose="0208090404030B020404" pitchFamily="18" charset="0"/>
              </a:rPr>
              <a:t>Summary</a:t>
            </a:r>
            <a:endParaRPr lang="en-US" altLang="en-US" sz="7200" dirty="0">
              <a:solidFill>
                <a:srgbClr val="C00000"/>
              </a:solidFill>
            </a:endParaRPr>
          </a:p>
        </p:txBody>
      </p:sp>
      <p:sp>
        <p:nvSpPr>
          <p:cNvPr id="50179" name="Text Box 2">
            <a:extLst>
              <a:ext uri="{FF2B5EF4-FFF2-40B4-BE49-F238E27FC236}">
                <a16:creationId xmlns:a16="http://schemas.microsoft.com/office/drawing/2014/main" id="{4F0E60E3-9E7F-4D82-8EED-7E25D7B1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7805" y="1814612"/>
            <a:ext cx="7323773" cy="465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  <a:defRPr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ea typeface="DejaVu Sans Condensed" charset="0"/>
                <a:cs typeface="DejaVu Sans Condensed" charset="0"/>
                <a:sym typeface="Times New Roman" panose="02020603050405020304" pitchFamily="18" charset="0"/>
              </a:rPr>
              <a:t>Virtual assistants are effective tools when it comes to assist humans through voice commands.</a:t>
            </a:r>
          </a:p>
          <a:p>
            <a:pPr marL="0" indent="0">
              <a:spcBef>
                <a:spcPts val="720"/>
              </a:spcBef>
              <a:buClr>
                <a:srgbClr val="000000"/>
              </a:buClr>
              <a:defRPr/>
            </a:pP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ea typeface="DejaVu Sans Condensed" charset="0"/>
              <a:cs typeface="DejaVu Sans Condensed" charset="0"/>
              <a:sym typeface="Times New Roman" panose="02020603050405020304" pitchFamily="18" charset="0"/>
            </a:endParaRPr>
          </a:p>
          <a:p>
            <a:pPr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  <a:defRPr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ea typeface="DejaVu Sans Condensed" charset="0"/>
                <a:cs typeface="DejaVu Sans Condensed" charset="0"/>
                <a:sym typeface="Times New Roman" panose="02020603050405020304" pitchFamily="18" charset="0"/>
              </a:rPr>
              <a:t>The aim of virtual assistant designers should be: to build tools that help people, facilitate their work, and their interaction with computers using natural language; but not to replace the human role totally, or imitate human conversation perfectly.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ea typeface="DejaVu Sans Condensed" charset="0"/>
              <a:cs typeface="DejaVu Sans Condensed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6F43A6-3691-4E91-A218-CF6924A1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</a:rPr>
              <a:t>Abstract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14D1B-1D98-418F-BC81-2DF2BFB26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1" fontAlgn="auto" hangingPunct="1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3600" dirty="0">
                <a:solidFill>
                  <a:srgbClr val="24292F"/>
                </a:solidFill>
                <a:latin typeface="-apple-system"/>
              </a:rPr>
              <a:t>Making an interactive virtual assistant with various features such as delivering information regarding any person, playing YouTube songs/videos, telling date and time </a:t>
            </a:r>
            <a:r>
              <a:rPr lang="en-US" sz="3600" dirty="0" err="1">
                <a:solidFill>
                  <a:srgbClr val="24292F"/>
                </a:solidFill>
                <a:latin typeface="-apple-system"/>
              </a:rPr>
              <a:t>etc</a:t>
            </a:r>
            <a:r>
              <a:rPr lang="en-US" sz="3600" dirty="0">
                <a:solidFill>
                  <a:srgbClr val="24292F"/>
                </a:solidFill>
                <a:latin typeface="-apple-system"/>
              </a:rPr>
              <a:t> .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7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D3E7-26CD-4E79-8A06-AC064EDFD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E315-1E9E-4967-A450-5135266C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9921" y="2227668"/>
            <a:ext cx="8915400" cy="400622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altLang="en-US" sz="8600" dirty="0">
                <a:latin typeface="Arial" panose="020B0604020202020204" pitchFamily="34" charset="0"/>
              </a:rPr>
              <a:t>What are virtual assistants?</a:t>
            </a:r>
          </a:p>
          <a:p>
            <a:pPr marL="0" indent="0" algn="ctr">
              <a:buNone/>
            </a:pPr>
            <a:endParaRPr lang="en-US" altLang="en-US" sz="5400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5400" dirty="0">
                <a:solidFill>
                  <a:srgbClr val="000000"/>
                </a:solidFill>
                <a:latin typeface="Arial" panose="020B0604020202020204" pitchFamily="34" charset="0"/>
                <a:cs typeface="DejaVu Sans Condensed" charset="0"/>
                <a:sym typeface="Times New Roman" panose="02020603050405020304" pitchFamily="18" charset="0"/>
              </a:rPr>
              <a:t>A virtual assistant is a conversational agent that interacts with users using natural language. </a:t>
            </a:r>
            <a:endParaRPr lang="en-US" altLang="en-US" sz="400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</a:pPr>
            <a:endParaRPr lang="en-US" altLang="en-US" sz="5400" dirty="0">
              <a:solidFill>
                <a:srgbClr val="000000"/>
              </a:solidFill>
              <a:latin typeface="Arial" panose="020B0604020202020204" pitchFamily="34" charset="0"/>
              <a:cs typeface="DejaVu Sans Condensed" charset="0"/>
              <a:sym typeface="Times New Roman" panose="02020603050405020304" pitchFamily="18" charset="0"/>
            </a:endParaRPr>
          </a:p>
          <a:p>
            <a:pPr lvl="1" eaLnBrk="1" hangingPunct="1">
              <a:lnSpc>
                <a:spcPct val="9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5400" dirty="0">
                <a:solidFill>
                  <a:srgbClr val="000000"/>
                </a:solidFill>
                <a:latin typeface="Arial" panose="020B0604020202020204" pitchFamily="34" charset="0"/>
                <a:cs typeface="DejaVu Sans Condensed" charset="0"/>
                <a:sym typeface="Times New Roman" panose="02020603050405020304" pitchFamily="18" charset="0"/>
              </a:rPr>
              <a:t>Started as an attempt to fool humans.</a:t>
            </a:r>
            <a:endParaRPr lang="en-US" altLang="en-US" sz="400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endParaRPr lang="en-US" altLang="en-US" sz="5400" dirty="0"/>
          </a:p>
          <a:p>
            <a:pPr marL="0" indent="0" algn="ctr">
              <a:buNone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24442374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Text Box 1">
            <a:extLst>
              <a:ext uri="{FF2B5EF4-FFF2-40B4-BE49-F238E27FC236}">
                <a16:creationId xmlns:a16="http://schemas.microsoft.com/office/drawing/2014/main" id="{E44EC6CB-FE87-4D98-B7D8-00EE1A921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256" y="690972"/>
            <a:ext cx="7772400" cy="11444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5pPr>
            <a:lvl6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6pPr>
            <a:lvl7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7pPr>
            <a:lvl8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8pPr>
            <a:lvl9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defRPr/>
            </a:pPr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Cooper Black" panose="0208090404030B020404" pitchFamily="18" charset="0"/>
              </a:rPr>
              <a:t>Objective</a:t>
            </a:r>
          </a:p>
          <a:p>
            <a:pPr algn="ctr" eaLnBrk="1" hangingPunct="1">
              <a:buClr>
                <a:srgbClr val="000000"/>
              </a:buClr>
              <a:defRPr/>
            </a:pPr>
            <a:endParaRPr lang="en-US" altLang="en-US" sz="3960" dirty="0">
              <a:latin typeface="Arial" panose="020B0604020202020204" pitchFamily="34" charset="0"/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CB984CC-6C0A-4EFE-A134-AF6F1074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256" y="1835401"/>
            <a:ext cx="7772400" cy="4116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indent="0" algn="ctr">
              <a:spcBef>
                <a:spcPts val="720"/>
              </a:spcBef>
              <a:buClr>
                <a:srgbClr val="000000"/>
              </a:buClr>
            </a:pPr>
            <a:r>
              <a:rPr lang="en-US" altLang="en-US" sz="4800" dirty="0">
                <a:latin typeface="Arial" panose="020B0604020202020204" pitchFamily="34" charset="0"/>
              </a:rPr>
              <a:t>Need for virtual assistants?</a:t>
            </a:r>
            <a:endParaRPr lang="en-US" altLang="en-US" sz="4800" dirty="0"/>
          </a:p>
          <a:p>
            <a:pPr marL="0" indent="0" algn="ctr">
              <a:spcBef>
                <a:spcPts val="720"/>
              </a:spcBef>
              <a:buClr>
                <a:srgbClr val="000000"/>
              </a:buClr>
            </a:pPr>
            <a:endParaRPr lang="en-GB" altLang="en-US" sz="288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Widespread use of personal machines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Better Human Computer Interaction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>
              <a:spcBef>
                <a:spcPts val="720"/>
              </a:spcBef>
              <a:buClr>
                <a:srgbClr val="000000"/>
              </a:buClr>
            </a:pPr>
            <a:endParaRPr lang="en-GB" altLang="en-US" sz="288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“To express their interest, wishes, or queries directly and naturally, by speaking, typing, and pointing”.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Text Box 1">
            <a:extLst>
              <a:ext uri="{FF2B5EF4-FFF2-40B4-BE49-F238E27FC236}">
                <a16:creationId xmlns:a16="http://schemas.microsoft.com/office/drawing/2014/main" id="{2D88CADE-ECD8-44DF-A072-446A6918B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634" y="320040"/>
            <a:ext cx="8149590" cy="1325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5pPr>
            <a:lvl6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6pPr>
            <a:lvl7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7pPr>
            <a:lvl8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8pPr>
            <a:lvl9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5000"/>
              </a:lnSpc>
              <a:buClr>
                <a:srgbClr val="000000"/>
              </a:buClr>
              <a:defRPr/>
            </a:pPr>
            <a:endParaRPr lang="en-US" sz="4860" b="1" dirty="0">
              <a:ln w="13462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Cooper Black" panose="0208090404030B020404" pitchFamily="18" charset="0"/>
            </a:endParaRPr>
          </a:p>
          <a:p>
            <a:pPr algn="ctr" eaLnBrk="1" hangingPunct="1">
              <a:lnSpc>
                <a:spcPct val="95000"/>
              </a:lnSpc>
              <a:buClr>
                <a:srgbClr val="000000"/>
              </a:buClr>
              <a:defRPr/>
            </a:pPr>
            <a:endParaRPr lang="en-US" altLang="en-US" sz="2160" dirty="0"/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3F13008D-FA5F-4015-A0F6-3511740B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606" y="1645920"/>
            <a:ext cx="7119462" cy="405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339725" indent="-339725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1254125" algn="l"/>
                <a:tab pos="2168525" algn="l"/>
                <a:tab pos="3082925" algn="l"/>
                <a:tab pos="3997325" algn="l"/>
                <a:tab pos="4911725" algn="l"/>
                <a:tab pos="5826125" algn="l"/>
                <a:tab pos="6740525" algn="l"/>
                <a:tab pos="7654925" algn="l"/>
                <a:tab pos="8569325" algn="l"/>
                <a:tab pos="9483725" algn="l"/>
                <a:tab pos="103981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lvl="1">
              <a:lnSpc>
                <a:spcPct val="95000"/>
              </a:lnSpc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You: </a:t>
            </a:r>
            <a:r>
              <a:rPr lang="en-US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Alexa what is current time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Alexa: </a:t>
            </a:r>
            <a:r>
              <a:rPr lang="en-US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Current time is 2:30PM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You: Alexa who is Narendra Modi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  <a:p>
            <a:pPr lvl="1">
              <a:lnSpc>
                <a:spcPct val="95000"/>
              </a:lnSpc>
              <a:spcBef>
                <a:spcPts val="720"/>
              </a:spcBef>
              <a:buClr>
                <a:srgbClr val="000000"/>
              </a:buClr>
              <a:buFont typeface="Times New Roman" panose="02020603050405020304" pitchFamily="18" charset="0"/>
              <a:buChar char="•"/>
            </a:pP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Alexa: Narendra </a:t>
            </a:r>
            <a:r>
              <a:rPr lang="en-GB" altLang="en-US" sz="2880" dirty="0" err="1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Damodardas</a:t>
            </a: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 Modi (Gujarati: [ˈ</a:t>
            </a:r>
            <a:r>
              <a:rPr lang="en-GB" altLang="en-US" sz="2880" dirty="0" err="1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nəɾendɾə</a:t>
            </a: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 </a:t>
            </a:r>
            <a:r>
              <a:rPr lang="en-GB" altLang="en-US" sz="2880" dirty="0" err="1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dɑmodəɾˈdɑs</a:t>
            </a: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 ˈ</a:t>
            </a:r>
            <a:r>
              <a:rPr lang="en-GB" altLang="en-US" sz="2880" dirty="0" err="1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modi</a:t>
            </a: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ː] (audio speaker </a:t>
            </a:r>
            <a:r>
              <a:rPr lang="en-GB" altLang="en-US" sz="2880" dirty="0" err="1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iconlisten</a:t>
            </a:r>
            <a:r>
              <a:rPr lang="en-GB" altLang="en-US" sz="2880" dirty="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rPr>
              <a:t>); born 17 September 1950)[a] is an Indian politician serving as the 14th and current prime minister of India since 2014</a:t>
            </a:r>
            <a:endParaRPr lang="en-US" altLang="en-US" sz="2160" dirty="0">
              <a:solidFill>
                <a:srgbClr val="000000"/>
              </a:solidFill>
              <a:latin typeface="Times New Roman" panose="02020603050405020304" pitchFamily="18" charset="0"/>
              <a:cs typeface="DejaVu Sans Condensed" charset="0"/>
              <a:sym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6" name="Text Box 1">
            <a:extLst>
              <a:ext uri="{FF2B5EF4-FFF2-40B4-BE49-F238E27FC236}">
                <a16:creationId xmlns:a16="http://schemas.microsoft.com/office/drawing/2014/main" id="{8CFFA8BA-F0CC-497E-8603-CA629D31F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757" y="463995"/>
            <a:ext cx="7772400" cy="1144429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5pPr>
            <a:lvl6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6pPr>
            <a:lvl7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7pPr>
            <a:lvl8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8pPr>
            <a:lvl9pPr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 Condensed" charset="0"/>
                <a:sym typeface="Times New Roman" panose="02020603050405020304" pitchFamily="18" charset="0"/>
              </a:defRPr>
            </a:lvl9pPr>
          </a:lstStyle>
          <a:p>
            <a:pPr algn="ctr" eaLnBrk="1" hangingPunct="1">
              <a:buClr>
                <a:srgbClr val="000000"/>
              </a:buClr>
              <a:defRPr/>
            </a:pPr>
            <a:r>
              <a:rPr lang="en-US" sz="396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Cooper Black" panose="0208090404030B020404" pitchFamily="18" charset="0"/>
              </a:rPr>
              <a:t>Design </a:t>
            </a:r>
            <a:r>
              <a:rPr lang="en-US" sz="396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Arial Black" panose="020B0A04020102020204" pitchFamily="34" charset="0"/>
              </a:rPr>
              <a:t>&amp;</a:t>
            </a:r>
            <a:r>
              <a:rPr lang="en-US" sz="396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latin typeface="Cooper Black" panose="0208090404030B020404" pitchFamily="18" charset="0"/>
              </a:rPr>
              <a:t> Implementation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74DB50DB-1605-4645-BA82-5E97656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854" y="1850960"/>
            <a:ext cx="7129463" cy="3726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39725" indent="-33972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2160" b="1" dirty="0"/>
              <a:t>Libraries used-</a:t>
            </a:r>
            <a:endParaRPr lang="en-IN" altLang="en-US" sz="2160" b="1" dirty="0"/>
          </a:p>
          <a:p>
            <a:r>
              <a:rPr lang="en-IN" altLang="en-US" sz="1620" dirty="0"/>
              <a:t>We used 6 python libraries to make our project -</a:t>
            </a:r>
          </a:p>
          <a:p>
            <a:r>
              <a:rPr lang="en-IN" altLang="en-US" sz="1620" dirty="0" err="1"/>
              <a:t>speech_recognition</a:t>
            </a:r>
            <a:r>
              <a:rPr lang="en-IN" altLang="en-US" sz="1620" dirty="0"/>
              <a:t>: Library for performing speech recognition</a:t>
            </a:r>
          </a:p>
          <a:p>
            <a:r>
              <a:rPr lang="en-IN" altLang="en-US" sz="1620" dirty="0"/>
              <a:t> </a:t>
            </a:r>
          </a:p>
          <a:p>
            <a:r>
              <a:rPr lang="en-IN" altLang="en-US" sz="1620" dirty="0"/>
              <a:t>pyttsx3: this is a text-to-speech conversion library in Python</a:t>
            </a:r>
          </a:p>
          <a:p>
            <a:r>
              <a:rPr lang="en-IN" altLang="en-US" sz="1620" dirty="0"/>
              <a:t> </a:t>
            </a:r>
          </a:p>
          <a:p>
            <a:r>
              <a:rPr lang="en-IN" altLang="en-US" sz="1620" dirty="0" err="1"/>
              <a:t>pywhatkit</a:t>
            </a:r>
            <a:r>
              <a:rPr lang="en-IN" altLang="en-US" sz="1620" dirty="0"/>
              <a:t>: this library is used for sending WhatsApp messages, playing YouTube videos, google search etc.</a:t>
            </a:r>
          </a:p>
          <a:p>
            <a:r>
              <a:rPr lang="en-IN" altLang="en-US" sz="1620" dirty="0"/>
              <a:t> </a:t>
            </a:r>
          </a:p>
          <a:p>
            <a:r>
              <a:rPr lang="en-IN" altLang="en-US" sz="1620" dirty="0"/>
              <a:t>datetime: this library gives date and time information</a:t>
            </a:r>
          </a:p>
          <a:p>
            <a:r>
              <a:rPr lang="en-IN" altLang="en-US" sz="1620" dirty="0"/>
              <a:t> </a:t>
            </a:r>
          </a:p>
          <a:p>
            <a:r>
              <a:rPr lang="en-IN" altLang="en-US" sz="1620" dirty="0" err="1"/>
              <a:t>wikipedia</a:t>
            </a:r>
            <a:r>
              <a:rPr lang="en-IN" altLang="en-US" sz="1620" dirty="0"/>
              <a:t>: this library searches things on Wikipedia and give us the results</a:t>
            </a:r>
          </a:p>
          <a:p>
            <a:r>
              <a:rPr lang="en-IN" altLang="en-US" sz="1620" dirty="0"/>
              <a:t> </a:t>
            </a:r>
          </a:p>
          <a:p>
            <a:r>
              <a:rPr lang="en-IN" altLang="en-US" sz="1620" dirty="0" err="1"/>
              <a:t>pyjokes</a:t>
            </a:r>
            <a:r>
              <a:rPr lang="en-IN" altLang="en-US" sz="1620" dirty="0"/>
              <a:t>: this library gives random jokes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B05-84D2-4B9C-98A6-0D7C13DC3D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054E-7438-4392-99E9-2C92C3A9C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4AF88-5A71-49BA-95F8-3DF0C9616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955" y="228551"/>
            <a:ext cx="2789854" cy="640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20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FB03D35-4051-4FD8-A5EA-9E2384D6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08610" indent="-308610" algn="ctr"/>
            <a:r>
              <a:rPr lang="en-IN" altLang="en-US" sz="7200" b="1" dirty="0">
                <a:solidFill>
                  <a:srgbClr val="C00000"/>
                </a:solidFill>
              </a:rPr>
              <a:t>Structure of Program</a:t>
            </a:r>
            <a:br>
              <a:rPr lang="en-IN" altLang="en-US" sz="1620" b="1" i="1" dirty="0"/>
            </a:br>
            <a:endParaRPr lang="en-I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E754-2B1D-400A-A959-67CB5288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01551"/>
            <a:ext cx="8915400" cy="3777622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dirty="0"/>
              <a:t>	We split our program into 3 functions-</a:t>
            </a:r>
          </a:p>
          <a:p>
            <a:pPr>
              <a:defRPr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run_alexa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IN" dirty="0"/>
              <a:t>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this function calls </a:t>
            </a:r>
            <a:r>
              <a:rPr lang="en-IN" dirty="0" err="1"/>
              <a:t>take_command</a:t>
            </a:r>
            <a:r>
              <a:rPr lang="en-IN" dirty="0"/>
              <a:t>() function to take command and perform task according to the input received </a:t>
            </a:r>
          </a:p>
          <a:p>
            <a:pPr>
              <a:defRPr/>
            </a:pPr>
            <a:r>
              <a:rPr lang="en-IN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take_command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IN" dirty="0"/>
              <a:t>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this function takes voice command from the user and returns the command to </a:t>
            </a:r>
            <a:r>
              <a:rPr lang="en-IN" dirty="0" err="1"/>
              <a:t>run_alexa</a:t>
            </a:r>
            <a:r>
              <a:rPr lang="en-IN" dirty="0"/>
              <a:t>() function</a:t>
            </a:r>
          </a:p>
          <a:p>
            <a:pPr>
              <a:defRPr/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talk()</a:t>
            </a:r>
            <a:r>
              <a:rPr lang="en-IN" dirty="0"/>
              <a:t>: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dirty="0"/>
              <a:t>this function uses text to speech library to convert the processed information into speech</a:t>
            </a:r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48A1753-9368-438C-82A4-0C13FE663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484" y="98585"/>
            <a:ext cx="6345079" cy="1321593"/>
          </a:xfrm>
        </p:spPr>
        <p:txBody>
          <a:bodyPr/>
          <a:lstStyle/>
          <a:p>
            <a:r>
              <a:rPr lang="en-US" altLang="en-US"/>
              <a:t>Code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E5E-89B1-4BEA-9AC0-8C30D0AF1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48339" y="758667"/>
            <a:ext cx="7006590" cy="16573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  </a:t>
            </a:r>
            <a:endParaRPr lang="en-IN" dirty="0"/>
          </a:p>
        </p:txBody>
      </p:sp>
      <p:pic>
        <p:nvPicPr>
          <p:cNvPr id="13316" name="Content Placeholder 4">
            <a:extLst>
              <a:ext uri="{FF2B5EF4-FFF2-40B4-BE49-F238E27FC236}">
                <a16:creationId xmlns:a16="http://schemas.microsoft.com/office/drawing/2014/main" id="{470F219C-06EB-4DD3-AB56-7735A0DA31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6912" y="901542"/>
            <a:ext cx="8019573" cy="5590698"/>
          </a:xfrm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554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Arial</vt:lpstr>
      <vt:lpstr>Arial Black</vt:lpstr>
      <vt:lpstr>Century Gothic</vt:lpstr>
      <vt:lpstr>Cooper Black</vt:lpstr>
      <vt:lpstr>Times New Roman</vt:lpstr>
      <vt:lpstr>Wingdings 3</vt:lpstr>
      <vt:lpstr>Wisp</vt:lpstr>
      <vt:lpstr>Python Project  on Virtual Assistant </vt:lpstr>
      <vt:lpstr>Abstract</vt:lpstr>
      <vt:lpstr>Introduction</vt:lpstr>
      <vt:lpstr>PowerPoint Presentation</vt:lpstr>
      <vt:lpstr>PowerPoint Presentation</vt:lpstr>
      <vt:lpstr>PowerPoint Presentation</vt:lpstr>
      <vt:lpstr>PowerPoint Presentation</vt:lpstr>
      <vt:lpstr>Structure of Program </vt:lpstr>
      <vt:lpstr>Code</vt:lpstr>
      <vt:lpstr>Functions</vt:lpstr>
      <vt:lpstr> </vt:lpstr>
      <vt:lpstr> </vt:lpstr>
      <vt:lpstr>Result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Project  on Virtual Assistant</dc:title>
  <dc:creator>Praveen Kumar</dc:creator>
  <cp:lastModifiedBy>Praveen Kumar</cp:lastModifiedBy>
  <cp:revision>5</cp:revision>
  <dcterms:created xsi:type="dcterms:W3CDTF">2022-01-30T16:41:16Z</dcterms:created>
  <dcterms:modified xsi:type="dcterms:W3CDTF">2022-02-01T09:17:52Z</dcterms:modified>
</cp:coreProperties>
</file>