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 id="266" r:id="rId32"/>
  </p:sldIdLst>
  <p:sldSz cx="18288000" cy="10287000"/>
  <p:notesSz cx="6858000" cy="9144000"/>
  <p:embeddedFontLst>
    <p:embeddedFont>
      <p:font typeface="Nunito" charset="1" panose="00000500000000000000"/>
      <p:regular r:id="rId6"/>
    </p:embeddedFont>
    <p:embeddedFont>
      <p:font typeface="Nunito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Open Sauce Light" charset="1" panose="00000400000000000000"/>
      <p:regular r:id="rId12"/>
    </p:embeddedFont>
    <p:embeddedFont>
      <p:font typeface="Open Sauce Light Bold" charset="1" panose="00000600000000000000"/>
      <p:regular r:id="rId13"/>
    </p:embeddedFont>
    <p:embeddedFont>
      <p:font typeface="Open Sauce Light Italics" charset="1" panose="00000400000000000000"/>
      <p:regular r:id="rId14"/>
    </p:embeddedFont>
    <p:embeddedFont>
      <p:font typeface="Open Sauce Light Bold Italics" charset="1" panose="00000600000000000000"/>
      <p:regular r:id="rId15"/>
    </p:embeddedFont>
    <p:embeddedFont>
      <p:font typeface="Open Sauce" charset="1" panose="00000500000000000000"/>
      <p:regular r:id="rId16"/>
    </p:embeddedFont>
    <p:embeddedFont>
      <p:font typeface="Open Sauce Bold" charset="1" panose="00000800000000000000"/>
      <p:regular r:id="rId17"/>
    </p:embeddedFont>
    <p:embeddedFont>
      <p:font typeface="Open Sauce Italics" charset="1" panose="00000500000000000000"/>
      <p:regular r:id="rId18"/>
    </p:embeddedFont>
    <p:embeddedFont>
      <p:font typeface="Open Sauce Bold Italics" charset="1" panose="00000800000000000000"/>
      <p:regular r:id="rId19"/>
    </p:embeddedFont>
    <p:embeddedFont>
      <p:font typeface="Garet ExtraBold" charset="1" panose="00000000000000000000"/>
      <p:regular r:id="rId20"/>
    </p:embeddedFont>
    <p:embeddedFont>
      <p:font typeface="Garet ExtraBold Bold"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 Id="rId3" Target="../media/image11.jpe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DEAE5"/>
        </a:solidFill>
      </p:bgPr>
    </p:bg>
    <p:spTree>
      <p:nvGrpSpPr>
        <p:cNvPr id="1" name=""/>
        <p:cNvGrpSpPr/>
        <p:nvPr/>
      </p:nvGrpSpPr>
      <p:grpSpPr>
        <a:xfrm>
          <a:off x="0" y="0"/>
          <a:ext cx="0" cy="0"/>
          <a:chOff x="0" y="0"/>
          <a:chExt cx="0" cy="0"/>
        </a:xfrm>
      </p:grpSpPr>
      <p:grpSp>
        <p:nvGrpSpPr>
          <p:cNvPr name="Group 2" id="2"/>
          <p:cNvGrpSpPr/>
          <p:nvPr/>
        </p:nvGrpSpPr>
        <p:grpSpPr>
          <a:xfrm rot="0">
            <a:off x="-330979" y="-276231"/>
            <a:ext cx="2536968" cy="5859280"/>
            <a:chOff x="0" y="0"/>
            <a:chExt cx="668173" cy="1543185"/>
          </a:xfrm>
        </p:grpSpPr>
        <p:sp>
          <p:nvSpPr>
            <p:cNvPr name="Freeform 3" id="3"/>
            <p:cNvSpPr/>
            <p:nvPr/>
          </p:nvSpPr>
          <p:spPr>
            <a:xfrm flipH="false" flipV="false">
              <a:off x="0" y="0"/>
              <a:ext cx="668173" cy="1543185"/>
            </a:xfrm>
            <a:custGeom>
              <a:avLst/>
              <a:gdLst/>
              <a:ahLst/>
              <a:cxnLst/>
              <a:rect r="r" b="b" t="t" l="l"/>
              <a:pathLst>
                <a:path h="1543185" w="668173">
                  <a:moveTo>
                    <a:pt x="0" y="0"/>
                  </a:moveTo>
                  <a:lnTo>
                    <a:pt x="668173" y="0"/>
                  </a:lnTo>
                  <a:lnTo>
                    <a:pt x="668173" y="1543185"/>
                  </a:lnTo>
                  <a:lnTo>
                    <a:pt x="0" y="1543185"/>
                  </a:lnTo>
                  <a:close/>
                </a:path>
              </a:pathLst>
            </a:custGeom>
            <a:solidFill>
              <a:srgbClr val="BCCBCE">
                <a:alpha val="83922"/>
              </a:srgbClr>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3165"/>
                </a:lnSpc>
              </a:pPr>
            </a:p>
          </p:txBody>
        </p:sp>
      </p:grpSp>
      <p:grpSp>
        <p:nvGrpSpPr>
          <p:cNvPr name="Group 5" id="5"/>
          <p:cNvGrpSpPr/>
          <p:nvPr/>
        </p:nvGrpSpPr>
        <p:grpSpPr>
          <a:xfrm rot="0">
            <a:off x="1106424" y="3855568"/>
            <a:ext cx="16075151" cy="5840497"/>
            <a:chOff x="0" y="0"/>
            <a:chExt cx="21433535" cy="7787330"/>
          </a:xfrm>
        </p:grpSpPr>
        <p:pic>
          <p:nvPicPr>
            <p:cNvPr name="Picture 6" id="6"/>
            <p:cNvPicPr>
              <a:picLocks noChangeAspect="true"/>
            </p:cNvPicPr>
            <p:nvPr/>
          </p:nvPicPr>
          <p:blipFill>
            <a:blip r:embed="rId2"/>
            <a:srcRect l="0" t="15380" r="0" b="15380"/>
            <a:stretch>
              <a:fillRect/>
            </a:stretch>
          </p:blipFill>
          <p:spPr>
            <a:xfrm flipH="false" flipV="false">
              <a:off x="0" y="0"/>
              <a:ext cx="21433535" cy="7787330"/>
            </a:xfrm>
            <a:prstGeom prst="rect">
              <a:avLst/>
            </a:prstGeom>
          </p:spPr>
        </p:pic>
      </p:grpSp>
      <p:sp>
        <p:nvSpPr>
          <p:cNvPr name="TextBox 7" id="7"/>
          <p:cNvSpPr txBox="true"/>
          <p:nvPr/>
        </p:nvSpPr>
        <p:spPr>
          <a:xfrm rot="0">
            <a:off x="2600167" y="809713"/>
            <a:ext cx="7917087" cy="3277894"/>
          </a:xfrm>
          <a:prstGeom prst="rect">
            <a:avLst/>
          </a:prstGeom>
        </p:spPr>
        <p:txBody>
          <a:bodyPr anchor="t" rtlCol="false" tIns="0" lIns="0" bIns="0" rIns="0">
            <a:spAutoFit/>
          </a:bodyPr>
          <a:lstStyle/>
          <a:p>
            <a:pPr>
              <a:lnSpc>
                <a:spcPts val="5242"/>
              </a:lnSpc>
            </a:pPr>
            <a:r>
              <a:rPr lang="en-US" sz="5139">
                <a:solidFill>
                  <a:srgbClr val="3B4A52"/>
                </a:solidFill>
                <a:latin typeface="Garet ExtraBold"/>
              </a:rPr>
              <a:t>DATA ANALYSIS - </a:t>
            </a:r>
          </a:p>
          <a:p>
            <a:pPr>
              <a:lnSpc>
                <a:spcPts val="6772"/>
              </a:lnSpc>
            </a:pPr>
            <a:r>
              <a:rPr lang="en-US" sz="6639">
                <a:solidFill>
                  <a:srgbClr val="3B4A52"/>
                </a:solidFill>
                <a:latin typeface="Garet ExtraBold"/>
              </a:rPr>
              <a:t>OLIST STORE ANALYSIS</a:t>
            </a:r>
          </a:p>
          <a:p>
            <a:pPr>
              <a:lnSpc>
                <a:spcPts val="6772"/>
              </a:lnSpc>
            </a:pPr>
          </a:p>
        </p:txBody>
      </p:sp>
      <p:sp>
        <p:nvSpPr>
          <p:cNvPr name="TextBox 8" id="8"/>
          <p:cNvSpPr txBox="true"/>
          <p:nvPr/>
        </p:nvSpPr>
        <p:spPr>
          <a:xfrm rot="0">
            <a:off x="11974530" y="3117847"/>
            <a:ext cx="5090661" cy="486791"/>
          </a:xfrm>
          <a:prstGeom prst="rect">
            <a:avLst/>
          </a:prstGeom>
        </p:spPr>
        <p:txBody>
          <a:bodyPr anchor="t" rtlCol="false" tIns="0" lIns="0" bIns="0" rIns="0">
            <a:spAutoFit/>
          </a:bodyPr>
          <a:lstStyle/>
          <a:p>
            <a:pPr>
              <a:lnSpc>
                <a:spcPts val="3936"/>
              </a:lnSpc>
            </a:pPr>
            <a:r>
              <a:rPr lang="en-US" sz="3099">
                <a:solidFill>
                  <a:srgbClr val="3B4A52"/>
                </a:solidFill>
                <a:latin typeface="Garet ExtraBold"/>
              </a:rPr>
              <a:t>BY - GROUP 1</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798F9B"/>
        </a:solidFill>
      </p:bgPr>
    </p:bg>
    <p:spTree>
      <p:nvGrpSpPr>
        <p:cNvPr id="1" name=""/>
        <p:cNvGrpSpPr/>
        <p:nvPr/>
      </p:nvGrpSpPr>
      <p:grpSpPr>
        <a:xfrm>
          <a:off x="0" y="0"/>
          <a:ext cx="0" cy="0"/>
          <a:chOff x="0" y="0"/>
          <a:chExt cx="0" cy="0"/>
        </a:xfrm>
      </p:grpSpPr>
      <p:grpSp>
        <p:nvGrpSpPr>
          <p:cNvPr name="Group 2" id="2"/>
          <p:cNvGrpSpPr/>
          <p:nvPr/>
        </p:nvGrpSpPr>
        <p:grpSpPr>
          <a:xfrm rot="0">
            <a:off x="0" y="3284124"/>
            <a:ext cx="18288000" cy="3738350"/>
            <a:chOff x="0" y="0"/>
            <a:chExt cx="4816593" cy="984586"/>
          </a:xfrm>
        </p:grpSpPr>
        <p:sp>
          <p:nvSpPr>
            <p:cNvPr name="Freeform 3" id="3"/>
            <p:cNvSpPr/>
            <p:nvPr/>
          </p:nvSpPr>
          <p:spPr>
            <a:xfrm flipH="false" flipV="false">
              <a:off x="0" y="0"/>
              <a:ext cx="4816592" cy="984586"/>
            </a:xfrm>
            <a:custGeom>
              <a:avLst/>
              <a:gdLst/>
              <a:ahLst/>
              <a:cxnLst/>
              <a:rect r="r" b="b" t="t" l="l"/>
              <a:pathLst>
                <a:path h="984586" w="4816592">
                  <a:moveTo>
                    <a:pt x="0" y="0"/>
                  </a:moveTo>
                  <a:lnTo>
                    <a:pt x="4816592" y="0"/>
                  </a:lnTo>
                  <a:lnTo>
                    <a:pt x="4816592" y="984586"/>
                  </a:lnTo>
                  <a:lnTo>
                    <a:pt x="0" y="984586"/>
                  </a:lnTo>
                  <a:close/>
                </a:path>
              </a:pathLst>
            </a:custGeom>
            <a:solidFill>
              <a:srgbClr val="EDEAE5"/>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3165"/>
                </a:lnSpc>
              </a:pPr>
            </a:p>
          </p:txBody>
        </p:sp>
      </p:grpSp>
      <p:grpSp>
        <p:nvGrpSpPr>
          <p:cNvPr name="Group 5" id="5"/>
          <p:cNvGrpSpPr/>
          <p:nvPr/>
        </p:nvGrpSpPr>
        <p:grpSpPr>
          <a:xfrm rot="0">
            <a:off x="0" y="6756483"/>
            <a:ext cx="18806061" cy="3789860"/>
            <a:chOff x="0" y="0"/>
            <a:chExt cx="4953037" cy="998152"/>
          </a:xfrm>
        </p:grpSpPr>
        <p:sp>
          <p:nvSpPr>
            <p:cNvPr name="Freeform 6" id="6"/>
            <p:cNvSpPr/>
            <p:nvPr/>
          </p:nvSpPr>
          <p:spPr>
            <a:xfrm flipH="false" flipV="false">
              <a:off x="0" y="0"/>
              <a:ext cx="4953037" cy="998152"/>
            </a:xfrm>
            <a:custGeom>
              <a:avLst/>
              <a:gdLst/>
              <a:ahLst/>
              <a:cxnLst/>
              <a:rect r="r" b="b" t="t" l="l"/>
              <a:pathLst>
                <a:path h="998152" w="4953037">
                  <a:moveTo>
                    <a:pt x="0" y="0"/>
                  </a:moveTo>
                  <a:lnTo>
                    <a:pt x="4953037" y="0"/>
                  </a:lnTo>
                  <a:lnTo>
                    <a:pt x="4953037" y="998152"/>
                  </a:lnTo>
                  <a:lnTo>
                    <a:pt x="0" y="998152"/>
                  </a:lnTo>
                  <a:close/>
                </a:path>
              </a:pathLst>
            </a:custGeom>
            <a:solidFill>
              <a:srgbClr val="CCDADD"/>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3165"/>
                </a:lnSpc>
              </a:pPr>
            </a:p>
          </p:txBody>
        </p:sp>
      </p:grpSp>
      <p:grpSp>
        <p:nvGrpSpPr>
          <p:cNvPr name="Group 8" id="8"/>
          <p:cNvGrpSpPr/>
          <p:nvPr/>
        </p:nvGrpSpPr>
        <p:grpSpPr>
          <a:xfrm rot="-5400000">
            <a:off x="5510865" y="4776556"/>
            <a:ext cx="438859" cy="522017"/>
            <a:chOff x="0" y="0"/>
            <a:chExt cx="115584" cy="137486"/>
          </a:xfrm>
        </p:grpSpPr>
        <p:sp>
          <p:nvSpPr>
            <p:cNvPr name="Freeform 9" id="9"/>
            <p:cNvSpPr/>
            <p:nvPr/>
          </p:nvSpPr>
          <p:spPr>
            <a:xfrm flipH="false" flipV="false">
              <a:off x="0" y="0"/>
              <a:ext cx="115584" cy="137486"/>
            </a:xfrm>
            <a:custGeom>
              <a:avLst/>
              <a:gdLst/>
              <a:ahLst/>
              <a:cxnLst/>
              <a:rect r="r" b="b" t="t" l="l"/>
              <a:pathLst>
                <a:path h="137486" w="115584">
                  <a:moveTo>
                    <a:pt x="57792" y="0"/>
                  </a:moveTo>
                  <a:lnTo>
                    <a:pt x="115584" y="137486"/>
                  </a:lnTo>
                  <a:lnTo>
                    <a:pt x="0" y="137486"/>
                  </a:lnTo>
                  <a:lnTo>
                    <a:pt x="57792" y="0"/>
                  </a:lnTo>
                  <a:close/>
                </a:path>
              </a:pathLst>
            </a:custGeom>
            <a:solidFill>
              <a:srgbClr val="EDEAE5"/>
            </a:solidFill>
          </p:spPr>
        </p:sp>
        <p:sp>
          <p:nvSpPr>
            <p:cNvPr name="TextBox 10" id="10"/>
            <p:cNvSpPr txBox="true"/>
            <p:nvPr/>
          </p:nvSpPr>
          <p:spPr>
            <a:xfrm>
              <a:off x="127000" y="320675"/>
              <a:ext cx="558800" cy="339725"/>
            </a:xfrm>
            <a:prstGeom prst="rect">
              <a:avLst/>
            </a:prstGeom>
          </p:spPr>
          <p:txBody>
            <a:bodyPr anchor="ctr" rtlCol="false" tIns="50800" lIns="50800" bIns="50800" rIns="50800"/>
            <a:lstStyle/>
            <a:p>
              <a:pPr algn="ctr">
                <a:lnSpc>
                  <a:spcPts val="2539"/>
                </a:lnSpc>
              </a:pPr>
            </a:p>
          </p:txBody>
        </p:sp>
      </p:grpSp>
      <p:grpSp>
        <p:nvGrpSpPr>
          <p:cNvPr name="Group 11" id="11"/>
          <p:cNvGrpSpPr/>
          <p:nvPr/>
        </p:nvGrpSpPr>
        <p:grpSpPr>
          <a:xfrm rot="5400000">
            <a:off x="12426436" y="8199550"/>
            <a:ext cx="498391" cy="581549"/>
            <a:chOff x="0" y="0"/>
            <a:chExt cx="131263" cy="153165"/>
          </a:xfrm>
        </p:grpSpPr>
        <p:sp>
          <p:nvSpPr>
            <p:cNvPr name="Freeform 12" id="12"/>
            <p:cNvSpPr/>
            <p:nvPr/>
          </p:nvSpPr>
          <p:spPr>
            <a:xfrm flipH="false" flipV="false">
              <a:off x="0" y="0"/>
              <a:ext cx="131263" cy="153165"/>
            </a:xfrm>
            <a:custGeom>
              <a:avLst/>
              <a:gdLst/>
              <a:ahLst/>
              <a:cxnLst/>
              <a:rect r="r" b="b" t="t" l="l"/>
              <a:pathLst>
                <a:path h="153165" w="131263">
                  <a:moveTo>
                    <a:pt x="65632" y="0"/>
                  </a:moveTo>
                  <a:lnTo>
                    <a:pt x="131263" y="153165"/>
                  </a:lnTo>
                  <a:lnTo>
                    <a:pt x="0" y="153165"/>
                  </a:lnTo>
                  <a:lnTo>
                    <a:pt x="65632" y="0"/>
                  </a:lnTo>
                  <a:close/>
                </a:path>
              </a:pathLst>
            </a:custGeom>
            <a:solidFill>
              <a:srgbClr val="CCDADD"/>
            </a:solidFill>
          </p:spPr>
        </p:sp>
        <p:sp>
          <p:nvSpPr>
            <p:cNvPr name="TextBox 13" id="13"/>
            <p:cNvSpPr txBox="true"/>
            <p:nvPr/>
          </p:nvSpPr>
          <p:spPr>
            <a:xfrm>
              <a:off x="127000" y="320675"/>
              <a:ext cx="558800" cy="339725"/>
            </a:xfrm>
            <a:prstGeom prst="rect">
              <a:avLst/>
            </a:prstGeom>
          </p:spPr>
          <p:txBody>
            <a:bodyPr anchor="ctr" rtlCol="false" tIns="50800" lIns="50800" bIns="50800" rIns="50800"/>
            <a:lstStyle/>
            <a:p>
              <a:pPr algn="ctr">
                <a:lnSpc>
                  <a:spcPts val="2539"/>
                </a:lnSpc>
              </a:pPr>
            </a:p>
          </p:txBody>
        </p:sp>
      </p:grpSp>
      <p:sp>
        <p:nvSpPr>
          <p:cNvPr name="TextBox 14" id="14"/>
          <p:cNvSpPr txBox="true"/>
          <p:nvPr/>
        </p:nvSpPr>
        <p:spPr>
          <a:xfrm rot="0">
            <a:off x="855172" y="1256295"/>
            <a:ext cx="16577656" cy="854076"/>
          </a:xfrm>
          <a:prstGeom prst="rect">
            <a:avLst/>
          </a:prstGeom>
        </p:spPr>
        <p:txBody>
          <a:bodyPr anchor="t" rtlCol="false" tIns="0" lIns="0" bIns="0" rIns="0">
            <a:spAutoFit/>
          </a:bodyPr>
          <a:lstStyle/>
          <a:p>
            <a:pPr algn="ctr">
              <a:lnSpc>
                <a:spcPts val="6999"/>
              </a:lnSpc>
              <a:spcBef>
                <a:spcPct val="0"/>
              </a:spcBef>
            </a:pPr>
            <a:r>
              <a:rPr lang="en-US" sz="4999">
                <a:solidFill>
                  <a:srgbClr val="EDEAE5"/>
                </a:solidFill>
                <a:latin typeface="Garet ExtraBold"/>
              </a:rPr>
              <a:t>CONCLUSION</a:t>
            </a:r>
          </a:p>
        </p:txBody>
      </p:sp>
      <p:sp>
        <p:nvSpPr>
          <p:cNvPr name="TextBox 15" id="15"/>
          <p:cNvSpPr txBox="true"/>
          <p:nvPr/>
        </p:nvSpPr>
        <p:spPr>
          <a:xfrm rot="0">
            <a:off x="0" y="3246024"/>
            <a:ext cx="18288000" cy="7739952"/>
          </a:xfrm>
          <a:prstGeom prst="rect">
            <a:avLst/>
          </a:prstGeom>
        </p:spPr>
        <p:txBody>
          <a:bodyPr anchor="t" rtlCol="false" tIns="0" lIns="0" bIns="0" rIns="0">
            <a:spAutoFit/>
          </a:bodyPr>
          <a:lstStyle/>
          <a:p>
            <a:pPr>
              <a:lnSpc>
                <a:spcPts val="2838"/>
              </a:lnSpc>
            </a:pPr>
            <a:r>
              <a:rPr lang="en-US" sz="2027" spc="121">
                <a:solidFill>
                  <a:srgbClr val="000000"/>
                </a:solidFill>
                <a:latin typeface="Open Sauce Light Bold"/>
              </a:rPr>
              <a:t>1st  KPI :- </a:t>
            </a:r>
            <a:r>
              <a:rPr lang="en-US" sz="2027" spc="121">
                <a:solidFill>
                  <a:srgbClr val="000000"/>
                </a:solidFill>
                <a:latin typeface="Open Sauce Light"/>
              </a:rPr>
              <a:t> Customer behavior and preferences can be gained by analyzing payment statistics based on weekdays and weekends.</a:t>
            </a:r>
          </a:p>
          <a:p>
            <a:pPr>
              <a:lnSpc>
                <a:spcPts val="2838"/>
              </a:lnSpc>
            </a:pPr>
          </a:p>
          <a:p>
            <a:pPr>
              <a:lnSpc>
                <a:spcPts val="2838"/>
              </a:lnSpc>
            </a:pPr>
            <a:r>
              <a:rPr lang="en-US" sz="2027" spc="121">
                <a:solidFill>
                  <a:srgbClr val="000000"/>
                </a:solidFill>
                <a:latin typeface="Open Sauce Light Bold"/>
              </a:rPr>
              <a:t>2nd  KPI :-</a:t>
            </a:r>
            <a:r>
              <a:rPr lang="en-US" sz="2027" spc="121">
                <a:solidFill>
                  <a:srgbClr val="000000"/>
                </a:solidFill>
                <a:latin typeface="Open Sauce Light"/>
              </a:rPr>
              <a:t> Customer satisfaction and preferred payment methods are indicated by the number of orders with reviews of five stars and credit card payments. It implies that customers are more likely to leave favorable evaluations when they pay with a credit card..</a:t>
            </a:r>
          </a:p>
          <a:p>
            <a:pPr>
              <a:lnSpc>
                <a:spcPts val="2838"/>
              </a:lnSpc>
            </a:pPr>
          </a:p>
          <a:p>
            <a:pPr>
              <a:lnSpc>
                <a:spcPts val="2838"/>
              </a:lnSpc>
            </a:pPr>
            <a:r>
              <a:rPr lang="en-US" sz="2027" spc="121">
                <a:solidFill>
                  <a:srgbClr val="000000"/>
                </a:solidFill>
                <a:latin typeface="Open Sauce Light Bold"/>
              </a:rPr>
              <a:t>3rd  KPI :-</a:t>
            </a:r>
            <a:r>
              <a:rPr lang="en-US" sz="2027" spc="121">
                <a:solidFill>
                  <a:srgbClr val="000000"/>
                </a:solidFill>
                <a:latin typeface="Open Sauce Light"/>
              </a:rPr>
              <a:t> Customers of pet stores can learn about the effectiveness and speed of the delivery process by looking at the typical number of days it takes to fulfil their orders. It can be used to assess the efficiency of the delivery and logistics teams, spot bottlenecks, and raise client satisfaction.</a:t>
            </a:r>
          </a:p>
          <a:p>
            <a:pPr>
              <a:lnSpc>
                <a:spcPts val="2838"/>
              </a:lnSpc>
            </a:pPr>
          </a:p>
          <a:p>
            <a:pPr>
              <a:lnSpc>
                <a:spcPts val="2838"/>
              </a:lnSpc>
            </a:pPr>
            <a:r>
              <a:rPr lang="en-US" sz="2027" spc="121">
                <a:solidFill>
                  <a:srgbClr val="000000"/>
                </a:solidFill>
                <a:latin typeface="Open Sauce Light Bold"/>
              </a:rPr>
              <a:t>4th KPI :-</a:t>
            </a:r>
            <a:r>
              <a:rPr lang="en-US" sz="2027" spc="121">
                <a:solidFill>
                  <a:srgbClr val="000000"/>
                </a:solidFill>
                <a:latin typeface="Open Sauce Light"/>
              </a:rPr>
              <a:t> The purchasing power and spending habits of this particular client niche can be better understood by looking at the average pricing and payment values from customers in So Paulo city. It can be applied to targeted marketing plans and selection of product prices.</a:t>
            </a:r>
          </a:p>
          <a:p>
            <a:pPr>
              <a:lnSpc>
                <a:spcPts val="2838"/>
              </a:lnSpc>
            </a:pPr>
          </a:p>
          <a:p>
            <a:pPr>
              <a:lnSpc>
                <a:spcPts val="2838"/>
              </a:lnSpc>
            </a:pPr>
            <a:r>
              <a:rPr lang="en-US" sz="2027" spc="121">
                <a:solidFill>
                  <a:srgbClr val="000000"/>
                </a:solidFill>
                <a:latin typeface="Open Sauce Light Bold"/>
              </a:rPr>
              <a:t>5th KPI  :- </a:t>
            </a:r>
            <a:r>
              <a:rPr lang="en-US" sz="2027" spc="121">
                <a:solidFill>
                  <a:srgbClr val="000000"/>
                </a:solidFill>
                <a:latin typeface="Open Sauce Light"/>
              </a:rPr>
              <a:t>In order to optimise the delivery process and raise customer happiness, it can be used to determine whether faster or slower shipping affects consumer perception and review scores.</a:t>
            </a:r>
          </a:p>
          <a:p>
            <a:pPr>
              <a:lnSpc>
                <a:spcPts val="2838"/>
              </a:lnSpc>
            </a:pPr>
          </a:p>
          <a:p>
            <a:pPr>
              <a:lnSpc>
                <a:spcPts val="2838"/>
              </a:lnSpc>
            </a:pPr>
            <a:r>
              <a:rPr lang="en-US" sz="2027" spc="121">
                <a:solidFill>
                  <a:srgbClr val="000000"/>
                </a:solidFill>
                <a:latin typeface="Open Sauce Light"/>
              </a:rPr>
              <a:t> Finally, the Olist Store  Analysis project should concentrate on comprehending client spending habits, delivery effectiveness, customer contentment, and payment preferences. Businesses may improve their offerings, streamline operations, and improve client experiences by considering five crucial indicators.</a:t>
            </a:r>
          </a:p>
          <a:p>
            <a:pPr>
              <a:lnSpc>
                <a:spcPts val="2838"/>
              </a:lnSpc>
            </a:pPr>
          </a:p>
          <a:p>
            <a:pPr>
              <a:lnSpc>
                <a:spcPts val="2838"/>
              </a:lnSpc>
            </a:pPr>
          </a:p>
          <a:p>
            <a:pPr>
              <a:lnSpc>
                <a:spcPts val="2838"/>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798F9B"/>
        </a:solidFill>
      </p:bgPr>
    </p:bg>
    <p:spTree>
      <p:nvGrpSpPr>
        <p:cNvPr id="1" name=""/>
        <p:cNvGrpSpPr/>
        <p:nvPr/>
      </p:nvGrpSpPr>
      <p:grpSpPr>
        <a:xfrm>
          <a:off x="0" y="0"/>
          <a:ext cx="0" cy="0"/>
          <a:chOff x="0" y="0"/>
          <a:chExt cx="0" cy="0"/>
        </a:xfrm>
      </p:grpSpPr>
      <p:sp>
        <p:nvSpPr>
          <p:cNvPr name="TextBox 2" id="2"/>
          <p:cNvSpPr txBox="true"/>
          <p:nvPr/>
        </p:nvSpPr>
        <p:spPr>
          <a:xfrm rot="0">
            <a:off x="6083417" y="4164410"/>
            <a:ext cx="5417196" cy="985726"/>
          </a:xfrm>
          <a:prstGeom prst="rect">
            <a:avLst/>
          </a:prstGeom>
        </p:spPr>
        <p:txBody>
          <a:bodyPr anchor="t" rtlCol="false" tIns="0" lIns="0" bIns="0" rIns="0">
            <a:spAutoFit/>
          </a:bodyPr>
          <a:lstStyle/>
          <a:p>
            <a:pPr algn="ctr">
              <a:lnSpc>
                <a:spcPts val="8143"/>
              </a:lnSpc>
              <a:spcBef>
                <a:spcPct val="0"/>
              </a:spcBef>
            </a:pPr>
            <a:r>
              <a:rPr lang="en-US" sz="5816" spc="349">
                <a:solidFill>
                  <a:srgbClr val="000000"/>
                </a:solidFill>
                <a:latin typeface="Garet ExtraBold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DEAE5"/>
        </a:solidFill>
      </p:bgPr>
    </p:bg>
    <p:spTree>
      <p:nvGrpSpPr>
        <p:cNvPr id="1" name=""/>
        <p:cNvGrpSpPr/>
        <p:nvPr/>
      </p:nvGrpSpPr>
      <p:grpSpPr>
        <a:xfrm>
          <a:off x="0" y="0"/>
          <a:ext cx="0" cy="0"/>
          <a:chOff x="0" y="0"/>
          <a:chExt cx="0" cy="0"/>
        </a:xfrm>
      </p:grpSpPr>
      <p:sp>
        <p:nvSpPr>
          <p:cNvPr name="AutoShape 2" id="2"/>
          <p:cNvSpPr/>
          <p:nvPr/>
        </p:nvSpPr>
        <p:spPr>
          <a:xfrm rot="-5400000">
            <a:off x="773289" y="6375716"/>
            <a:ext cx="642855" cy="0"/>
          </a:xfrm>
          <a:prstGeom prst="line">
            <a:avLst/>
          </a:prstGeom>
          <a:ln cap="flat" w="19050">
            <a:solidFill>
              <a:srgbClr val="EDEAE5"/>
            </a:solidFill>
            <a:prstDash val="solid"/>
            <a:headEnd type="none" len="sm" w="sm"/>
            <a:tailEnd type="none" len="sm" w="sm"/>
          </a:ln>
        </p:spPr>
      </p:sp>
      <p:sp>
        <p:nvSpPr>
          <p:cNvPr name="AutoShape 3" id="3"/>
          <p:cNvSpPr/>
          <p:nvPr/>
        </p:nvSpPr>
        <p:spPr>
          <a:xfrm rot="-5400000">
            <a:off x="2000777" y="6375716"/>
            <a:ext cx="642855" cy="0"/>
          </a:xfrm>
          <a:prstGeom prst="line">
            <a:avLst/>
          </a:prstGeom>
          <a:ln cap="flat" w="19050">
            <a:solidFill>
              <a:srgbClr val="EDEAE5"/>
            </a:solidFill>
            <a:prstDash val="solid"/>
            <a:headEnd type="none" len="sm" w="sm"/>
            <a:tailEnd type="none" len="sm" w="sm"/>
          </a:ln>
        </p:spPr>
      </p:sp>
      <p:sp>
        <p:nvSpPr>
          <p:cNvPr name="AutoShape 4" id="4"/>
          <p:cNvSpPr/>
          <p:nvPr/>
        </p:nvSpPr>
        <p:spPr>
          <a:xfrm rot="-5400000">
            <a:off x="4455754" y="6375716"/>
            <a:ext cx="642855" cy="0"/>
          </a:xfrm>
          <a:prstGeom prst="line">
            <a:avLst/>
          </a:prstGeom>
          <a:ln cap="flat" w="19050">
            <a:solidFill>
              <a:srgbClr val="EDEAE5"/>
            </a:solidFill>
            <a:prstDash val="solid"/>
            <a:headEnd type="none" len="sm" w="sm"/>
            <a:tailEnd type="none" len="sm" w="sm"/>
          </a:ln>
        </p:spPr>
      </p:sp>
      <p:sp>
        <p:nvSpPr>
          <p:cNvPr name="AutoShape 5" id="5"/>
          <p:cNvSpPr/>
          <p:nvPr/>
        </p:nvSpPr>
        <p:spPr>
          <a:xfrm rot="-5400000">
            <a:off x="5683242" y="6375716"/>
            <a:ext cx="642855" cy="0"/>
          </a:xfrm>
          <a:prstGeom prst="line">
            <a:avLst/>
          </a:prstGeom>
          <a:ln cap="flat" w="19050">
            <a:solidFill>
              <a:srgbClr val="EDEAE5"/>
            </a:solidFill>
            <a:prstDash val="solid"/>
            <a:headEnd type="none" len="sm" w="sm"/>
            <a:tailEnd type="none" len="sm" w="sm"/>
          </a:ln>
        </p:spPr>
      </p:sp>
      <p:sp>
        <p:nvSpPr>
          <p:cNvPr name="AutoShape 6" id="6"/>
          <p:cNvSpPr/>
          <p:nvPr/>
        </p:nvSpPr>
        <p:spPr>
          <a:xfrm>
            <a:off x="6656783" y="6117529"/>
            <a:ext cx="1157465" cy="19050"/>
          </a:xfrm>
          <a:prstGeom prst="line">
            <a:avLst/>
          </a:prstGeom>
          <a:ln cap="flat" w="19050">
            <a:solidFill>
              <a:srgbClr val="EDEAE5"/>
            </a:solidFill>
            <a:prstDash val="sysDot"/>
            <a:headEnd type="none" len="sm" w="sm"/>
            <a:tailEnd type="none" len="sm" w="sm"/>
          </a:ln>
        </p:spPr>
      </p:sp>
      <p:sp>
        <p:nvSpPr>
          <p:cNvPr name="AutoShape 7" id="7"/>
          <p:cNvSpPr/>
          <p:nvPr/>
        </p:nvSpPr>
        <p:spPr>
          <a:xfrm>
            <a:off x="2886072" y="6661693"/>
            <a:ext cx="1216312" cy="19050"/>
          </a:xfrm>
          <a:prstGeom prst="line">
            <a:avLst/>
          </a:prstGeom>
          <a:ln cap="flat" w="19050">
            <a:solidFill>
              <a:srgbClr val="EDEAE5"/>
            </a:solidFill>
            <a:prstDash val="sysDot"/>
            <a:headEnd type="none" len="sm" w="sm"/>
            <a:tailEnd type="none" len="sm" w="sm"/>
          </a:ln>
        </p:spPr>
      </p:sp>
      <p:sp>
        <p:nvSpPr>
          <p:cNvPr name="AutoShape 8" id="8"/>
          <p:cNvSpPr/>
          <p:nvPr/>
        </p:nvSpPr>
        <p:spPr>
          <a:xfrm rot="-5400000">
            <a:off x="8146916" y="6375716"/>
            <a:ext cx="642855" cy="0"/>
          </a:xfrm>
          <a:prstGeom prst="line">
            <a:avLst/>
          </a:prstGeom>
          <a:ln cap="flat" w="19050">
            <a:solidFill>
              <a:srgbClr val="EDEAE5"/>
            </a:solidFill>
            <a:prstDash val="solid"/>
            <a:headEnd type="none" len="sm" w="sm"/>
            <a:tailEnd type="none" len="sm" w="sm"/>
          </a:ln>
        </p:spPr>
      </p:sp>
      <p:sp>
        <p:nvSpPr>
          <p:cNvPr name="AutoShape 9" id="9"/>
          <p:cNvSpPr/>
          <p:nvPr/>
        </p:nvSpPr>
        <p:spPr>
          <a:xfrm rot="-5400000">
            <a:off x="9374404" y="6375716"/>
            <a:ext cx="642855" cy="0"/>
          </a:xfrm>
          <a:prstGeom prst="line">
            <a:avLst/>
          </a:prstGeom>
          <a:ln cap="flat" w="19050">
            <a:solidFill>
              <a:srgbClr val="EDEAE5"/>
            </a:solidFill>
            <a:prstDash val="solid"/>
            <a:headEnd type="none" len="sm" w="sm"/>
            <a:tailEnd type="none" len="sm" w="sm"/>
          </a:ln>
        </p:spPr>
      </p:sp>
      <p:sp>
        <p:nvSpPr>
          <p:cNvPr name="AutoShape 10" id="10"/>
          <p:cNvSpPr/>
          <p:nvPr/>
        </p:nvSpPr>
        <p:spPr>
          <a:xfrm rot="-5400000">
            <a:off x="10601893" y="6375716"/>
            <a:ext cx="642855" cy="0"/>
          </a:xfrm>
          <a:prstGeom prst="line">
            <a:avLst/>
          </a:prstGeom>
          <a:ln cap="flat" w="19050">
            <a:solidFill>
              <a:srgbClr val="EDEAE5"/>
            </a:solidFill>
            <a:prstDash val="solid"/>
            <a:headEnd type="none" len="sm" w="sm"/>
            <a:tailEnd type="none" len="sm" w="sm"/>
          </a:ln>
        </p:spPr>
      </p:sp>
      <p:sp>
        <p:nvSpPr>
          <p:cNvPr name="AutoShape 11" id="11"/>
          <p:cNvSpPr/>
          <p:nvPr/>
        </p:nvSpPr>
        <p:spPr>
          <a:xfrm>
            <a:off x="11474269" y="6588559"/>
            <a:ext cx="1362602" cy="19050"/>
          </a:xfrm>
          <a:prstGeom prst="line">
            <a:avLst/>
          </a:prstGeom>
          <a:ln cap="flat" w="19050">
            <a:solidFill>
              <a:srgbClr val="EDEAE5"/>
            </a:solidFill>
            <a:prstDash val="sysDot"/>
            <a:headEnd type="none" len="sm" w="sm"/>
            <a:tailEnd type="none" len="sm" w="sm"/>
          </a:ln>
        </p:spPr>
      </p:sp>
      <p:sp>
        <p:nvSpPr>
          <p:cNvPr name="AutoShape 12" id="12"/>
          <p:cNvSpPr/>
          <p:nvPr/>
        </p:nvSpPr>
        <p:spPr>
          <a:xfrm rot="-5400000">
            <a:off x="13065567" y="6375716"/>
            <a:ext cx="642855" cy="0"/>
          </a:xfrm>
          <a:prstGeom prst="line">
            <a:avLst/>
          </a:prstGeom>
          <a:ln cap="flat" w="19050">
            <a:solidFill>
              <a:srgbClr val="EDEAE5"/>
            </a:solidFill>
            <a:prstDash val="solid"/>
            <a:headEnd type="none" len="sm" w="sm"/>
            <a:tailEnd type="none" len="sm" w="sm"/>
          </a:ln>
        </p:spPr>
      </p:sp>
      <p:sp>
        <p:nvSpPr>
          <p:cNvPr name="AutoShape 13" id="13"/>
          <p:cNvSpPr/>
          <p:nvPr/>
        </p:nvSpPr>
        <p:spPr>
          <a:xfrm rot="-5400000">
            <a:off x="14293055" y="6375716"/>
            <a:ext cx="642855" cy="0"/>
          </a:xfrm>
          <a:prstGeom prst="line">
            <a:avLst/>
          </a:prstGeom>
          <a:ln cap="flat" w="19050">
            <a:solidFill>
              <a:srgbClr val="EDEAE5"/>
            </a:solidFill>
            <a:prstDash val="solid"/>
            <a:headEnd type="none" len="sm" w="sm"/>
            <a:tailEnd type="none" len="sm" w="sm"/>
          </a:ln>
        </p:spPr>
      </p:sp>
      <p:sp>
        <p:nvSpPr>
          <p:cNvPr name="AutoShape 14" id="14"/>
          <p:cNvSpPr/>
          <p:nvPr/>
        </p:nvSpPr>
        <p:spPr>
          <a:xfrm rot="-5400000">
            <a:off x="15520543" y="6375716"/>
            <a:ext cx="642855" cy="0"/>
          </a:xfrm>
          <a:prstGeom prst="line">
            <a:avLst/>
          </a:prstGeom>
          <a:ln cap="flat" w="19050">
            <a:solidFill>
              <a:srgbClr val="EDEAE5"/>
            </a:solidFill>
            <a:prstDash val="solid"/>
            <a:headEnd type="none" len="sm" w="sm"/>
            <a:tailEnd type="none" len="sm" w="sm"/>
          </a:ln>
        </p:spPr>
      </p:sp>
      <p:sp>
        <p:nvSpPr>
          <p:cNvPr name="AutoShape 15" id="15"/>
          <p:cNvSpPr/>
          <p:nvPr/>
        </p:nvSpPr>
        <p:spPr>
          <a:xfrm rot="-5400000">
            <a:off x="16748031" y="6375716"/>
            <a:ext cx="642855" cy="0"/>
          </a:xfrm>
          <a:prstGeom prst="line">
            <a:avLst/>
          </a:prstGeom>
          <a:ln cap="flat" w="19050">
            <a:solidFill>
              <a:srgbClr val="EDEAE5"/>
            </a:solidFill>
            <a:prstDash val="solid"/>
            <a:headEnd type="none" len="sm" w="sm"/>
            <a:tailEnd type="none" len="sm" w="sm"/>
          </a:ln>
        </p:spPr>
      </p:sp>
      <p:grpSp>
        <p:nvGrpSpPr>
          <p:cNvPr name="Group 16" id="16"/>
          <p:cNvGrpSpPr>
            <a:grpSpLocks noChangeAspect="true"/>
          </p:cNvGrpSpPr>
          <p:nvPr/>
        </p:nvGrpSpPr>
        <p:grpSpPr>
          <a:xfrm rot="0">
            <a:off x="11639116" y="7279368"/>
            <a:ext cx="1042434" cy="1042434"/>
            <a:chOff x="0" y="0"/>
            <a:chExt cx="6355080" cy="6355080"/>
          </a:xfrm>
        </p:grpSpPr>
        <p:sp>
          <p:nvSpPr>
            <p:cNvPr name="Freeform 17" id="17"/>
            <p:cNvSpPr/>
            <p:nvPr/>
          </p:nvSpPr>
          <p:spPr>
            <a:xfrm flipH="false" flipV="false">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EDEAE5"/>
            </a:solidFill>
          </p:spPr>
        </p:sp>
      </p:grpSp>
      <p:grpSp>
        <p:nvGrpSpPr>
          <p:cNvPr name="Group 18" id="18"/>
          <p:cNvGrpSpPr>
            <a:grpSpLocks noChangeAspect="true"/>
          </p:cNvGrpSpPr>
          <p:nvPr/>
        </p:nvGrpSpPr>
        <p:grpSpPr>
          <a:xfrm rot="0">
            <a:off x="2975681" y="7279368"/>
            <a:ext cx="1042434" cy="1042434"/>
            <a:chOff x="0" y="0"/>
            <a:chExt cx="6355080" cy="6355080"/>
          </a:xfrm>
        </p:grpSpPr>
        <p:sp>
          <p:nvSpPr>
            <p:cNvPr name="Freeform 19" id="19"/>
            <p:cNvSpPr/>
            <p:nvPr/>
          </p:nvSpPr>
          <p:spPr>
            <a:xfrm flipH="false" flipV="false">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EDEAE5"/>
            </a:solidFill>
          </p:spPr>
        </p:sp>
      </p:grpSp>
      <p:grpSp>
        <p:nvGrpSpPr>
          <p:cNvPr name="Group 20" id="20"/>
          <p:cNvGrpSpPr>
            <a:grpSpLocks noChangeAspect="true"/>
          </p:cNvGrpSpPr>
          <p:nvPr/>
        </p:nvGrpSpPr>
        <p:grpSpPr>
          <a:xfrm rot="0">
            <a:off x="6708958" y="4505912"/>
            <a:ext cx="1042434" cy="1042434"/>
            <a:chOff x="0" y="0"/>
            <a:chExt cx="6355080" cy="6355080"/>
          </a:xfrm>
        </p:grpSpPr>
        <p:sp>
          <p:nvSpPr>
            <p:cNvPr name="Freeform 21" id="21"/>
            <p:cNvSpPr/>
            <p:nvPr/>
          </p:nvSpPr>
          <p:spPr>
            <a:xfrm flipH="false" flipV="false">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EDEAE5"/>
            </a:solidFill>
          </p:spPr>
        </p:sp>
      </p:grpSp>
      <p:pic>
        <p:nvPicPr>
          <p:cNvPr name="Picture 22" id="22"/>
          <p:cNvPicPr>
            <a:picLocks noChangeAspect="true"/>
          </p:cNvPicPr>
          <p:nvPr/>
        </p:nvPicPr>
        <p:blipFill>
          <a:blip r:embed="rId2">
            <a:alphaModFix amt="43000"/>
          </a:blip>
          <a:srcRect l="56941" t="11002" r="0" b="24749"/>
          <a:stretch>
            <a:fillRect/>
          </a:stretch>
        </p:blipFill>
        <p:spPr>
          <a:xfrm flipH="false" flipV="false" rot="0">
            <a:off x="11628170" y="2141193"/>
            <a:ext cx="4313309" cy="4818861"/>
          </a:xfrm>
          <a:prstGeom prst="rect">
            <a:avLst/>
          </a:prstGeom>
        </p:spPr>
      </p:pic>
      <p:sp>
        <p:nvSpPr>
          <p:cNvPr name="TextBox 23" id="23"/>
          <p:cNvSpPr txBox="true"/>
          <p:nvPr/>
        </p:nvSpPr>
        <p:spPr>
          <a:xfrm rot="0">
            <a:off x="1028700" y="1657005"/>
            <a:ext cx="4682243" cy="863600"/>
          </a:xfrm>
          <a:prstGeom prst="rect">
            <a:avLst/>
          </a:prstGeom>
        </p:spPr>
        <p:txBody>
          <a:bodyPr anchor="t" rtlCol="false" tIns="0" lIns="0" bIns="0" rIns="0">
            <a:spAutoFit/>
          </a:bodyPr>
          <a:lstStyle/>
          <a:p>
            <a:pPr>
              <a:lnSpc>
                <a:spcPts val="7000"/>
              </a:lnSpc>
              <a:spcBef>
                <a:spcPct val="0"/>
              </a:spcBef>
            </a:pPr>
            <a:r>
              <a:rPr lang="en-US" sz="5000">
                <a:solidFill>
                  <a:srgbClr val="3B4A52"/>
                </a:solidFill>
                <a:latin typeface="Garet ExtraBold"/>
              </a:rPr>
              <a:t>OUR TEAM</a:t>
            </a:r>
          </a:p>
        </p:txBody>
      </p:sp>
      <p:sp>
        <p:nvSpPr>
          <p:cNvPr name="TextBox 24" id="24"/>
          <p:cNvSpPr txBox="true"/>
          <p:nvPr/>
        </p:nvSpPr>
        <p:spPr>
          <a:xfrm rot="0">
            <a:off x="1028700" y="8994141"/>
            <a:ext cx="2454159" cy="264159"/>
          </a:xfrm>
          <a:prstGeom prst="rect">
            <a:avLst/>
          </a:prstGeom>
        </p:spPr>
        <p:txBody>
          <a:bodyPr anchor="t" rtlCol="false" tIns="0" lIns="0" bIns="0" rIns="0">
            <a:spAutoFit/>
          </a:bodyPr>
          <a:lstStyle/>
          <a:p>
            <a:pPr>
              <a:lnSpc>
                <a:spcPts val="2240"/>
              </a:lnSpc>
              <a:spcBef>
                <a:spcPct val="0"/>
              </a:spcBef>
            </a:pPr>
            <a:r>
              <a:rPr lang="en-US" sz="1600">
                <a:solidFill>
                  <a:srgbClr val="EDEAE5"/>
                </a:solidFill>
                <a:latin typeface="Nunito"/>
              </a:rPr>
              <a:t>Pitch Deck</a:t>
            </a:r>
          </a:p>
        </p:txBody>
      </p:sp>
      <p:sp>
        <p:nvSpPr>
          <p:cNvPr name="TextBox 25" id="25"/>
          <p:cNvSpPr txBox="true"/>
          <p:nvPr/>
        </p:nvSpPr>
        <p:spPr>
          <a:xfrm rot="0">
            <a:off x="14334564" y="8994141"/>
            <a:ext cx="2924736" cy="264159"/>
          </a:xfrm>
          <a:prstGeom prst="rect">
            <a:avLst/>
          </a:prstGeom>
        </p:spPr>
        <p:txBody>
          <a:bodyPr anchor="t" rtlCol="false" tIns="0" lIns="0" bIns="0" rIns="0">
            <a:spAutoFit/>
          </a:bodyPr>
          <a:lstStyle/>
          <a:p>
            <a:pPr algn="r">
              <a:lnSpc>
                <a:spcPts val="2240"/>
              </a:lnSpc>
              <a:spcBef>
                <a:spcPct val="0"/>
              </a:spcBef>
            </a:pPr>
            <a:r>
              <a:rPr lang="en-US" sz="1600">
                <a:solidFill>
                  <a:srgbClr val="EDEAE5"/>
                </a:solidFill>
                <a:latin typeface="Nunito"/>
              </a:rPr>
              <a:t>Thynk Unlimited</a:t>
            </a:r>
          </a:p>
        </p:txBody>
      </p:sp>
      <p:sp>
        <p:nvSpPr>
          <p:cNvPr name="TextBox 26" id="26"/>
          <p:cNvSpPr txBox="true"/>
          <p:nvPr/>
        </p:nvSpPr>
        <p:spPr>
          <a:xfrm rot="0">
            <a:off x="11675054" y="7581804"/>
            <a:ext cx="918137" cy="363220"/>
          </a:xfrm>
          <a:prstGeom prst="rect">
            <a:avLst/>
          </a:prstGeom>
        </p:spPr>
        <p:txBody>
          <a:bodyPr anchor="t" rtlCol="false" tIns="0" lIns="0" bIns="0" rIns="0">
            <a:spAutoFit/>
          </a:bodyPr>
          <a:lstStyle/>
          <a:p>
            <a:pPr algn="ctr" marL="0" indent="0" lvl="0">
              <a:lnSpc>
                <a:spcPts val="3080"/>
              </a:lnSpc>
              <a:spcBef>
                <a:spcPct val="0"/>
              </a:spcBef>
            </a:pPr>
            <a:r>
              <a:rPr lang="en-US" sz="2200" u="none">
                <a:solidFill>
                  <a:srgbClr val="EDEAE5"/>
                </a:solidFill>
                <a:latin typeface="Open Sauce"/>
              </a:rPr>
              <a:t>2015</a:t>
            </a:r>
          </a:p>
        </p:txBody>
      </p:sp>
      <p:sp>
        <p:nvSpPr>
          <p:cNvPr name="TextBox 27" id="27"/>
          <p:cNvSpPr txBox="true"/>
          <p:nvPr/>
        </p:nvSpPr>
        <p:spPr>
          <a:xfrm rot="0">
            <a:off x="12771753" y="7518176"/>
            <a:ext cx="4487547" cy="518287"/>
          </a:xfrm>
          <a:prstGeom prst="rect">
            <a:avLst/>
          </a:prstGeom>
        </p:spPr>
        <p:txBody>
          <a:bodyPr anchor="t" rtlCol="false" tIns="0" lIns="0" bIns="0" rIns="0">
            <a:spAutoFit/>
          </a:bodyPr>
          <a:lstStyle/>
          <a:p>
            <a:pPr algn="just" marL="0" indent="0" lvl="0">
              <a:lnSpc>
                <a:spcPts val="2159"/>
              </a:lnSpc>
            </a:pPr>
            <a:r>
              <a:rPr lang="en-US" sz="1700" spc="102" u="none">
                <a:solidFill>
                  <a:srgbClr val="EDEAE5"/>
                </a:solidFill>
                <a:latin typeface="Nunito"/>
              </a:rPr>
              <a:t>This space could contain the story</a:t>
            </a:r>
          </a:p>
          <a:p>
            <a:pPr algn="just" marL="0" indent="0" lvl="0">
              <a:lnSpc>
                <a:spcPts val="2159"/>
              </a:lnSpc>
            </a:pPr>
            <a:r>
              <a:rPr lang="en-US" sz="1700" spc="102" u="none">
                <a:solidFill>
                  <a:srgbClr val="EDEAE5"/>
                </a:solidFill>
                <a:latin typeface="Nunito"/>
              </a:rPr>
              <a:t> behind your company.</a:t>
            </a:r>
          </a:p>
        </p:txBody>
      </p:sp>
      <p:sp>
        <p:nvSpPr>
          <p:cNvPr name="TextBox 28" id="28"/>
          <p:cNvSpPr txBox="true"/>
          <p:nvPr/>
        </p:nvSpPr>
        <p:spPr>
          <a:xfrm rot="0">
            <a:off x="3023791" y="7581804"/>
            <a:ext cx="918137" cy="363220"/>
          </a:xfrm>
          <a:prstGeom prst="rect">
            <a:avLst/>
          </a:prstGeom>
        </p:spPr>
        <p:txBody>
          <a:bodyPr anchor="t" rtlCol="false" tIns="0" lIns="0" bIns="0" rIns="0">
            <a:spAutoFit/>
          </a:bodyPr>
          <a:lstStyle/>
          <a:p>
            <a:pPr algn="ctr">
              <a:lnSpc>
                <a:spcPts val="3080"/>
              </a:lnSpc>
              <a:spcBef>
                <a:spcPct val="0"/>
              </a:spcBef>
            </a:pPr>
            <a:r>
              <a:rPr lang="en-US" sz="2200">
                <a:solidFill>
                  <a:srgbClr val="EDEAE5"/>
                </a:solidFill>
                <a:latin typeface="Open Sauce"/>
              </a:rPr>
              <a:t>2013</a:t>
            </a:r>
          </a:p>
        </p:txBody>
      </p:sp>
      <p:sp>
        <p:nvSpPr>
          <p:cNvPr name="TextBox 29" id="29"/>
          <p:cNvSpPr txBox="true"/>
          <p:nvPr/>
        </p:nvSpPr>
        <p:spPr>
          <a:xfrm rot="0">
            <a:off x="4145772" y="7592983"/>
            <a:ext cx="4998228" cy="518287"/>
          </a:xfrm>
          <a:prstGeom prst="rect">
            <a:avLst/>
          </a:prstGeom>
        </p:spPr>
        <p:txBody>
          <a:bodyPr anchor="t" rtlCol="false" tIns="0" lIns="0" bIns="0" rIns="0">
            <a:spAutoFit/>
          </a:bodyPr>
          <a:lstStyle/>
          <a:p>
            <a:pPr algn="just">
              <a:lnSpc>
                <a:spcPts val="2159"/>
              </a:lnSpc>
            </a:pPr>
            <a:r>
              <a:rPr lang="en-US" sz="1700" spc="102">
                <a:solidFill>
                  <a:srgbClr val="EDEAE5"/>
                </a:solidFill>
                <a:latin typeface="Nunito"/>
              </a:rPr>
              <a:t>This space could contain the story</a:t>
            </a:r>
          </a:p>
          <a:p>
            <a:pPr algn="just">
              <a:lnSpc>
                <a:spcPts val="2159"/>
              </a:lnSpc>
            </a:pPr>
            <a:r>
              <a:rPr lang="en-US" sz="1700" spc="102">
                <a:solidFill>
                  <a:srgbClr val="EDEAE5"/>
                </a:solidFill>
                <a:latin typeface="Nunito"/>
              </a:rPr>
              <a:t>behind your company.</a:t>
            </a:r>
          </a:p>
        </p:txBody>
      </p:sp>
      <p:sp>
        <p:nvSpPr>
          <p:cNvPr name="TextBox 30" id="30"/>
          <p:cNvSpPr txBox="true"/>
          <p:nvPr/>
        </p:nvSpPr>
        <p:spPr>
          <a:xfrm rot="0">
            <a:off x="6776447" y="4819946"/>
            <a:ext cx="918137" cy="363220"/>
          </a:xfrm>
          <a:prstGeom prst="rect">
            <a:avLst/>
          </a:prstGeom>
        </p:spPr>
        <p:txBody>
          <a:bodyPr anchor="t" rtlCol="false" tIns="0" lIns="0" bIns="0" rIns="0">
            <a:spAutoFit/>
          </a:bodyPr>
          <a:lstStyle/>
          <a:p>
            <a:pPr algn="ctr" marL="0" indent="0" lvl="0">
              <a:lnSpc>
                <a:spcPts val="3080"/>
              </a:lnSpc>
              <a:spcBef>
                <a:spcPct val="0"/>
              </a:spcBef>
            </a:pPr>
            <a:r>
              <a:rPr lang="en-US" sz="2200" u="none">
                <a:solidFill>
                  <a:srgbClr val="EDEAE5"/>
                </a:solidFill>
                <a:latin typeface="Open Sauce"/>
              </a:rPr>
              <a:t>2014</a:t>
            </a:r>
          </a:p>
        </p:txBody>
      </p:sp>
      <p:sp>
        <p:nvSpPr>
          <p:cNvPr name="TextBox 31" id="31"/>
          <p:cNvSpPr txBox="true"/>
          <p:nvPr/>
        </p:nvSpPr>
        <p:spPr>
          <a:xfrm rot="0">
            <a:off x="7891762" y="4848521"/>
            <a:ext cx="4701429" cy="518287"/>
          </a:xfrm>
          <a:prstGeom prst="rect">
            <a:avLst/>
          </a:prstGeom>
        </p:spPr>
        <p:txBody>
          <a:bodyPr anchor="t" rtlCol="false" tIns="0" lIns="0" bIns="0" rIns="0">
            <a:spAutoFit/>
          </a:bodyPr>
          <a:lstStyle/>
          <a:p>
            <a:pPr algn="just" marL="0" indent="0" lvl="0">
              <a:lnSpc>
                <a:spcPts val="2159"/>
              </a:lnSpc>
            </a:pPr>
            <a:r>
              <a:rPr lang="en-US" sz="1700" spc="102" u="none">
                <a:solidFill>
                  <a:srgbClr val="EDEAE5"/>
                </a:solidFill>
                <a:latin typeface="Nunito"/>
              </a:rPr>
              <a:t>This space could contain the story</a:t>
            </a:r>
          </a:p>
          <a:p>
            <a:pPr algn="just" marL="0" indent="0" lvl="0">
              <a:lnSpc>
                <a:spcPts val="2159"/>
              </a:lnSpc>
            </a:pPr>
            <a:r>
              <a:rPr lang="en-US" sz="1700" spc="102" u="none">
                <a:solidFill>
                  <a:srgbClr val="EDEAE5"/>
                </a:solidFill>
                <a:latin typeface="Nunito"/>
              </a:rPr>
              <a:t>behind your company.</a:t>
            </a:r>
          </a:p>
        </p:txBody>
      </p:sp>
      <p:sp>
        <p:nvSpPr>
          <p:cNvPr name="TextBox 32" id="32"/>
          <p:cNvSpPr txBox="true"/>
          <p:nvPr/>
        </p:nvSpPr>
        <p:spPr>
          <a:xfrm rot="0">
            <a:off x="1104241" y="2833778"/>
            <a:ext cx="11667511" cy="4979895"/>
          </a:xfrm>
          <a:prstGeom prst="rect">
            <a:avLst/>
          </a:prstGeom>
        </p:spPr>
        <p:txBody>
          <a:bodyPr anchor="t" rtlCol="false" tIns="0" lIns="0" bIns="0" rIns="0">
            <a:spAutoFit/>
          </a:bodyPr>
          <a:lstStyle/>
          <a:p>
            <a:pPr marL="966079" indent="-483039" lvl="1">
              <a:lnSpc>
                <a:spcPts val="5682"/>
              </a:lnSpc>
              <a:buFont typeface="Arial"/>
              <a:buChar char="•"/>
            </a:pPr>
            <a:r>
              <a:rPr lang="en-US" sz="4474" spc="268">
                <a:solidFill>
                  <a:srgbClr val="000000"/>
                </a:solidFill>
                <a:latin typeface="Nunito"/>
              </a:rPr>
              <a:t>Anjali Bhoi </a:t>
            </a:r>
          </a:p>
          <a:p>
            <a:pPr marL="966079" indent="-483039" lvl="1">
              <a:lnSpc>
                <a:spcPts val="5682"/>
              </a:lnSpc>
              <a:buFont typeface="Arial"/>
              <a:buChar char="•"/>
            </a:pPr>
            <a:r>
              <a:rPr lang="en-US" sz="4474" spc="268">
                <a:solidFill>
                  <a:srgbClr val="000000"/>
                </a:solidFill>
                <a:latin typeface="Nunito"/>
              </a:rPr>
              <a:t>Tushar Gaikwad </a:t>
            </a:r>
          </a:p>
          <a:p>
            <a:pPr marL="966079" indent="-483039" lvl="1">
              <a:lnSpc>
                <a:spcPts val="5682"/>
              </a:lnSpc>
              <a:buFont typeface="Arial"/>
              <a:buChar char="•"/>
            </a:pPr>
            <a:r>
              <a:rPr lang="en-US" sz="4474" spc="268">
                <a:solidFill>
                  <a:srgbClr val="000000"/>
                </a:solidFill>
                <a:latin typeface="Nunito"/>
              </a:rPr>
              <a:t>Chaittanya Dandekar</a:t>
            </a:r>
          </a:p>
          <a:p>
            <a:pPr marL="966079" indent="-483039" lvl="1">
              <a:lnSpc>
                <a:spcPts val="5682"/>
              </a:lnSpc>
              <a:buFont typeface="Arial"/>
              <a:buChar char="•"/>
            </a:pPr>
            <a:r>
              <a:rPr lang="en-US" sz="4474" spc="268">
                <a:solidFill>
                  <a:srgbClr val="000000"/>
                </a:solidFill>
                <a:latin typeface="Nunito"/>
              </a:rPr>
              <a:t>Vrushali Bobe</a:t>
            </a:r>
          </a:p>
          <a:p>
            <a:pPr marL="966079" indent="-483039" lvl="1">
              <a:lnSpc>
                <a:spcPts val="5682"/>
              </a:lnSpc>
              <a:buFont typeface="Arial"/>
              <a:buChar char="•"/>
            </a:pPr>
            <a:r>
              <a:rPr lang="en-US" sz="4474" spc="268">
                <a:solidFill>
                  <a:srgbClr val="000000"/>
                </a:solidFill>
                <a:latin typeface="Nunito"/>
              </a:rPr>
              <a:t>Gajulapalli Rajasekhar Reddy</a:t>
            </a:r>
          </a:p>
          <a:p>
            <a:pPr marL="944489" indent="-472245" lvl="1">
              <a:lnSpc>
                <a:spcPts val="5555"/>
              </a:lnSpc>
              <a:buFont typeface="Arial"/>
              <a:buChar char="•"/>
            </a:pPr>
            <a:r>
              <a:rPr lang="en-US" sz="4374" spc="262">
                <a:solidFill>
                  <a:srgbClr val="000000"/>
                </a:solidFill>
                <a:latin typeface="Nunito"/>
              </a:rPr>
              <a:t>Pranita Bhagat</a:t>
            </a:r>
          </a:p>
          <a:p>
            <a:pPr marL="966079" indent="-483039" lvl="1">
              <a:lnSpc>
                <a:spcPts val="5682"/>
              </a:lnSpc>
              <a:buFont typeface="Arial"/>
              <a:buChar char="•"/>
            </a:pPr>
            <a:r>
              <a:rPr lang="en-US" sz="4474" spc="268">
                <a:solidFill>
                  <a:srgbClr val="000000"/>
                </a:solidFill>
                <a:latin typeface="Nunito"/>
              </a:rPr>
              <a:t>Justeena Jose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CCDADD"/>
        </a:solidFill>
      </p:bgPr>
    </p:bg>
    <p:spTree>
      <p:nvGrpSpPr>
        <p:cNvPr id="1" name=""/>
        <p:cNvGrpSpPr/>
        <p:nvPr/>
      </p:nvGrpSpPr>
      <p:grpSpPr>
        <a:xfrm>
          <a:off x="0" y="0"/>
          <a:ext cx="0" cy="0"/>
          <a:chOff x="0" y="0"/>
          <a:chExt cx="0" cy="0"/>
        </a:xfrm>
      </p:grpSpPr>
      <p:grpSp>
        <p:nvGrpSpPr>
          <p:cNvPr name="Group 2" id="2"/>
          <p:cNvGrpSpPr/>
          <p:nvPr/>
        </p:nvGrpSpPr>
        <p:grpSpPr>
          <a:xfrm rot="0">
            <a:off x="3619113" y="3347079"/>
            <a:ext cx="11049773" cy="5001514"/>
            <a:chOff x="0" y="0"/>
            <a:chExt cx="14733031" cy="6668686"/>
          </a:xfrm>
        </p:grpSpPr>
        <p:pic>
          <p:nvPicPr>
            <p:cNvPr name="Picture 3" id="3"/>
            <p:cNvPicPr>
              <a:picLocks noChangeAspect="true"/>
            </p:cNvPicPr>
            <p:nvPr/>
          </p:nvPicPr>
          <p:blipFill>
            <a:blip r:embed="rId2">
              <a:alphaModFix amt="24000"/>
            </a:blip>
            <a:srcRect l="0" t="27368" r="0" b="27368"/>
            <a:stretch>
              <a:fillRect/>
            </a:stretch>
          </p:blipFill>
          <p:spPr>
            <a:xfrm flipH="false" flipV="false">
              <a:off x="0" y="0"/>
              <a:ext cx="14733031" cy="6668686"/>
            </a:xfrm>
            <a:prstGeom prst="rect">
              <a:avLst/>
            </a:prstGeom>
          </p:spPr>
        </p:pic>
      </p:grpSp>
      <p:grpSp>
        <p:nvGrpSpPr>
          <p:cNvPr name="Group 4" id="4"/>
          <p:cNvGrpSpPr/>
          <p:nvPr/>
        </p:nvGrpSpPr>
        <p:grpSpPr>
          <a:xfrm rot="0">
            <a:off x="-334570" y="-228600"/>
            <a:ext cx="836504" cy="10863987"/>
            <a:chOff x="0" y="0"/>
            <a:chExt cx="220314" cy="2861297"/>
          </a:xfrm>
        </p:grpSpPr>
        <p:sp>
          <p:nvSpPr>
            <p:cNvPr name="Freeform 5" id="5"/>
            <p:cNvSpPr/>
            <p:nvPr/>
          </p:nvSpPr>
          <p:spPr>
            <a:xfrm flipH="false" flipV="false">
              <a:off x="0" y="0"/>
              <a:ext cx="220314" cy="2861297"/>
            </a:xfrm>
            <a:custGeom>
              <a:avLst/>
              <a:gdLst/>
              <a:ahLst/>
              <a:cxnLst/>
              <a:rect r="r" b="b" t="t" l="l"/>
              <a:pathLst>
                <a:path h="2861297" w="220314">
                  <a:moveTo>
                    <a:pt x="0" y="0"/>
                  </a:moveTo>
                  <a:lnTo>
                    <a:pt x="220314" y="0"/>
                  </a:lnTo>
                  <a:lnTo>
                    <a:pt x="220314" y="2861297"/>
                  </a:lnTo>
                  <a:lnTo>
                    <a:pt x="0" y="2861297"/>
                  </a:lnTo>
                  <a:close/>
                </a:path>
              </a:pathLst>
            </a:custGeom>
            <a:solidFill>
              <a:srgbClr val="EDEAE5">
                <a:alpha val="83922"/>
              </a:srgbClr>
            </a:solidFill>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3165"/>
                </a:lnSpc>
              </a:pPr>
            </a:p>
          </p:txBody>
        </p:sp>
      </p:grpSp>
      <p:sp>
        <p:nvSpPr>
          <p:cNvPr name="TextBox 7" id="7"/>
          <p:cNvSpPr txBox="true"/>
          <p:nvPr/>
        </p:nvSpPr>
        <p:spPr>
          <a:xfrm rot="0">
            <a:off x="1070541" y="2520526"/>
            <a:ext cx="16859783" cy="7200416"/>
          </a:xfrm>
          <a:prstGeom prst="rect">
            <a:avLst/>
          </a:prstGeom>
        </p:spPr>
        <p:txBody>
          <a:bodyPr anchor="t" rtlCol="false" tIns="0" lIns="0" bIns="0" rIns="0">
            <a:spAutoFit/>
          </a:bodyPr>
          <a:lstStyle/>
          <a:p>
            <a:pPr marL="538856" indent="-269428" lvl="1">
              <a:lnSpc>
                <a:spcPts val="3169"/>
              </a:lnSpc>
              <a:buFont typeface="Arial"/>
              <a:buChar char="•"/>
            </a:pPr>
            <a:r>
              <a:rPr lang="en-US" sz="2495" spc="149">
                <a:solidFill>
                  <a:srgbClr val="000000"/>
                </a:solidFill>
                <a:latin typeface="Nunito"/>
              </a:rPr>
              <a:t>The project assesses the store's sales performance by examining key metrics like revenue growth, average transaction value, conversion rates, and customer retention. </a:t>
            </a:r>
          </a:p>
          <a:p>
            <a:pPr>
              <a:lnSpc>
                <a:spcPts val="3043"/>
              </a:lnSpc>
            </a:pPr>
          </a:p>
          <a:p>
            <a:pPr marL="517426" indent="-258713" lvl="1">
              <a:lnSpc>
                <a:spcPts val="3043"/>
              </a:lnSpc>
              <a:buFont typeface="Arial"/>
              <a:buChar char="•"/>
            </a:pPr>
            <a:r>
              <a:rPr lang="en-US" sz="2396" spc="143">
                <a:solidFill>
                  <a:srgbClr val="000000"/>
                </a:solidFill>
                <a:latin typeface="Nunito"/>
              </a:rPr>
              <a:t>The project evaluates the impact of the store on customer experience and satisfaction.By understanding customer preferences, the project helps optimize the store's offerings to enhance the overall experience.</a:t>
            </a:r>
          </a:p>
          <a:p>
            <a:pPr>
              <a:lnSpc>
                <a:spcPts val="3043"/>
              </a:lnSpc>
            </a:pPr>
          </a:p>
          <a:p>
            <a:pPr marL="517426" indent="-258713" lvl="1">
              <a:lnSpc>
                <a:spcPts val="3043"/>
              </a:lnSpc>
              <a:buFont typeface="Arial"/>
              <a:buChar char="•"/>
            </a:pPr>
            <a:r>
              <a:rPr lang="en-US" sz="2396" spc="143">
                <a:solidFill>
                  <a:srgbClr val="000000"/>
                </a:solidFill>
                <a:latin typeface="Nunito"/>
              </a:rPr>
              <a:t>The project analyzes the different payment modes accepted by the store. By examining customer payment habits, the project seeks to identify the preferred payment modes among the target audience.</a:t>
            </a:r>
          </a:p>
          <a:p>
            <a:pPr>
              <a:lnSpc>
                <a:spcPts val="3043"/>
              </a:lnSpc>
            </a:pPr>
          </a:p>
          <a:p>
            <a:pPr marL="517426" indent="-258713" lvl="1">
              <a:lnSpc>
                <a:spcPts val="3043"/>
              </a:lnSpc>
              <a:buFont typeface="Arial"/>
              <a:buChar char="•"/>
            </a:pPr>
            <a:r>
              <a:rPr lang="en-US" sz="2396" spc="143">
                <a:solidFill>
                  <a:srgbClr val="000000"/>
                </a:solidFill>
                <a:latin typeface="Nunito"/>
              </a:rPr>
              <a:t>Through the analysis of operational efficiency, inventory management, and cost control measures, the project aims to streamline operations and reduce expenses. </a:t>
            </a:r>
          </a:p>
          <a:p>
            <a:pPr>
              <a:lnSpc>
                <a:spcPts val="3043"/>
              </a:lnSpc>
            </a:pPr>
          </a:p>
          <a:p>
            <a:pPr marL="517426" indent="-258713" lvl="1">
              <a:lnSpc>
                <a:spcPts val="3043"/>
              </a:lnSpc>
              <a:buFont typeface="Arial"/>
              <a:buChar char="•"/>
            </a:pPr>
            <a:r>
              <a:rPr lang="en-US" sz="2396" spc="143">
                <a:solidFill>
                  <a:srgbClr val="000000"/>
                </a:solidFill>
                <a:latin typeface="Nunito"/>
              </a:rPr>
              <a:t>The project also evaluates the performance of the store across different cities or geographical locations. This analysis provides insights into customer behavior, preferences, and demands specific to each city, enabling the store to customize its strategies and offerings accordingly..</a:t>
            </a:r>
          </a:p>
          <a:p>
            <a:pPr>
              <a:lnSpc>
                <a:spcPts val="3043"/>
              </a:lnSpc>
            </a:pPr>
          </a:p>
          <a:p>
            <a:pPr marL="517426" indent="-258713" lvl="1">
              <a:lnSpc>
                <a:spcPts val="3043"/>
              </a:lnSpc>
              <a:buFont typeface="Arial"/>
              <a:buChar char="•"/>
            </a:pPr>
            <a:r>
              <a:rPr lang="en-US" sz="2396" spc="143">
                <a:solidFill>
                  <a:srgbClr val="000000"/>
                </a:solidFill>
                <a:latin typeface="Nunito"/>
              </a:rPr>
              <a:t>The project assesses the store's operational efficiency by analyzing aspects such as inventory management, supply chain logistics, staff productivity, and cost control measures.</a:t>
            </a:r>
          </a:p>
          <a:p>
            <a:pPr>
              <a:lnSpc>
                <a:spcPts val="2411"/>
              </a:lnSpc>
              <a:spcBef>
                <a:spcPct val="0"/>
              </a:spcBef>
            </a:pPr>
          </a:p>
        </p:txBody>
      </p:sp>
      <p:sp>
        <p:nvSpPr>
          <p:cNvPr name="TextBox 8" id="8"/>
          <p:cNvSpPr txBox="true"/>
          <p:nvPr/>
        </p:nvSpPr>
        <p:spPr>
          <a:xfrm rot="0">
            <a:off x="949609" y="1310315"/>
            <a:ext cx="8053570" cy="795021"/>
          </a:xfrm>
          <a:prstGeom prst="rect">
            <a:avLst/>
          </a:prstGeom>
        </p:spPr>
        <p:txBody>
          <a:bodyPr anchor="t" rtlCol="false" tIns="0" lIns="0" bIns="0" rIns="0">
            <a:spAutoFit/>
          </a:bodyPr>
          <a:lstStyle/>
          <a:p>
            <a:pPr>
              <a:lnSpc>
                <a:spcPts val="6579"/>
              </a:lnSpc>
              <a:spcBef>
                <a:spcPct val="0"/>
              </a:spcBef>
            </a:pPr>
            <a:r>
              <a:rPr lang="en-US" sz="4699">
                <a:solidFill>
                  <a:srgbClr val="3B4A52"/>
                </a:solidFill>
                <a:latin typeface="Garet ExtraBold"/>
              </a:rPr>
              <a:t>ABOUT PROJECT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DEAE5"/>
        </a:solidFill>
      </p:bgPr>
    </p:bg>
    <p:spTree>
      <p:nvGrpSpPr>
        <p:cNvPr id="1" name=""/>
        <p:cNvGrpSpPr/>
        <p:nvPr/>
      </p:nvGrpSpPr>
      <p:grpSpPr>
        <a:xfrm>
          <a:off x="0" y="0"/>
          <a:ext cx="0" cy="0"/>
          <a:chOff x="0" y="0"/>
          <a:chExt cx="0" cy="0"/>
        </a:xfrm>
      </p:grpSpPr>
      <p:grpSp>
        <p:nvGrpSpPr>
          <p:cNvPr name="Group 2" id="2"/>
          <p:cNvGrpSpPr/>
          <p:nvPr/>
        </p:nvGrpSpPr>
        <p:grpSpPr>
          <a:xfrm rot="0">
            <a:off x="9768946" y="2225874"/>
            <a:ext cx="8519054" cy="5835251"/>
            <a:chOff x="0" y="0"/>
            <a:chExt cx="11358739" cy="7780335"/>
          </a:xfrm>
        </p:grpSpPr>
        <p:pic>
          <p:nvPicPr>
            <p:cNvPr name="Picture 3" id="3"/>
            <p:cNvPicPr>
              <a:picLocks noChangeAspect="true"/>
            </p:cNvPicPr>
            <p:nvPr/>
          </p:nvPicPr>
          <p:blipFill>
            <a:blip r:embed="rId2"/>
            <a:srcRect l="10754" t="0" r="10754" b="0"/>
            <a:stretch>
              <a:fillRect/>
            </a:stretch>
          </p:blipFill>
          <p:spPr>
            <a:xfrm flipH="false" flipV="false">
              <a:off x="0" y="0"/>
              <a:ext cx="11358739" cy="7780335"/>
            </a:xfrm>
            <a:prstGeom prst="rect">
              <a:avLst/>
            </a:prstGeom>
          </p:spPr>
        </p:pic>
      </p:grpSp>
      <p:grpSp>
        <p:nvGrpSpPr>
          <p:cNvPr name="Group 4" id="4"/>
          <p:cNvGrpSpPr/>
          <p:nvPr/>
        </p:nvGrpSpPr>
        <p:grpSpPr>
          <a:xfrm rot="0">
            <a:off x="0" y="9619329"/>
            <a:ext cx="18288000" cy="667671"/>
            <a:chOff x="0" y="0"/>
            <a:chExt cx="4816593" cy="175847"/>
          </a:xfrm>
        </p:grpSpPr>
        <p:sp>
          <p:nvSpPr>
            <p:cNvPr name="Freeform 5" id="5"/>
            <p:cNvSpPr/>
            <p:nvPr/>
          </p:nvSpPr>
          <p:spPr>
            <a:xfrm flipH="false" flipV="false">
              <a:off x="0" y="0"/>
              <a:ext cx="4816592" cy="175847"/>
            </a:xfrm>
            <a:custGeom>
              <a:avLst/>
              <a:gdLst/>
              <a:ahLst/>
              <a:cxnLst/>
              <a:rect r="r" b="b" t="t" l="l"/>
              <a:pathLst>
                <a:path h="175847" w="4816592">
                  <a:moveTo>
                    <a:pt x="0" y="0"/>
                  </a:moveTo>
                  <a:lnTo>
                    <a:pt x="4816592" y="0"/>
                  </a:lnTo>
                  <a:lnTo>
                    <a:pt x="4816592" y="175847"/>
                  </a:lnTo>
                  <a:lnTo>
                    <a:pt x="0" y="175847"/>
                  </a:lnTo>
                  <a:close/>
                </a:path>
              </a:pathLst>
            </a:custGeom>
            <a:solidFill>
              <a:srgbClr val="BCCBCE"/>
            </a:solidFill>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3165"/>
                </a:lnSpc>
              </a:pPr>
            </a:p>
          </p:txBody>
        </p:sp>
      </p:grpSp>
      <p:sp>
        <p:nvSpPr>
          <p:cNvPr name="TextBox 7" id="7"/>
          <p:cNvSpPr txBox="true"/>
          <p:nvPr/>
        </p:nvSpPr>
        <p:spPr>
          <a:xfrm rot="0">
            <a:off x="445610" y="525272"/>
            <a:ext cx="9052623" cy="8675878"/>
          </a:xfrm>
          <a:prstGeom prst="rect">
            <a:avLst/>
          </a:prstGeom>
        </p:spPr>
        <p:txBody>
          <a:bodyPr anchor="t" rtlCol="false" tIns="0" lIns="0" bIns="0" rIns="0">
            <a:spAutoFit/>
          </a:bodyPr>
          <a:lstStyle/>
          <a:p>
            <a:pPr>
              <a:lnSpc>
                <a:spcPts val="2920"/>
              </a:lnSpc>
            </a:pPr>
            <a:r>
              <a:rPr lang="en-US" sz="2299" spc="137">
                <a:solidFill>
                  <a:srgbClr val="000000"/>
                </a:solidFill>
                <a:latin typeface="Nunito Bold"/>
              </a:rPr>
              <a:t>Effects :</a:t>
            </a:r>
            <a:r>
              <a:rPr lang="en-US" sz="2299" spc="137">
                <a:solidFill>
                  <a:srgbClr val="000000"/>
                </a:solidFill>
                <a:latin typeface="Nunito"/>
              </a:rPr>
              <a:t> The project aims to uncover the various effects that the retail store has on business operations. </a:t>
            </a:r>
          </a:p>
          <a:p>
            <a:pPr marL="496567" indent="-248284" lvl="1">
              <a:lnSpc>
                <a:spcPts val="2920"/>
              </a:lnSpc>
              <a:buFont typeface="Arial"/>
              <a:buChar char="•"/>
            </a:pPr>
            <a:r>
              <a:rPr lang="en-US" sz="2299" spc="137">
                <a:solidFill>
                  <a:srgbClr val="000000"/>
                </a:solidFill>
                <a:latin typeface="Nunito"/>
              </a:rPr>
              <a:t>Sales revenue </a:t>
            </a:r>
          </a:p>
          <a:p>
            <a:pPr marL="496567" indent="-248284" lvl="1">
              <a:lnSpc>
                <a:spcPts val="2920"/>
              </a:lnSpc>
              <a:buFont typeface="Arial"/>
              <a:buChar char="•"/>
            </a:pPr>
            <a:r>
              <a:rPr lang="en-US" sz="2299" spc="137">
                <a:solidFill>
                  <a:srgbClr val="000000"/>
                </a:solidFill>
                <a:latin typeface="Nunito"/>
              </a:rPr>
              <a:t>Customer satisfaction </a:t>
            </a:r>
          </a:p>
          <a:p>
            <a:pPr marL="496567" indent="-248284" lvl="1">
              <a:lnSpc>
                <a:spcPts val="2920"/>
              </a:lnSpc>
              <a:buFont typeface="Arial"/>
              <a:buChar char="•"/>
            </a:pPr>
            <a:r>
              <a:rPr lang="en-US" sz="2299" spc="137">
                <a:solidFill>
                  <a:srgbClr val="000000"/>
                </a:solidFill>
                <a:latin typeface="Nunito"/>
              </a:rPr>
              <a:t>Brand image </a:t>
            </a:r>
          </a:p>
          <a:p>
            <a:pPr marL="496567" indent="-248284" lvl="1">
              <a:lnSpc>
                <a:spcPts val="2920"/>
              </a:lnSpc>
              <a:buFont typeface="Arial"/>
              <a:buChar char="•"/>
            </a:pPr>
            <a:r>
              <a:rPr lang="en-US" sz="2299" spc="137">
                <a:solidFill>
                  <a:srgbClr val="000000"/>
                </a:solidFill>
                <a:latin typeface="Nunito"/>
              </a:rPr>
              <a:t>Overall market position.</a:t>
            </a:r>
          </a:p>
          <a:p>
            <a:pPr>
              <a:lnSpc>
                <a:spcPts val="2920"/>
              </a:lnSpc>
            </a:pPr>
          </a:p>
          <a:p>
            <a:pPr>
              <a:lnSpc>
                <a:spcPts val="2920"/>
              </a:lnSpc>
            </a:pPr>
          </a:p>
          <a:p>
            <a:pPr>
              <a:lnSpc>
                <a:spcPts val="2920"/>
              </a:lnSpc>
            </a:pPr>
            <a:r>
              <a:rPr lang="en-US" sz="2299" spc="137">
                <a:solidFill>
                  <a:srgbClr val="000000"/>
                </a:solidFill>
                <a:latin typeface="Nunito Bold"/>
              </a:rPr>
              <a:t>Causes :</a:t>
            </a:r>
            <a:r>
              <a:rPr lang="en-US" sz="2299" spc="137">
                <a:solidFill>
                  <a:srgbClr val="000000"/>
                </a:solidFill>
                <a:latin typeface="Nunito"/>
              </a:rPr>
              <a:t> By conducting a thorough analysis, the project aims to identify the underlying causes behind the effects</a:t>
            </a:r>
          </a:p>
          <a:p>
            <a:pPr marL="496567" indent="-248284" lvl="1">
              <a:lnSpc>
                <a:spcPts val="2920"/>
              </a:lnSpc>
              <a:buFont typeface="Arial"/>
              <a:buChar char="•"/>
            </a:pPr>
            <a:r>
              <a:rPr lang="en-US" sz="2299" spc="137">
                <a:solidFill>
                  <a:srgbClr val="000000"/>
                </a:solidFill>
                <a:latin typeface="Nunito"/>
              </a:rPr>
              <a:t>Store layout</a:t>
            </a:r>
          </a:p>
          <a:p>
            <a:pPr marL="496567" indent="-248284" lvl="1">
              <a:lnSpc>
                <a:spcPts val="2920"/>
              </a:lnSpc>
              <a:buFont typeface="Arial"/>
              <a:buChar char="•"/>
            </a:pPr>
            <a:r>
              <a:rPr lang="en-US" sz="2299" spc="137">
                <a:solidFill>
                  <a:srgbClr val="000000"/>
                </a:solidFill>
                <a:latin typeface="Nunito"/>
              </a:rPr>
              <a:t>Product placement</a:t>
            </a:r>
          </a:p>
          <a:p>
            <a:pPr marL="496567" indent="-248284" lvl="1">
              <a:lnSpc>
                <a:spcPts val="2920"/>
              </a:lnSpc>
              <a:buFont typeface="Arial"/>
              <a:buChar char="•"/>
            </a:pPr>
            <a:r>
              <a:rPr lang="en-US" sz="2299" spc="137">
                <a:solidFill>
                  <a:srgbClr val="000000"/>
                </a:solidFill>
                <a:latin typeface="Nunito"/>
              </a:rPr>
              <a:t>Pricing strategies</a:t>
            </a:r>
          </a:p>
          <a:p>
            <a:pPr marL="496567" indent="-248284" lvl="1">
              <a:lnSpc>
                <a:spcPts val="2920"/>
              </a:lnSpc>
              <a:buFont typeface="Arial"/>
              <a:buChar char="•"/>
            </a:pPr>
            <a:r>
              <a:rPr lang="en-US" sz="2299" spc="137">
                <a:solidFill>
                  <a:srgbClr val="000000"/>
                </a:solidFill>
                <a:latin typeface="Nunito"/>
              </a:rPr>
              <a:t>Inventory management</a:t>
            </a:r>
          </a:p>
          <a:p>
            <a:pPr>
              <a:lnSpc>
                <a:spcPts val="2920"/>
              </a:lnSpc>
            </a:pPr>
          </a:p>
          <a:p>
            <a:pPr>
              <a:lnSpc>
                <a:spcPts val="2920"/>
              </a:lnSpc>
            </a:pPr>
          </a:p>
          <a:p>
            <a:pPr>
              <a:lnSpc>
                <a:spcPts val="2920"/>
              </a:lnSpc>
            </a:pPr>
            <a:r>
              <a:rPr lang="en-US" sz="2299" spc="137">
                <a:solidFill>
                  <a:srgbClr val="000000"/>
                </a:solidFill>
                <a:latin typeface="Nunito Bold"/>
              </a:rPr>
              <a:t>Business Objective : </a:t>
            </a:r>
          </a:p>
          <a:p>
            <a:pPr marL="496567" indent="-248284" lvl="1">
              <a:lnSpc>
                <a:spcPts val="2920"/>
              </a:lnSpc>
              <a:buFont typeface="Arial"/>
              <a:buChar char="•"/>
            </a:pPr>
            <a:r>
              <a:rPr lang="en-US" sz="2299" spc="137">
                <a:solidFill>
                  <a:srgbClr val="000000"/>
                </a:solidFill>
                <a:latin typeface="Nunito"/>
              </a:rPr>
              <a:t>The Olist store analysis project focuses on understanding the effects and causes of store’s performance while aiming to improve business profit. </a:t>
            </a:r>
          </a:p>
          <a:p>
            <a:pPr marL="496567" indent="-248284" lvl="1">
              <a:lnSpc>
                <a:spcPts val="2920"/>
              </a:lnSpc>
              <a:buFont typeface="Arial"/>
              <a:buChar char="•"/>
            </a:pPr>
            <a:r>
              <a:rPr lang="en-US" sz="2299" spc="137">
                <a:solidFill>
                  <a:srgbClr val="000000"/>
                </a:solidFill>
                <a:latin typeface="Nunito"/>
              </a:rPr>
              <a:t>By evaluating sales performance, customer experience, competitive advantage, operational efficiency, and marketing effectiveness.</a:t>
            </a:r>
          </a:p>
          <a:p>
            <a:pPr>
              <a:lnSpc>
                <a:spcPts val="2920"/>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DEAE5"/>
        </a:solidFill>
      </p:bgPr>
    </p:bg>
    <p:spTree>
      <p:nvGrpSpPr>
        <p:cNvPr id="1" name=""/>
        <p:cNvGrpSpPr/>
        <p:nvPr/>
      </p:nvGrpSpPr>
      <p:grpSpPr>
        <a:xfrm>
          <a:off x="0" y="0"/>
          <a:ext cx="0" cy="0"/>
          <a:chOff x="0" y="0"/>
          <a:chExt cx="0" cy="0"/>
        </a:xfrm>
      </p:grpSpPr>
      <p:grpSp>
        <p:nvGrpSpPr>
          <p:cNvPr name="Group 2" id="2"/>
          <p:cNvGrpSpPr/>
          <p:nvPr/>
        </p:nvGrpSpPr>
        <p:grpSpPr>
          <a:xfrm rot="0">
            <a:off x="9693585" y="184571"/>
            <a:ext cx="8045018" cy="5142334"/>
            <a:chOff x="0" y="0"/>
            <a:chExt cx="10726690" cy="6856445"/>
          </a:xfrm>
        </p:grpSpPr>
        <p:pic>
          <p:nvPicPr>
            <p:cNvPr name="Picture 3" id="3"/>
            <p:cNvPicPr>
              <a:picLocks noChangeAspect="true"/>
            </p:cNvPicPr>
            <p:nvPr/>
          </p:nvPicPr>
          <p:blipFill>
            <a:blip r:embed="rId2">
              <a:alphaModFix amt="84000"/>
            </a:blip>
            <a:srcRect l="0" t="2934" r="0" b="2934"/>
            <a:stretch>
              <a:fillRect/>
            </a:stretch>
          </p:blipFill>
          <p:spPr>
            <a:xfrm flipH="false" flipV="false">
              <a:off x="0" y="0"/>
              <a:ext cx="10726690" cy="6856445"/>
            </a:xfrm>
            <a:prstGeom prst="rect">
              <a:avLst/>
            </a:prstGeom>
          </p:spPr>
        </p:pic>
      </p:grpSp>
      <p:grpSp>
        <p:nvGrpSpPr>
          <p:cNvPr name="Group 4" id="4"/>
          <p:cNvGrpSpPr/>
          <p:nvPr/>
        </p:nvGrpSpPr>
        <p:grpSpPr>
          <a:xfrm rot="0">
            <a:off x="2266538" y="7708899"/>
            <a:ext cx="1099169" cy="1099169"/>
            <a:chOff x="0" y="0"/>
            <a:chExt cx="812800" cy="812800"/>
          </a:xfrm>
        </p:grpSpPr>
        <p:sp>
          <p:nvSpPr>
            <p:cNvPr name="Freeform 5" id="5"/>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DEAE5"/>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3165"/>
                </a:lnSpc>
              </a:pPr>
            </a:p>
          </p:txBody>
        </p:sp>
      </p:grpSp>
      <p:grpSp>
        <p:nvGrpSpPr>
          <p:cNvPr name="Group 7" id="7"/>
          <p:cNvGrpSpPr/>
          <p:nvPr/>
        </p:nvGrpSpPr>
        <p:grpSpPr>
          <a:xfrm rot="0">
            <a:off x="8594415" y="7708899"/>
            <a:ext cx="1099169" cy="1099169"/>
            <a:chOff x="0" y="0"/>
            <a:chExt cx="812800" cy="812800"/>
          </a:xfrm>
        </p:grpSpPr>
        <p:sp>
          <p:nvSpPr>
            <p:cNvPr name="Freeform 8" id="8"/>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DEAE5"/>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3165"/>
                </a:lnSpc>
              </a:pPr>
            </a:p>
          </p:txBody>
        </p:sp>
      </p:grpSp>
      <p:grpSp>
        <p:nvGrpSpPr>
          <p:cNvPr name="Group 10" id="10"/>
          <p:cNvGrpSpPr/>
          <p:nvPr/>
        </p:nvGrpSpPr>
        <p:grpSpPr>
          <a:xfrm rot="0">
            <a:off x="14829737" y="7708899"/>
            <a:ext cx="1099169" cy="1099169"/>
            <a:chOff x="0" y="0"/>
            <a:chExt cx="812800" cy="812800"/>
          </a:xfrm>
        </p:grpSpPr>
        <p:sp>
          <p:nvSpPr>
            <p:cNvPr name="Freeform 11" id="11"/>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DEAE5"/>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3165"/>
                </a:lnSpc>
              </a:pPr>
            </a:p>
          </p:txBody>
        </p:sp>
      </p:grpSp>
      <p:pic>
        <p:nvPicPr>
          <p:cNvPr name="Picture 13" id="13"/>
          <p:cNvPicPr>
            <a:picLocks noChangeAspect="true"/>
          </p:cNvPicPr>
          <p:nvPr/>
        </p:nvPicPr>
        <p:blipFill>
          <a:blip r:embed="rId3"/>
          <a:srcRect l="0" t="0" r="0" b="0"/>
          <a:stretch>
            <a:fillRect/>
          </a:stretch>
        </p:blipFill>
        <p:spPr>
          <a:xfrm flipH="false" flipV="false" rot="0">
            <a:off x="9693585" y="5843069"/>
            <a:ext cx="8045018" cy="4284329"/>
          </a:xfrm>
          <a:prstGeom prst="rect">
            <a:avLst/>
          </a:prstGeom>
        </p:spPr>
      </p:pic>
      <p:sp>
        <p:nvSpPr>
          <p:cNvPr name="TextBox 14" id="14"/>
          <p:cNvSpPr txBox="true"/>
          <p:nvPr/>
        </p:nvSpPr>
        <p:spPr>
          <a:xfrm rot="0">
            <a:off x="737850" y="810260"/>
            <a:ext cx="8268029" cy="661162"/>
          </a:xfrm>
          <a:prstGeom prst="rect">
            <a:avLst/>
          </a:prstGeom>
        </p:spPr>
        <p:txBody>
          <a:bodyPr anchor="t" rtlCol="false" tIns="0" lIns="0" bIns="0" rIns="0">
            <a:spAutoFit/>
          </a:bodyPr>
          <a:lstStyle/>
          <a:p>
            <a:pPr>
              <a:lnSpc>
                <a:spcPts val="5324"/>
              </a:lnSpc>
            </a:pPr>
            <a:r>
              <a:rPr lang="en-US" sz="4400">
                <a:solidFill>
                  <a:srgbClr val="3B4A52"/>
                </a:solidFill>
                <a:latin typeface="Garet ExtraBold"/>
              </a:rPr>
              <a:t>KPI 1 </a:t>
            </a:r>
          </a:p>
        </p:txBody>
      </p:sp>
      <p:sp>
        <p:nvSpPr>
          <p:cNvPr name="TextBox 15" id="15"/>
          <p:cNvSpPr txBox="true"/>
          <p:nvPr/>
        </p:nvSpPr>
        <p:spPr>
          <a:xfrm rot="0">
            <a:off x="760382" y="8989044"/>
            <a:ext cx="4111482" cy="438785"/>
          </a:xfrm>
          <a:prstGeom prst="rect">
            <a:avLst/>
          </a:prstGeom>
        </p:spPr>
        <p:txBody>
          <a:bodyPr anchor="t" rtlCol="false" tIns="0" lIns="0" bIns="0" rIns="0">
            <a:spAutoFit/>
          </a:bodyPr>
          <a:lstStyle/>
          <a:p>
            <a:pPr algn="ctr">
              <a:lnSpc>
                <a:spcPts val="3639"/>
              </a:lnSpc>
              <a:spcBef>
                <a:spcPct val="0"/>
              </a:spcBef>
            </a:pPr>
            <a:r>
              <a:rPr lang="en-US" sz="2599">
                <a:solidFill>
                  <a:srgbClr val="EDEAE5"/>
                </a:solidFill>
                <a:latin typeface="Nunito"/>
              </a:rPr>
              <a:t>24/7 Accessibility</a:t>
            </a:r>
          </a:p>
        </p:txBody>
      </p:sp>
      <p:sp>
        <p:nvSpPr>
          <p:cNvPr name="TextBox 16" id="16"/>
          <p:cNvSpPr txBox="true"/>
          <p:nvPr/>
        </p:nvSpPr>
        <p:spPr>
          <a:xfrm rot="0">
            <a:off x="6441258" y="8989044"/>
            <a:ext cx="5405484" cy="438785"/>
          </a:xfrm>
          <a:prstGeom prst="rect">
            <a:avLst/>
          </a:prstGeom>
        </p:spPr>
        <p:txBody>
          <a:bodyPr anchor="t" rtlCol="false" tIns="0" lIns="0" bIns="0" rIns="0">
            <a:spAutoFit/>
          </a:bodyPr>
          <a:lstStyle/>
          <a:p>
            <a:pPr algn="ctr">
              <a:lnSpc>
                <a:spcPts val="3639"/>
              </a:lnSpc>
              <a:spcBef>
                <a:spcPct val="0"/>
              </a:spcBef>
            </a:pPr>
            <a:r>
              <a:rPr lang="en-US" sz="2599">
                <a:solidFill>
                  <a:srgbClr val="EDEAE5"/>
                </a:solidFill>
                <a:latin typeface="Nunito"/>
              </a:rPr>
              <a:t>Hybrid Cloud  Service</a:t>
            </a:r>
          </a:p>
        </p:txBody>
      </p:sp>
      <p:sp>
        <p:nvSpPr>
          <p:cNvPr name="TextBox 17" id="17"/>
          <p:cNvSpPr txBox="true"/>
          <p:nvPr/>
        </p:nvSpPr>
        <p:spPr>
          <a:xfrm rot="0">
            <a:off x="760382" y="1757209"/>
            <a:ext cx="8268029" cy="8370189"/>
          </a:xfrm>
          <a:prstGeom prst="rect">
            <a:avLst/>
          </a:prstGeom>
        </p:spPr>
        <p:txBody>
          <a:bodyPr anchor="t" rtlCol="false" tIns="0" lIns="0" bIns="0" rIns="0">
            <a:spAutoFit/>
          </a:bodyPr>
          <a:lstStyle/>
          <a:p>
            <a:pPr marL="518160" indent="-259080" lvl="1">
              <a:lnSpc>
                <a:spcPts val="3048"/>
              </a:lnSpc>
              <a:buFont typeface="Arial"/>
              <a:buChar char="•"/>
            </a:pPr>
            <a:r>
              <a:rPr lang="en-US" sz="2400" spc="96">
                <a:solidFill>
                  <a:srgbClr val="546873"/>
                </a:solidFill>
                <a:latin typeface="Nunito"/>
              </a:rPr>
              <a:t>Total payment has been dropping, with weekends having the fewest orders. This indicates that Saturdays and Sundays are less active and have fewer purchases than weekdays.  </a:t>
            </a:r>
          </a:p>
          <a:p>
            <a:pPr marL="518160" indent="-259080" lvl="1">
              <a:lnSpc>
                <a:spcPts val="3048"/>
              </a:lnSpc>
              <a:buFont typeface="Arial"/>
              <a:buChar char="•"/>
            </a:pPr>
            <a:r>
              <a:rPr lang="en-US" sz="2400" spc="96">
                <a:solidFill>
                  <a:srgbClr val="546873"/>
                </a:solidFill>
                <a:latin typeface="Nunito"/>
              </a:rPr>
              <a:t>The number of shipment days has been decreasing. Because fewer orders are placed on weekends, the demand for shipping is minimised, resulting in fewer days allocated to order fulfilment.</a:t>
            </a:r>
          </a:p>
          <a:p>
            <a:pPr marL="518160" indent="-259080" lvl="1">
              <a:lnSpc>
                <a:spcPts val="3048"/>
              </a:lnSpc>
              <a:buFont typeface="Arial"/>
              <a:buChar char="•"/>
            </a:pPr>
            <a:r>
              <a:rPr lang="en-US" sz="2400" spc="96">
                <a:solidFill>
                  <a:srgbClr val="546873"/>
                </a:solidFill>
                <a:latin typeface="Nunito"/>
              </a:rPr>
              <a:t>Weekends seem to generate less profit  compared to weekdays, with Tuesdays  being the most profitable day. This  indicates that customers are more  inclined to make purchases on  weekdays, possibly due to factors such  as work routines, availability of  promotions, or higher foot traffic in  physical stores.</a:t>
            </a:r>
          </a:p>
          <a:p>
            <a:pPr marL="518160" indent="-259080" lvl="1">
              <a:lnSpc>
                <a:spcPts val="3048"/>
              </a:lnSpc>
              <a:buFont typeface="Arial"/>
              <a:buChar char="•"/>
            </a:pPr>
            <a:r>
              <a:rPr lang="en-US" sz="2400" spc="96">
                <a:solidFill>
                  <a:srgbClr val="546873"/>
                </a:solidFill>
                <a:latin typeface="Nunito"/>
              </a:rPr>
              <a:t>Based on the data above, it is best to concentrate on growing weekend sales by capturing customers' attention and persuading them to buy more on Saturdays and Sundays. Targeted advertising, weekend-specific discounts, or emphasising weekend-exclusive products may help drive sales during these generally sluggish days.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CCDADD"/>
        </a:solidFill>
      </p:bgPr>
    </p:bg>
    <p:spTree>
      <p:nvGrpSpPr>
        <p:cNvPr id="1" name=""/>
        <p:cNvGrpSpPr/>
        <p:nvPr/>
      </p:nvGrpSpPr>
      <p:grpSpPr>
        <a:xfrm>
          <a:off x="0" y="0"/>
          <a:ext cx="0" cy="0"/>
          <a:chOff x="0" y="0"/>
          <a:chExt cx="0" cy="0"/>
        </a:xfrm>
      </p:grpSpPr>
      <p:grpSp>
        <p:nvGrpSpPr>
          <p:cNvPr name="Group 2" id="2"/>
          <p:cNvGrpSpPr/>
          <p:nvPr/>
        </p:nvGrpSpPr>
        <p:grpSpPr>
          <a:xfrm rot="0">
            <a:off x="-257436" y="-334667"/>
            <a:ext cx="10907806" cy="11337231"/>
            <a:chOff x="0" y="0"/>
            <a:chExt cx="2872838" cy="2985937"/>
          </a:xfrm>
        </p:grpSpPr>
        <p:sp>
          <p:nvSpPr>
            <p:cNvPr name="Freeform 3" id="3"/>
            <p:cNvSpPr/>
            <p:nvPr/>
          </p:nvSpPr>
          <p:spPr>
            <a:xfrm flipH="false" flipV="false">
              <a:off x="0" y="0"/>
              <a:ext cx="2872838" cy="2985937"/>
            </a:xfrm>
            <a:custGeom>
              <a:avLst/>
              <a:gdLst/>
              <a:ahLst/>
              <a:cxnLst/>
              <a:rect r="r" b="b" t="t" l="l"/>
              <a:pathLst>
                <a:path h="2985937" w="2872838">
                  <a:moveTo>
                    <a:pt x="0" y="0"/>
                  </a:moveTo>
                  <a:lnTo>
                    <a:pt x="2872838" y="0"/>
                  </a:lnTo>
                  <a:lnTo>
                    <a:pt x="2872838" y="2985937"/>
                  </a:lnTo>
                  <a:lnTo>
                    <a:pt x="0" y="2985937"/>
                  </a:lnTo>
                  <a:close/>
                </a:path>
              </a:pathLst>
            </a:custGeom>
            <a:solidFill>
              <a:srgbClr val="EDEAE5"/>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3165"/>
                </a:lnSpc>
              </a:pPr>
            </a:p>
          </p:txBody>
        </p:sp>
      </p:grpSp>
      <p:pic>
        <p:nvPicPr>
          <p:cNvPr name="Picture 5" id="5"/>
          <p:cNvPicPr>
            <a:picLocks noChangeAspect="true"/>
          </p:cNvPicPr>
          <p:nvPr/>
        </p:nvPicPr>
        <p:blipFill>
          <a:blip r:embed="rId2"/>
          <a:srcRect l="112" t="0" r="112" b="390"/>
          <a:stretch>
            <a:fillRect/>
          </a:stretch>
        </p:blipFill>
        <p:spPr>
          <a:xfrm flipH="false" flipV="false" rot="0">
            <a:off x="1028700" y="5143500"/>
            <a:ext cx="7811877" cy="4953052"/>
          </a:xfrm>
          <a:prstGeom prst="rect">
            <a:avLst/>
          </a:prstGeom>
        </p:spPr>
      </p:pic>
      <p:pic>
        <p:nvPicPr>
          <p:cNvPr name="Picture 6" id="6"/>
          <p:cNvPicPr>
            <a:picLocks noChangeAspect="true"/>
          </p:cNvPicPr>
          <p:nvPr/>
        </p:nvPicPr>
        <p:blipFill>
          <a:blip r:embed="rId3"/>
          <a:srcRect l="0" t="0" r="0" b="0"/>
          <a:stretch>
            <a:fillRect/>
          </a:stretch>
        </p:blipFill>
        <p:spPr>
          <a:xfrm flipH="false" flipV="false" rot="0">
            <a:off x="2469147" y="1886628"/>
            <a:ext cx="5454639" cy="3068235"/>
          </a:xfrm>
          <a:prstGeom prst="rect">
            <a:avLst/>
          </a:prstGeom>
        </p:spPr>
      </p:pic>
      <p:sp>
        <p:nvSpPr>
          <p:cNvPr name="TextBox 7" id="7"/>
          <p:cNvSpPr txBox="true"/>
          <p:nvPr/>
        </p:nvSpPr>
        <p:spPr>
          <a:xfrm rot="0">
            <a:off x="1028700" y="952500"/>
            <a:ext cx="4970230" cy="745491"/>
          </a:xfrm>
          <a:prstGeom prst="rect">
            <a:avLst/>
          </a:prstGeom>
        </p:spPr>
        <p:txBody>
          <a:bodyPr anchor="t" rtlCol="false" tIns="0" lIns="0" bIns="0" rIns="0">
            <a:spAutoFit/>
          </a:bodyPr>
          <a:lstStyle/>
          <a:p>
            <a:pPr>
              <a:lnSpc>
                <a:spcPts val="6159"/>
              </a:lnSpc>
              <a:spcBef>
                <a:spcPct val="0"/>
              </a:spcBef>
            </a:pPr>
            <a:r>
              <a:rPr lang="en-US" sz="4399">
                <a:solidFill>
                  <a:srgbClr val="3B4A52"/>
                </a:solidFill>
                <a:latin typeface="Garet ExtraBold"/>
              </a:rPr>
              <a:t>KPI 2 </a:t>
            </a:r>
          </a:p>
        </p:txBody>
      </p:sp>
      <p:sp>
        <p:nvSpPr>
          <p:cNvPr name="TextBox 8" id="8"/>
          <p:cNvSpPr txBox="true"/>
          <p:nvPr/>
        </p:nvSpPr>
        <p:spPr>
          <a:xfrm rot="0">
            <a:off x="11253905" y="663046"/>
            <a:ext cx="6414495" cy="9332278"/>
          </a:xfrm>
          <a:prstGeom prst="rect">
            <a:avLst/>
          </a:prstGeom>
        </p:spPr>
        <p:txBody>
          <a:bodyPr anchor="t" rtlCol="false" tIns="0" lIns="0" bIns="0" rIns="0">
            <a:spAutoFit/>
          </a:bodyPr>
          <a:lstStyle/>
          <a:p>
            <a:pPr marL="493650" indent="-246825" lvl="1">
              <a:lnSpc>
                <a:spcPts val="2903"/>
              </a:lnSpc>
              <a:buFont typeface="Arial"/>
              <a:buChar char="•"/>
            </a:pPr>
            <a:r>
              <a:rPr lang="en-US" sz="2286" spc="137">
                <a:solidFill>
                  <a:srgbClr val="000000"/>
                </a:solidFill>
                <a:latin typeface="Nunito"/>
              </a:rPr>
              <a:t>Number of orders with review score 5 and payment type as credit card are 44333.</a:t>
            </a:r>
          </a:p>
          <a:p>
            <a:pPr>
              <a:lnSpc>
                <a:spcPts val="2903"/>
              </a:lnSpc>
            </a:pPr>
          </a:p>
          <a:p>
            <a:pPr marL="493650" indent="-246825" lvl="1">
              <a:lnSpc>
                <a:spcPts val="2903"/>
              </a:lnSpc>
              <a:buFont typeface="Arial"/>
              <a:buChar char="•"/>
            </a:pPr>
            <a:r>
              <a:rPr lang="en-US" sz="2286" spc="137">
                <a:solidFill>
                  <a:srgbClr val="000000"/>
                </a:solidFill>
                <a:latin typeface="Nunito"/>
              </a:rPr>
              <a:t>There is significant growth in number of orders on yearly basis. Number of orders are maximum in 2018</a:t>
            </a:r>
          </a:p>
          <a:p>
            <a:pPr>
              <a:lnSpc>
                <a:spcPts val="2903"/>
              </a:lnSpc>
            </a:pPr>
          </a:p>
          <a:p>
            <a:pPr marL="493650" indent="-246825" lvl="1">
              <a:lnSpc>
                <a:spcPts val="2903"/>
              </a:lnSpc>
              <a:buFont typeface="Arial"/>
              <a:buChar char="•"/>
            </a:pPr>
            <a:r>
              <a:rPr lang="en-US" sz="2286" spc="137">
                <a:solidFill>
                  <a:srgbClr val="000000"/>
                </a:solidFill>
                <a:latin typeface="Nunito"/>
              </a:rPr>
              <a:t>Most customers are preferring credit card as payment type. Total payment value received is maximum from payment type credit card i.e. nearly 78% of total payment</a:t>
            </a:r>
          </a:p>
          <a:p>
            <a:pPr>
              <a:lnSpc>
                <a:spcPts val="2903"/>
              </a:lnSpc>
            </a:pPr>
          </a:p>
          <a:p>
            <a:pPr marL="493650" indent="-246825" lvl="1">
              <a:lnSpc>
                <a:spcPts val="2903"/>
              </a:lnSpc>
              <a:buFont typeface="Arial"/>
              <a:buChar char="•"/>
            </a:pPr>
            <a:r>
              <a:rPr lang="en-US" sz="2286" spc="137">
                <a:solidFill>
                  <a:srgbClr val="000000"/>
                </a:solidFill>
                <a:latin typeface="Nunito"/>
              </a:rPr>
              <a:t>Products having maximum number of orders are cama_mesa_banho, beleza_saude, esporte_lazer, moveis_decoracao and informatica_acessorios</a:t>
            </a:r>
          </a:p>
          <a:p>
            <a:pPr>
              <a:lnSpc>
                <a:spcPts val="2903"/>
              </a:lnSpc>
            </a:pPr>
          </a:p>
          <a:p>
            <a:pPr marL="493650" indent="-246825" lvl="1">
              <a:lnSpc>
                <a:spcPts val="2903"/>
              </a:lnSpc>
              <a:buFont typeface="Arial"/>
              <a:buChar char="•"/>
            </a:pPr>
            <a:r>
              <a:rPr lang="en-US" sz="2286" spc="137">
                <a:solidFill>
                  <a:srgbClr val="000000"/>
                </a:solidFill>
                <a:latin typeface="Nunito"/>
              </a:rPr>
              <a:t>Nearly 57% orders are for products with review score 5. We have to improve quality of products so that customer review score will increase and therefore number of orders will also increase</a:t>
            </a:r>
          </a:p>
          <a:p>
            <a:pPr algn="ctr">
              <a:lnSpc>
                <a:spcPts val="2903"/>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DEAE5"/>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6917714" y="585385"/>
            <a:ext cx="10240382" cy="6315768"/>
          </a:xfrm>
          <a:prstGeom prst="rect">
            <a:avLst/>
          </a:prstGeom>
        </p:spPr>
      </p:pic>
      <p:sp>
        <p:nvSpPr>
          <p:cNvPr name="TextBox 3" id="3"/>
          <p:cNvSpPr txBox="true"/>
          <p:nvPr/>
        </p:nvSpPr>
        <p:spPr>
          <a:xfrm rot="0">
            <a:off x="1028700" y="1559549"/>
            <a:ext cx="5889014" cy="745491"/>
          </a:xfrm>
          <a:prstGeom prst="rect">
            <a:avLst/>
          </a:prstGeom>
        </p:spPr>
        <p:txBody>
          <a:bodyPr anchor="t" rtlCol="false" tIns="0" lIns="0" bIns="0" rIns="0">
            <a:spAutoFit/>
          </a:bodyPr>
          <a:lstStyle/>
          <a:p>
            <a:pPr>
              <a:lnSpc>
                <a:spcPts val="6159"/>
              </a:lnSpc>
              <a:spcBef>
                <a:spcPct val="0"/>
              </a:spcBef>
            </a:pPr>
            <a:r>
              <a:rPr lang="en-US" sz="4399">
                <a:solidFill>
                  <a:srgbClr val="3B4A52"/>
                </a:solidFill>
                <a:latin typeface="Garet ExtraBold"/>
              </a:rPr>
              <a:t>KPI 3 </a:t>
            </a:r>
          </a:p>
        </p:txBody>
      </p:sp>
      <p:sp>
        <p:nvSpPr>
          <p:cNvPr name="TextBox 4" id="4"/>
          <p:cNvSpPr txBox="true"/>
          <p:nvPr/>
        </p:nvSpPr>
        <p:spPr>
          <a:xfrm rot="0">
            <a:off x="1028700" y="3086261"/>
            <a:ext cx="5579513" cy="4104953"/>
          </a:xfrm>
          <a:prstGeom prst="rect">
            <a:avLst/>
          </a:prstGeom>
        </p:spPr>
        <p:txBody>
          <a:bodyPr anchor="t" rtlCol="false" tIns="0" lIns="0" bIns="0" rIns="0">
            <a:spAutoFit/>
          </a:bodyPr>
          <a:lstStyle/>
          <a:p>
            <a:pPr marL="470473" indent="-235237" lvl="1">
              <a:lnSpc>
                <a:spcPts val="2767"/>
              </a:lnSpc>
              <a:buFont typeface="Arial"/>
              <a:buChar char="•"/>
            </a:pPr>
            <a:r>
              <a:rPr lang="en-US" sz="2179" spc="130">
                <a:solidFill>
                  <a:srgbClr val="000000"/>
                </a:solidFill>
                <a:latin typeface="Nunito"/>
              </a:rPr>
              <a:t> Average number of days to deliver the order for pet shop is 11 days.</a:t>
            </a:r>
          </a:p>
          <a:p>
            <a:pPr marL="470473" indent="-235237" lvl="1">
              <a:lnSpc>
                <a:spcPts val="2767"/>
              </a:lnSpc>
              <a:buFont typeface="Arial"/>
              <a:buChar char="•"/>
            </a:pPr>
            <a:r>
              <a:rPr lang="en-US" sz="2179" spc="130">
                <a:solidFill>
                  <a:srgbClr val="000000"/>
                </a:solidFill>
                <a:latin typeface="Nunito"/>
              </a:rPr>
              <a:t>A smaller average number of days suggests a more rapid and efficient order delivery process, which is often preferred by both customers and businesses. It suggests that the organisation can process and ship orders quickly, ensuring customer satisfaction and potentially encouraging repeat business.</a:t>
            </a:r>
          </a:p>
          <a:p>
            <a:pPr>
              <a:lnSpc>
                <a:spcPts val="2767"/>
              </a:lnSpc>
            </a:pPr>
          </a:p>
        </p:txBody>
      </p:sp>
      <p:sp>
        <p:nvSpPr>
          <p:cNvPr name="TextBox 5" id="5"/>
          <p:cNvSpPr txBox="true"/>
          <p:nvPr/>
        </p:nvSpPr>
        <p:spPr>
          <a:xfrm rot="0">
            <a:off x="1028700" y="7153114"/>
            <a:ext cx="16872297" cy="1617843"/>
          </a:xfrm>
          <a:prstGeom prst="rect">
            <a:avLst/>
          </a:prstGeom>
        </p:spPr>
        <p:txBody>
          <a:bodyPr anchor="t" rtlCol="false" tIns="0" lIns="0" bIns="0" rIns="0">
            <a:spAutoFit/>
          </a:bodyPr>
          <a:lstStyle/>
          <a:p>
            <a:pPr marL="497735" indent="-248867" lvl="1">
              <a:lnSpc>
                <a:spcPts val="3227"/>
              </a:lnSpc>
              <a:buFont typeface="Arial"/>
              <a:buChar char="•"/>
            </a:pPr>
            <a:r>
              <a:rPr lang="en-US" sz="2305" spc="138">
                <a:solidFill>
                  <a:srgbClr val="000000"/>
                </a:solidFill>
                <a:latin typeface="Nunito"/>
              </a:rPr>
              <a:t>A larger average number of days, on the other hand, indicates delays or inefficiencies in the order fulfilment process. This could lead to customer discontent, unfavourable reviews, and an increase in returns or cancellations. Identifying and addressing the reasons that cause delays is critical for improving customer experience and maintaining a competitive edge in the market.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DEAE5"/>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8823003" y="747077"/>
            <a:ext cx="8436297" cy="3344118"/>
          </a:xfrm>
          <a:prstGeom prst="rect">
            <a:avLst/>
          </a:prstGeom>
        </p:spPr>
      </p:pic>
      <p:pic>
        <p:nvPicPr>
          <p:cNvPr name="Picture 3" id="3"/>
          <p:cNvPicPr>
            <a:picLocks noChangeAspect="true"/>
          </p:cNvPicPr>
          <p:nvPr/>
        </p:nvPicPr>
        <p:blipFill>
          <a:blip r:embed="rId3"/>
          <a:srcRect l="3158" t="0" r="3158" b="0"/>
          <a:stretch>
            <a:fillRect/>
          </a:stretch>
        </p:blipFill>
        <p:spPr>
          <a:xfrm flipH="false" flipV="false" rot="0">
            <a:off x="8341025" y="5143500"/>
            <a:ext cx="9946975" cy="4222415"/>
          </a:xfrm>
          <a:prstGeom prst="rect">
            <a:avLst/>
          </a:prstGeom>
        </p:spPr>
      </p:pic>
      <p:sp>
        <p:nvSpPr>
          <p:cNvPr name="TextBox 4" id="4"/>
          <p:cNvSpPr txBox="true"/>
          <p:nvPr/>
        </p:nvSpPr>
        <p:spPr>
          <a:xfrm rot="0">
            <a:off x="1441926" y="398780"/>
            <a:ext cx="6002532" cy="629920"/>
          </a:xfrm>
          <a:prstGeom prst="rect">
            <a:avLst/>
          </a:prstGeom>
        </p:spPr>
        <p:txBody>
          <a:bodyPr anchor="t" rtlCol="false" tIns="0" lIns="0" bIns="0" rIns="0">
            <a:spAutoFit/>
          </a:bodyPr>
          <a:lstStyle/>
          <a:p>
            <a:pPr>
              <a:lnSpc>
                <a:spcPts val="5179"/>
              </a:lnSpc>
              <a:spcBef>
                <a:spcPct val="0"/>
              </a:spcBef>
            </a:pPr>
            <a:r>
              <a:rPr lang="en-US" sz="3699">
                <a:solidFill>
                  <a:srgbClr val="3B4A52"/>
                </a:solidFill>
                <a:latin typeface="Garet ExtraBold"/>
              </a:rPr>
              <a:t>KPI 4 </a:t>
            </a:r>
          </a:p>
        </p:txBody>
      </p:sp>
      <p:sp>
        <p:nvSpPr>
          <p:cNvPr name="TextBox 5" id="5"/>
          <p:cNvSpPr txBox="true"/>
          <p:nvPr/>
        </p:nvSpPr>
        <p:spPr>
          <a:xfrm rot="0">
            <a:off x="545359" y="1300798"/>
            <a:ext cx="7795666" cy="8800579"/>
          </a:xfrm>
          <a:prstGeom prst="rect">
            <a:avLst/>
          </a:prstGeom>
        </p:spPr>
        <p:txBody>
          <a:bodyPr anchor="t" rtlCol="false" tIns="0" lIns="0" bIns="0" rIns="0">
            <a:spAutoFit/>
          </a:bodyPr>
          <a:lstStyle/>
          <a:p>
            <a:pPr marL="475298" indent="-237649" lvl="1">
              <a:lnSpc>
                <a:spcPts val="2795"/>
              </a:lnSpc>
              <a:buFont typeface="Arial"/>
              <a:buChar char="•"/>
            </a:pPr>
            <a:r>
              <a:rPr lang="en-US" sz="2201" spc="132">
                <a:solidFill>
                  <a:srgbClr val="3B4A52"/>
                </a:solidFill>
                <a:latin typeface="Nunito"/>
              </a:rPr>
              <a:t>In terms of average sales amount for most purchased products, Sao Paulo city ranks in the top five cities. As a result, Sao Paulo's total profit is expected to be high in comparison to other cities.</a:t>
            </a:r>
          </a:p>
          <a:p>
            <a:pPr marL="475298" indent="-237649" lvl="1">
              <a:lnSpc>
                <a:spcPts val="2795"/>
              </a:lnSpc>
              <a:buFont typeface="Arial"/>
              <a:buChar char="•"/>
            </a:pPr>
            <a:r>
              <a:rPr lang="en-US" sz="2201" spc="132">
                <a:solidFill>
                  <a:srgbClr val="3B4A52"/>
                </a:solidFill>
                <a:latin typeface="Nunito"/>
              </a:rPr>
              <a:t>According to the data supplied, Sao Paulo's total profit in July 2018 was 19,921.68. The entire profit is expected to climb to roughly 32,572.78 by August 2019. This indicates that profit will increase significantly over the selected time period.</a:t>
            </a:r>
          </a:p>
          <a:p>
            <a:pPr marL="475298" indent="-237649" lvl="1">
              <a:lnSpc>
                <a:spcPts val="2795"/>
              </a:lnSpc>
              <a:buFont typeface="Arial"/>
              <a:buChar char="•"/>
            </a:pPr>
            <a:r>
              <a:rPr lang="en-US" sz="2201" spc="132">
                <a:solidFill>
                  <a:srgbClr val="3B4A52"/>
                </a:solidFill>
                <a:latin typeface="Nunito"/>
              </a:rPr>
              <a:t>According to the statement, item pricing remained mostly steady between 2017 and 2018, with modest modifications. However, despite these slight price swings, there was little impact on product demand. This implies that demand remained consistent despite minor price increases.</a:t>
            </a:r>
          </a:p>
          <a:p>
            <a:pPr marL="475298" indent="-237649" lvl="1">
              <a:lnSpc>
                <a:spcPts val="2795"/>
              </a:lnSpc>
              <a:buFont typeface="Arial"/>
              <a:buChar char="•"/>
            </a:pPr>
            <a:r>
              <a:rPr lang="en-US" sz="2201" spc="132">
                <a:solidFill>
                  <a:srgbClr val="3B4A52"/>
                </a:solidFill>
                <a:latin typeface="Nunito"/>
              </a:rPr>
              <a:t>Based on the information supplied, if demand for items in Sao Paulo city has stayed stable despite modest price fluctuations in the past, demand is anticipated to increase in the coming year as well. However, it is vital to highlight that other factors, such as changes in consumer tastes, economic conditions, or market rivalry, could influence demand.</a:t>
            </a:r>
          </a:p>
          <a:p>
            <a:pPr>
              <a:lnSpc>
                <a:spcPts val="2795"/>
              </a:lnSpc>
            </a:pPr>
          </a:p>
          <a:p>
            <a:pPr>
              <a:lnSpc>
                <a:spcPts val="2795"/>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DEAE5"/>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400" r="0" b="400"/>
          <a:stretch>
            <a:fillRect/>
          </a:stretch>
        </p:blipFill>
        <p:spPr>
          <a:xfrm flipH="false" flipV="false" rot="0">
            <a:off x="7980121" y="890270"/>
            <a:ext cx="9651865" cy="6569636"/>
          </a:xfrm>
          <a:prstGeom prst="rect">
            <a:avLst/>
          </a:prstGeom>
        </p:spPr>
      </p:pic>
      <p:sp>
        <p:nvSpPr>
          <p:cNvPr name="TextBox 3" id="3"/>
          <p:cNvSpPr txBox="true"/>
          <p:nvPr/>
        </p:nvSpPr>
        <p:spPr>
          <a:xfrm rot="0">
            <a:off x="873578" y="479424"/>
            <a:ext cx="6426395" cy="745491"/>
          </a:xfrm>
          <a:prstGeom prst="rect">
            <a:avLst/>
          </a:prstGeom>
        </p:spPr>
        <p:txBody>
          <a:bodyPr anchor="t" rtlCol="false" tIns="0" lIns="0" bIns="0" rIns="0">
            <a:spAutoFit/>
          </a:bodyPr>
          <a:lstStyle/>
          <a:p>
            <a:pPr algn="just">
              <a:lnSpc>
                <a:spcPts val="6159"/>
              </a:lnSpc>
              <a:spcBef>
                <a:spcPct val="0"/>
              </a:spcBef>
            </a:pPr>
            <a:r>
              <a:rPr lang="en-US" sz="4399">
                <a:solidFill>
                  <a:srgbClr val="3B4A52"/>
                </a:solidFill>
                <a:latin typeface="Garet ExtraBold"/>
              </a:rPr>
              <a:t>KPI 5</a:t>
            </a:r>
          </a:p>
        </p:txBody>
      </p:sp>
      <p:sp>
        <p:nvSpPr>
          <p:cNvPr name="TextBox 4" id="4"/>
          <p:cNvSpPr txBox="true"/>
          <p:nvPr/>
        </p:nvSpPr>
        <p:spPr>
          <a:xfrm rot="0">
            <a:off x="348059" y="7454646"/>
            <a:ext cx="16975972" cy="1803654"/>
          </a:xfrm>
          <a:prstGeom prst="rect">
            <a:avLst/>
          </a:prstGeom>
        </p:spPr>
        <p:txBody>
          <a:bodyPr anchor="t" rtlCol="false" tIns="0" lIns="0" bIns="0" rIns="0">
            <a:spAutoFit/>
          </a:bodyPr>
          <a:lstStyle/>
          <a:p>
            <a:pPr>
              <a:lnSpc>
                <a:spcPts val="2231"/>
              </a:lnSpc>
            </a:pPr>
          </a:p>
          <a:p>
            <a:pPr marL="422551" indent="-211276" lvl="1">
              <a:lnSpc>
                <a:spcPts val="2485"/>
              </a:lnSpc>
              <a:buFont typeface="Arial"/>
              <a:buChar char="•"/>
            </a:pPr>
            <a:r>
              <a:rPr lang="en-US" sz="1957" spc="117">
                <a:solidFill>
                  <a:srgbClr val="000000"/>
                </a:solidFill>
                <a:latin typeface="Nunito"/>
              </a:rPr>
              <a:t>The cities of Novo Brasil, Capinzal do Norte, Adhemar de Barros, Aracê, and Marcelino Vieira had the shortest shipping times. Furthermore, these cities received a small number of orders. Longer shipping periods and low order quantities in these cities may suggest logistical difficulties, limited transportation alternatives, or other reasons that lead to delayed deliveries. Analysing and resolving the underlying problems can aid in decreasing shipment times and increasing order volumes in certain places.</a:t>
            </a:r>
          </a:p>
          <a:p>
            <a:pPr algn="ctr">
              <a:lnSpc>
                <a:spcPts val="2231"/>
              </a:lnSpc>
              <a:spcBef>
                <a:spcPct val="0"/>
              </a:spcBef>
            </a:pPr>
          </a:p>
        </p:txBody>
      </p:sp>
      <p:sp>
        <p:nvSpPr>
          <p:cNvPr name="TextBox 5" id="5"/>
          <p:cNvSpPr txBox="true"/>
          <p:nvPr/>
        </p:nvSpPr>
        <p:spPr>
          <a:xfrm rot="0">
            <a:off x="348059" y="1792035"/>
            <a:ext cx="7266134" cy="5484214"/>
          </a:xfrm>
          <a:prstGeom prst="rect">
            <a:avLst/>
          </a:prstGeom>
        </p:spPr>
        <p:txBody>
          <a:bodyPr anchor="t" rtlCol="false" tIns="0" lIns="0" bIns="0" rIns="0">
            <a:spAutoFit/>
          </a:bodyPr>
          <a:lstStyle/>
          <a:p>
            <a:pPr marL="423390" indent="-211695" lvl="1">
              <a:lnSpc>
                <a:spcPts val="2745"/>
              </a:lnSpc>
              <a:buFont typeface="Arial"/>
              <a:buChar char="•"/>
            </a:pPr>
            <a:r>
              <a:rPr lang="en-US" sz="1961" spc="117">
                <a:solidFill>
                  <a:srgbClr val="000000"/>
                </a:solidFill>
                <a:latin typeface="Nunito"/>
              </a:rPr>
              <a:t>This KPI examines the association between review scores and shipping time. This shows that the overall delivery procedure is highly efficient, with the majority of consumers receiving their items ahead of schedule. However, around 7% of purchases encountered delivery delays, underscoring the need to address this issue and reduce the number of delayed deliveries even further.</a:t>
            </a:r>
          </a:p>
          <a:p>
            <a:pPr marL="423390" indent="-211695" lvl="1">
              <a:lnSpc>
                <a:spcPts val="2745"/>
              </a:lnSpc>
              <a:buFont typeface="Arial"/>
              <a:buChar char="•"/>
            </a:pPr>
            <a:r>
              <a:rPr lang="en-US" sz="1961" spc="117">
                <a:solidFill>
                  <a:srgbClr val="000000"/>
                </a:solidFill>
                <a:latin typeface="Nunito"/>
              </a:rPr>
              <a:t>Rio de Janeiro and Brasilia had the greatest rates of delivery delays among the top consumer cities. This research shows that certain locations may be experiencing logistical or operational issues, resulting in greater rates of delivery delays. Addressing these issues in these specific regions can increase overall delivery performance and customer satisfaction dramatically.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DAFj7iOfHwM</dc:identifier>
  <dcterms:modified xsi:type="dcterms:W3CDTF">2011-08-01T06:04:30Z</dcterms:modified>
  <cp:revision>1</cp:revision>
  <dc:title>DATA Analysis - Olist Store Analysis</dc:title>
</cp:coreProperties>
</file>