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64" r:id="rId6"/>
    <p:sldId id="266" r:id="rId7"/>
    <p:sldId id="259" r:id="rId8"/>
    <p:sldId id="260" r:id="rId9"/>
    <p:sldId id="261" r:id="rId10"/>
    <p:sldId id="263" r:id="rId11"/>
    <p:sldId id="267" r:id="rId12"/>
    <p:sldId id="262" r:id="rId13"/>
    <p:sldId id="268" r:id="rId14"/>
    <p:sldId id="270" r:id="rId15"/>
    <p:sldId id="271" r:id="rId16"/>
    <p:sldId id="269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android/android_relative_layout.htm" TargetMode="External"/><Relationship Id="rId2" Type="http://schemas.openxmlformats.org/officeDocument/2006/relationships/hyperlink" Target="http://www.tutorialspoint.com/android/android_linear_layout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tutorialspoint.com/android/android_absolute_layout.htm" TargetMode="External"/><Relationship Id="rId4" Type="http://schemas.openxmlformats.org/officeDocument/2006/relationships/hyperlink" Target="http://www.tutorialspoint.com/android/android_table_layout.ht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android/android_list_view.htm" TargetMode="External"/><Relationship Id="rId2" Type="http://schemas.openxmlformats.org/officeDocument/2006/relationships/hyperlink" Target="http://www.tutorialspoint.com/android/android_frame_layout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utorialspoint.com/android/android_grid_view.htm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Android ?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52600"/>
            <a:ext cx="6400800" cy="44958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rgbClr val="222222"/>
                </a:solidFill>
                <a:latin typeface="arial"/>
              </a:rPr>
              <a:t>An </a:t>
            </a:r>
            <a:r>
              <a:rPr lang="en-US" dirty="0" smtClean="0">
                <a:solidFill>
                  <a:srgbClr val="222222"/>
                </a:solidFill>
                <a:latin typeface="arial"/>
              </a:rPr>
              <a:t>open-source operating system used for </a:t>
            </a:r>
            <a:r>
              <a:rPr lang="en-US" dirty="0" smtClean="0">
                <a:solidFill>
                  <a:srgbClr val="222222"/>
                </a:solidFill>
                <a:latin typeface="arial"/>
              </a:rPr>
              <a:t>smart phones </a:t>
            </a:r>
            <a:r>
              <a:rPr lang="en-US" dirty="0" smtClean="0">
                <a:solidFill>
                  <a:srgbClr val="222222"/>
                </a:solidFill>
                <a:latin typeface="arial"/>
              </a:rPr>
              <a:t>and tablet computers</a:t>
            </a:r>
            <a:r>
              <a:rPr lang="en-US" dirty="0" smtClean="0">
                <a:solidFill>
                  <a:srgbClr val="222222"/>
                </a:solidFill>
                <a:latin typeface="arial"/>
              </a:rPr>
              <a:t>.</a:t>
            </a:r>
          </a:p>
          <a:p>
            <a:pPr algn="just">
              <a:buFont typeface="Wingdings" pitchFamily="2" charset="2"/>
              <a:buChar char="Ø"/>
            </a:pPr>
            <a:endParaRPr lang="en-US" dirty="0" smtClean="0"/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rgbClr val="111111"/>
                </a:solidFill>
                <a:latin typeface="Source Sans Pro"/>
              </a:rPr>
              <a:t>Developed </a:t>
            </a:r>
            <a:r>
              <a:rPr lang="en-US" dirty="0" smtClean="0">
                <a:solidFill>
                  <a:srgbClr val="111111"/>
                </a:solidFill>
                <a:latin typeface="Source Sans Pro"/>
              </a:rPr>
              <a:t>by the Open Handset </a:t>
            </a:r>
            <a:r>
              <a:rPr lang="en-US" dirty="0" smtClean="0">
                <a:solidFill>
                  <a:srgbClr val="111111"/>
                </a:solidFill>
                <a:latin typeface="Source Sans Pro"/>
              </a:rPr>
              <a:t>Alliance</a:t>
            </a:r>
          </a:p>
          <a:p>
            <a:pPr algn="just">
              <a:buFont typeface="Wingdings" pitchFamily="2" charset="2"/>
              <a:buChar char="Ø"/>
            </a:pPr>
            <a:endParaRPr lang="en-US" dirty="0" smtClean="0">
              <a:solidFill>
                <a:srgbClr val="111111"/>
              </a:solidFill>
              <a:latin typeface="Source Sans Pro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rgbClr val="111111"/>
                </a:solidFill>
                <a:latin typeface="Source Sans Pro"/>
              </a:rPr>
              <a:t>led </a:t>
            </a:r>
            <a:r>
              <a:rPr lang="en-US" dirty="0" smtClean="0">
                <a:solidFill>
                  <a:srgbClr val="111111"/>
                </a:solidFill>
                <a:latin typeface="Source Sans Pro"/>
              </a:rPr>
              <a:t>by Google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Android </a:t>
            </a:r>
            <a:r>
              <a:rPr lang="en-US" dirty="0" smtClean="0">
                <a:solidFill>
                  <a:srgbClr val="FFC000"/>
                </a:solidFill>
              </a:rPr>
              <a:t>Libraries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android.app</a:t>
            </a:r>
            <a:r>
              <a:rPr lang="en-US" dirty="0" smtClean="0"/>
              <a:t> − Provides access to the application model and is the </a:t>
            </a:r>
            <a:r>
              <a:rPr lang="en-US" dirty="0" smtClean="0"/>
              <a:t>cornerstone </a:t>
            </a:r>
            <a:r>
              <a:rPr lang="en-US" dirty="0" smtClean="0"/>
              <a:t>of all Android applications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 err="1" smtClean="0"/>
              <a:t>android.content</a:t>
            </a:r>
            <a:r>
              <a:rPr lang="en-US" dirty="0" smtClean="0"/>
              <a:t> − Facilitates content access, publishing and messaging </a:t>
            </a:r>
            <a:r>
              <a:rPr lang="en-US" dirty="0" smtClean="0"/>
              <a:t>between </a:t>
            </a:r>
            <a:r>
              <a:rPr lang="en-US" dirty="0" smtClean="0"/>
              <a:t>applications and application components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 err="1" smtClean="0"/>
              <a:t>android.database</a:t>
            </a:r>
            <a:r>
              <a:rPr lang="en-US" dirty="0" smtClean="0"/>
              <a:t> − Used to access data published by content providers </a:t>
            </a:r>
            <a:r>
              <a:rPr lang="en-US" dirty="0" smtClean="0"/>
              <a:t>and </a:t>
            </a:r>
            <a:r>
              <a:rPr lang="en-US" dirty="0" smtClean="0"/>
              <a:t>includes </a:t>
            </a:r>
            <a:r>
              <a:rPr lang="en-US" dirty="0" err="1" smtClean="0"/>
              <a:t>SQLite</a:t>
            </a:r>
            <a:r>
              <a:rPr lang="en-US" dirty="0" smtClean="0"/>
              <a:t> database management classes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 err="1" smtClean="0"/>
              <a:t>android.os</a:t>
            </a:r>
            <a:r>
              <a:rPr lang="en-US" dirty="0" smtClean="0"/>
              <a:t> − Provides applications with access to standard operating system services including messages, system services and inter-process communication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85000" lnSpcReduction="10000"/>
          </a:bodyPr>
          <a:lstStyle/>
          <a:p>
            <a:endParaRPr lang="en-US" dirty="0" smtClean="0"/>
          </a:p>
          <a:p>
            <a:r>
              <a:rPr lang="en-US" b="1" dirty="0" err="1" smtClean="0"/>
              <a:t>android.text</a:t>
            </a:r>
            <a:r>
              <a:rPr lang="en-US" dirty="0" smtClean="0"/>
              <a:t> − Used to render and manipulate text on a device display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 err="1" smtClean="0"/>
              <a:t>android.view</a:t>
            </a:r>
            <a:r>
              <a:rPr lang="en-US" dirty="0" smtClean="0"/>
              <a:t> − The fundamental building blocks of application user interfaces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 err="1" smtClean="0"/>
              <a:t>android.widget</a:t>
            </a:r>
            <a:r>
              <a:rPr lang="en-US" dirty="0" smtClean="0"/>
              <a:t> − A rich collection of pre-built user interface components such as buttons, labels, list views, layout managers, radio buttons etc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 err="1" smtClean="0"/>
              <a:t>android.webkit</a:t>
            </a:r>
            <a:r>
              <a:rPr lang="en-US" dirty="0" smtClean="0"/>
              <a:t> − A set of classes intended to allow web-browsing capabilities to be built into applications.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Application </a:t>
            </a:r>
            <a:r>
              <a:rPr lang="en-US" dirty="0" smtClean="0">
                <a:solidFill>
                  <a:srgbClr val="FFC000"/>
                </a:solidFill>
              </a:rPr>
              <a:t>Framework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Activity Manager</a:t>
            </a:r>
            <a:r>
              <a:rPr lang="en-US" dirty="0" smtClean="0"/>
              <a:t> − Controls all aspects of the application lifecycle and activity stack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 smtClean="0"/>
              <a:t>Content Providers</a:t>
            </a:r>
            <a:r>
              <a:rPr lang="en-US" dirty="0" smtClean="0"/>
              <a:t> − Allows applications to publish and share data with other applications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 smtClean="0"/>
              <a:t>Resource Manager</a:t>
            </a:r>
            <a:r>
              <a:rPr lang="en-US" dirty="0" smtClean="0"/>
              <a:t> − Provides access to non-code embedded resources such as strings, color settings and user interface layouts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 smtClean="0"/>
              <a:t>Notifications Manager</a:t>
            </a:r>
            <a:r>
              <a:rPr lang="en-US" dirty="0" smtClean="0"/>
              <a:t> − Allows applications to display alerts and notifications to the user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 smtClean="0"/>
              <a:t>View System</a:t>
            </a:r>
            <a:r>
              <a:rPr lang="en-US" dirty="0" smtClean="0"/>
              <a:t> − An extensible set of views used to create application user interfaces.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i="1" dirty="0" smtClean="0">
                <a:solidFill>
                  <a:srgbClr val="FFC000"/>
                </a:solidFill>
              </a:rPr>
              <a:t>AndroidManifest.xml ?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r>
              <a:rPr lang="en-US" dirty="0" smtClean="0"/>
              <a:t>It have configuration and permissions of an application </a:t>
            </a:r>
          </a:p>
          <a:p>
            <a:r>
              <a:rPr lang="en-US" dirty="0" smtClean="0"/>
              <a:t>For example 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wifi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	Bluetooth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	Camera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	Map Location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	Data Usage…etc.,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		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rmAutofit fontScale="85000" lnSpcReduction="10000"/>
          </a:bodyPr>
          <a:lstStyle/>
          <a:p>
            <a:pPr fontAlgn="t">
              <a:buNone/>
            </a:pPr>
            <a:r>
              <a:rPr lang="en-US" b="1" dirty="0" err="1" smtClean="0"/>
              <a:t>Src</a:t>
            </a:r>
            <a:r>
              <a:rPr lang="en-US" b="1" dirty="0" smtClean="0"/>
              <a:t> :</a:t>
            </a:r>
          </a:p>
          <a:p>
            <a:pPr fontAlgn="t">
              <a:buNone/>
            </a:pPr>
            <a:r>
              <a:rPr lang="en-US" dirty="0" smtClean="0"/>
              <a:t>	This </a:t>
            </a:r>
            <a:r>
              <a:rPr lang="en-US" dirty="0" smtClean="0"/>
              <a:t>contains the </a:t>
            </a:r>
            <a:r>
              <a:rPr lang="en-US" b="1" dirty="0" smtClean="0"/>
              <a:t>.java</a:t>
            </a:r>
            <a:r>
              <a:rPr lang="en-US" dirty="0" smtClean="0"/>
              <a:t> source files for your project. By default, it includes an </a:t>
            </a:r>
            <a:r>
              <a:rPr lang="en-US" i="1" dirty="0" smtClean="0"/>
              <a:t>MainActivity.java</a:t>
            </a:r>
            <a:r>
              <a:rPr lang="en-US" dirty="0" smtClean="0"/>
              <a:t> source file having an activity class that runs when your app is launched using the app icon.</a:t>
            </a:r>
          </a:p>
          <a:p>
            <a:pPr fontAlgn="t"/>
            <a:endParaRPr lang="en-US" b="1" dirty="0" smtClean="0"/>
          </a:p>
          <a:p>
            <a:pPr fontAlgn="t">
              <a:buNone/>
            </a:pPr>
            <a:r>
              <a:rPr lang="en-US" b="1" dirty="0" smtClean="0"/>
              <a:t>Gen :</a:t>
            </a:r>
          </a:p>
          <a:p>
            <a:pPr fontAlgn="t">
              <a:buNone/>
            </a:pPr>
            <a:r>
              <a:rPr lang="en-US" dirty="0" smtClean="0"/>
              <a:t>	This </a:t>
            </a:r>
            <a:r>
              <a:rPr lang="en-US" dirty="0" smtClean="0"/>
              <a:t>contains the </a:t>
            </a:r>
            <a:r>
              <a:rPr lang="en-US" b="1" dirty="0" smtClean="0"/>
              <a:t>.R</a:t>
            </a:r>
            <a:r>
              <a:rPr lang="en-US" dirty="0" smtClean="0"/>
              <a:t> file, a compiler-generated file that references all the resources found in your project. You should not modify this file</a:t>
            </a:r>
            <a:r>
              <a:rPr lang="en-US" dirty="0" smtClean="0"/>
              <a:t>.</a:t>
            </a:r>
          </a:p>
          <a:p>
            <a:pPr fontAlgn="t">
              <a:buNone/>
            </a:pPr>
            <a:endParaRPr lang="en-US" dirty="0" smtClean="0"/>
          </a:p>
          <a:p>
            <a:pPr fontAlgn="t">
              <a:buNone/>
            </a:pPr>
            <a:r>
              <a:rPr lang="en-US" b="1" dirty="0" smtClean="0"/>
              <a:t>Bin :</a:t>
            </a:r>
          </a:p>
          <a:p>
            <a:pPr fontAlgn="t">
              <a:buNone/>
            </a:pPr>
            <a:r>
              <a:rPr lang="en-US" b="1" dirty="0" smtClean="0"/>
              <a:t>	</a:t>
            </a:r>
            <a:r>
              <a:rPr lang="en-US" dirty="0" smtClean="0"/>
              <a:t>This </a:t>
            </a:r>
            <a:r>
              <a:rPr lang="en-US" dirty="0" smtClean="0"/>
              <a:t>folder contains the Android package files </a:t>
            </a:r>
            <a:r>
              <a:rPr lang="en-US" b="1" dirty="0" smtClean="0"/>
              <a:t>.</a:t>
            </a:r>
            <a:r>
              <a:rPr lang="en-US" b="1" dirty="0" err="1" smtClean="0"/>
              <a:t>apk</a:t>
            </a:r>
            <a:r>
              <a:rPr lang="en-US" dirty="0" smtClean="0"/>
              <a:t> built by the ADT during the build process and everything else needed to run an Android application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rmAutofit fontScale="77500" lnSpcReduction="20000"/>
          </a:bodyPr>
          <a:lstStyle/>
          <a:p>
            <a:pPr fontAlgn="t">
              <a:buNone/>
            </a:pPr>
            <a:endParaRPr lang="en-US" dirty="0" smtClean="0"/>
          </a:p>
          <a:p>
            <a:pPr fontAlgn="t">
              <a:buNone/>
            </a:pPr>
            <a:r>
              <a:rPr lang="en-US" b="1" dirty="0" smtClean="0"/>
              <a:t>res/</a:t>
            </a:r>
            <a:r>
              <a:rPr lang="en-US" b="1" dirty="0" err="1" smtClean="0"/>
              <a:t>drawable-hdpi</a:t>
            </a:r>
            <a:r>
              <a:rPr lang="en-US" b="1" dirty="0" smtClean="0"/>
              <a:t> :</a:t>
            </a:r>
          </a:p>
          <a:p>
            <a:pPr fontAlgn="t">
              <a:buNone/>
            </a:pPr>
            <a:r>
              <a:rPr lang="en-US" b="1" dirty="0" smtClean="0"/>
              <a:t>	</a:t>
            </a:r>
            <a:r>
              <a:rPr lang="en-US" dirty="0" smtClean="0"/>
              <a:t>This is a directory for </a:t>
            </a:r>
            <a:r>
              <a:rPr lang="en-US" dirty="0" err="1" smtClean="0"/>
              <a:t>drawable</a:t>
            </a:r>
            <a:r>
              <a:rPr lang="en-US" dirty="0" smtClean="0"/>
              <a:t> objects that are designed for high-density screens.</a:t>
            </a:r>
          </a:p>
          <a:p>
            <a:pPr fontAlgn="t">
              <a:buNone/>
            </a:pPr>
            <a:endParaRPr lang="en-US" dirty="0" smtClean="0"/>
          </a:p>
          <a:p>
            <a:pPr fontAlgn="t">
              <a:buNone/>
            </a:pPr>
            <a:r>
              <a:rPr lang="en-US" b="1" dirty="0" smtClean="0"/>
              <a:t>res/layout :</a:t>
            </a:r>
          </a:p>
          <a:p>
            <a:pPr fontAlgn="t">
              <a:buNone/>
            </a:pPr>
            <a:r>
              <a:rPr lang="en-US" dirty="0" smtClean="0"/>
              <a:t>	This is a directory for files that define your app's user interface.</a:t>
            </a:r>
          </a:p>
          <a:p>
            <a:pPr fontAlgn="t">
              <a:buNone/>
            </a:pPr>
            <a:endParaRPr lang="en-US" dirty="0" smtClean="0"/>
          </a:p>
          <a:p>
            <a:pPr fontAlgn="t">
              <a:buNone/>
            </a:pPr>
            <a:r>
              <a:rPr lang="en-US" b="1" dirty="0" smtClean="0"/>
              <a:t>res/values :</a:t>
            </a:r>
          </a:p>
          <a:p>
            <a:pPr fontAlgn="t">
              <a:buNone/>
            </a:pPr>
            <a:r>
              <a:rPr lang="en-US" b="1" dirty="0" smtClean="0"/>
              <a:t>	</a:t>
            </a:r>
            <a:r>
              <a:rPr lang="en-US" dirty="0" smtClean="0"/>
              <a:t>This is a directory for other various XML files that contain a collection of resources, such as strings and </a:t>
            </a:r>
            <a:r>
              <a:rPr lang="en-US" dirty="0" err="1" smtClean="0"/>
              <a:t>colours</a:t>
            </a:r>
            <a:r>
              <a:rPr lang="en-US" dirty="0" smtClean="0"/>
              <a:t> definitions.</a:t>
            </a:r>
          </a:p>
          <a:p>
            <a:pPr fontAlgn="t">
              <a:buNone/>
            </a:pPr>
            <a:endParaRPr lang="en-US" dirty="0" smtClean="0"/>
          </a:p>
          <a:p>
            <a:pPr fontAlgn="t">
              <a:buNone/>
            </a:pPr>
            <a:r>
              <a:rPr lang="en-US" b="1" dirty="0" smtClean="0"/>
              <a:t>AndroidManifest.xml :</a:t>
            </a:r>
          </a:p>
          <a:p>
            <a:pPr fontAlgn="t">
              <a:buNone/>
            </a:pPr>
            <a:r>
              <a:rPr lang="en-US" b="1" dirty="0" smtClean="0"/>
              <a:t>	</a:t>
            </a:r>
            <a:r>
              <a:rPr lang="en-US" dirty="0" smtClean="0"/>
              <a:t>This is the manifest file which describes the fundamental characteristics of the app and defines each of its components.</a:t>
            </a:r>
            <a:endParaRPr lang="en-US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5532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C000"/>
                </a:solidFill>
              </a:rPr>
              <a:t>Activity  ?: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</a:t>
            </a:r>
            <a:r>
              <a:rPr lang="en-US" dirty="0" smtClean="0"/>
              <a:t>An </a:t>
            </a:r>
            <a:r>
              <a:rPr lang="en-US" b="1" dirty="0" smtClean="0"/>
              <a:t>activity</a:t>
            </a:r>
            <a:r>
              <a:rPr lang="en-US" dirty="0" smtClean="0"/>
              <a:t> represents a single screen with a user interface just like window or frame of Java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>
              <a:solidFill>
                <a:srgbClr val="FFC000"/>
              </a:solidFill>
            </a:endParaRP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AndroidHello_02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752600"/>
            <a:ext cx="4937998" cy="5105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0" y="3352800"/>
            <a:ext cx="3048000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This Page is Called Activity Screen </a:t>
            </a:r>
            <a:endParaRPr lang="en-US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572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FFC000"/>
                </a:solidFill>
              </a:rPr>
              <a:t>Intent  </a:t>
            </a:r>
            <a:r>
              <a:rPr lang="en-US" dirty="0" smtClean="0">
                <a:solidFill>
                  <a:srgbClr val="FFC000"/>
                </a:solidFill>
              </a:rPr>
              <a:t>?: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US" sz="2400" dirty="0" smtClean="0">
                <a:solidFill>
                  <a:srgbClr val="000000"/>
                </a:solidFill>
                <a:latin typeface="Verdana"/>
              </a:rPr>
              <a:t>Connect </a:t>
            </a:r>
            <a:r>
              <a:rPr lang="en-US" sz="2400" dirty="0" smtClean="0">
                <a:solidFill>
                  <a:srgbClr val="000000"/>
                </a:solidFill>
                <a:latin typeface="Verdana"/>
              </a:rPr>
              <a:t>one activity to another activity, we can </a:t>
            </a:r>
            <a:r>
              <a:rPr lang="en-US" sz="2400" dirty="0" smtClean="0">
                <a:solidFill>
                  <a:srgbClr val="000000"/>
                </a:solidFill>
                <a:latin typeface="Verdana"/>
              </a:rPr>
              <a:t>do </a:t>
            </a:r>
          </a:p>
          <a:p>
            <a:pPr algn="just">
              <a:buNone/>
            </a:pPr>
            <a:r>
              <a:rPr lang="en-US" sz="2400" dirty="0" smtClean="0">
                <a:solidFill>
                  <a:srgbClr val="000000"/>
                </a:solidFill>
                <a:latin typeface="Verdana"/>
              </a:rPr>
              <a:t>this </a:t>
            </a:r>
            <a:r>
              <a:rPr lang="en-US" sz="2400" dirty="0" smtClean="0">
                <a:solidFill>
                  <a:srgbClr val="000000"/>
                </a:solidFill>
                <a:latin typeface="Verdana"/>
              </a:rPr>
              <a:t>quote by explicit intent, below image </a:t>
            </a:r>
            <a:r>
              <a:rPr lang="en-US" sz="2400" dirty="0" smtClean="0">
                <a:solidFill>
                  <a:srgbClr val="000000"/>
                </a:solidFill>
                <a:latin typeface="Verdana"/>
              </a:rPr>
              <a:t>is </a:t>
            </a:r>
          </a:p>
          <a:p>
            <a:pPr algn="just">
              <a:buNone/>
            </a:pPr>
            <a:r>
              <a:rPr lang="en-US" sz="2400" dirty="0" smtClean="0">
                <a:solidFill>
                  <a:srgbClr val="000000"/>
                </a:solidFill>
                <a:latin typeface="Verdana"/>
              </a:rPr>
              <a:t>connecting </a:t>
            </a:r>
            <a:r>
              <a:rPr lang="en-US" sz="2400" dirty="0" smtClean="0">
                <a:solidFill>
                  <a:srgbClr val="000000"/>
                </a:solidFill>
                <a:latin typeface="Verdana"/>
              </a:rPr>
              <a:t>first activity to second activity by </a:t>
            </a:r>
            <a:endParaRPr lang="en-US" sz="2400" dirty="0" smtClean="0">
              <a:solidFill>
                <a:srgbClr val="000000"/>
              </a:solidFill>
              <a:latin typeface="Verdana"/>
            </a:endParaRPr>
          </a:p>
          <a:p>
            <a:pPr algn="just">
              <a:buNone/>
            </a:pPr>
            <a:r>
              <a:rPr lang="en-US" sz="2400" dirty="0" smtClean="0">
                <a:solidFill>
                  <a:srgbClr val="000000"/>
                </a:solidFill>
                <a:latin typeface="Verdana"/>
              </a:rPr>
              <a:t>clicking </a:t>
            </a:r>
            <a:r>
              <a:rPr lang="en-US" sz="2400" dirty="0" smtClean="0">
                <a:solidFill>
                  <a:srgbClr val="000000"/>
                </a:solidFill>
                <a:latin typeface="Verdana"/>
              </a:rPr>
              <a:t>button.</a:t>
            </a:r>
            <a:endParaRPr lang="en-US" sz="2400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r>
              <a:rPr lang="en-US" sz="2000" b="1" dirty="0" err="1" smtClean="0"/>
              <a:t>Examble</a:t>
            </a:r>
            <a:r>
              <a:rPr lang="en-US" sz="2000" b="1" dirty="0" smtClean="0"/>
              <a:t> Code :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Intent </a:t>
            </a:r>
            <a:r>
              <a:rPr lang="en-US" sz="2000" dirty="0" err="1" smtClean="0"/>
              <a:t>i</a:t>
            </a:r>
            <a:r>
              <a:rPr lang="en-US" sz="2000" dirty="0" smtClean="0"/>
              <a:t> = new Intent(</a:t>
            </a:r>
            <a:r>
              <a:rPr lang="en-US" sz="2000" dirty="0" err="1" smtClean="0"/>
              <a:t>FirstActivity.this</a:t>
            </a:r>
            <a:r>
              <a:rPr lang="en-US" sz="2000" dirty="0" smtClean="0"/>
              <a:t>, </a:t>
            </a:r>
            <a:r>
              <a:rPr lang="en-US" sz="2000" dirty="0" err="1" smtClean="0"/>
              <a:t>SecondActivity.class</a:t>
            </a:r>
            <a:r>
              <a:rPr lang="en-US" sz="2000" dirty="0" smtClean="0"/>
              <a:t>); </a:t>
            </a:r>
            <a:endParaRPr lang="en-US" sz="2000" dirty="0" smtClean="0"/>
          </a:p>
          <a:p>
            <a:pPr>
              <a:buNone/>
            </a:pPr>
            <a:r>
              <a:rPr lang="en-US" sz="2000" dirty="0" err="1" smtClean="0"/>
              <a:t>startActivity</a:t>
            </a:r>
            <a:r>
              <a:rPr lang="en-US" sz="2000" dirty="0" smtClean="0"/>
              <a:t>(</a:t>
            </a:r>
            <a:r>
              <a:rPr lang="en-US" sz="2000" dirty="0" err="1" smtClean="0"/>
              <a:t>i</a:t>
            </a:r>
            <a:r>
              <a:rPr lang="en-US" sz="2000" dirty="0" smtClean="0"/>
              <a:t>);</a:t>
            </a:r>
            <a:endParaRPr lang="en-US" sz="2000" dirty="0"/>
          </a:p>
        </p:txBody>
      </p:sp>
      <p:pic>
        <p:nvPicPr>
          <p:cNvPr id="6" name="Picture 5" descr="intent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752600"/>
            <a:ext cx="4724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View </a:t>
            </a:r>
            <a:r>
              <a:rPr lang="en-US" dirty="0" smtClean="0">
                <a:solidFill>
                  <a:srgbClr val="FFC000"/>
                </a:solidFill>
              </a:rPr>
              <a:t>class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All </a:t>
            </a:r>
            <a:r>
              <a:rPr lang="en-US" dirty="0" smtClean="0"/>
              <a:t>graphical UI objects collectively called UI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controls </a:t>
            </a:r>
            <a:r>
              <a:rPr lang="en-US" dirty="0" smtClean="0"/>
              <a:t>or </a:t>
            </a:r>
            <a:r>
              <a:rPr lang="en-US" dirty="0" smtClean="0"/>
              <a:t>Widgets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Button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TextView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EditText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CheckBox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RadioButton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ImageView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Spinner ,…etc,.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Layouts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9436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>
                <a:hlinkClick r:id="rId2"/>
              </a:rPr>
              <a:t>Linear </a:t>
            </a:r>
            <a:r>
              <a:rPr lang="en-US" b="1" dirty="0" smtClean="0">
                <a:hlinkClick r:id="rId2"/>
              </a:rPr>
              <a:t>Layout</a:t>
            </a:r>
            <a:endParaRPr lang="en-US" dirty="0" smtClean="0"/>
          </a:p>
          <a:p>
            <a:pPr fontAlgn="t">
              <a:buNone/>
            </a:pPr>
            <a:r>
              <a:rPr lang="en-US" dirty="0" smtClean="0"/>
              <a:t>	</a:t>
            </a:r>
            <a:r>
              <a:rPr lang="en-US" dirty="0" err="1" smtClean="0"/>
              <a:t>LinearLayout</a:t>
            </a:r>
            <a:r>
              <a:rPr lang="en-US" dirty="0" smtClean="0"/>
              <a:t> </a:t>
            </a:r>
            <a:r>
              <a:rPr lang="en-US" dirty="0" smtClean="0"/>
              <a:t>is a view group that aligns all children in a single direction, vertically or horizontally.</a:t>
            </a:r>
          </a:p>
          <a:p>
            <a:pPr fontAlgn="t">
              <a:buNone/>
            </a:pPr>
            <a:endParaRPr lang="en-US" b="1" dirty="0" smtClean="0">
              <a:hlinkClick r:id="rId3"/>
            </a:endParaRPr>
          </a:p>
          <a:p>
            <a:pPr fontAlgn="t">
              <a:buNone/>
            </a:pPr>
            <a:r>
              <a:rPr lang="en-US" b="1" dirty="0" smtClean="0">
                <a:hlinkClick r:id="rId3"/>
              </a:rPr>
              <a:t>Relative </a:t>
            </a:r>
            <a:r>
              <a:rPr lang="en-US" b="1" dirty="0" smtClean="0">
                <a:hlinkClick r:id="rId3"/>
              </a:rPr>
              <a:t>Layout</a:t>
            </a:r>
            <a:endParaRPr lang="en-US" dirty="0" smtClean="0"/>
          </a:p>
          <a:p>
            <a:pPr fontAlgn="t">
              <a:buNone/>
            </a:pPr>
            <a:r>
              <a:rPr lang="en-US" dirty="0" smtClean="0"/>
              <a:t>	</a:t>
            </a:r>
            <a:r>
              <a:rPr lang="en-US" dirty="0" err="1" smtClean="0"/>
              <a:t>RelativeLayout</a:t>
            </a:r>
            <a:r>
              <a:rPr lang="en-US" dirty="0" smtClean="0"/>
              <a:t> </a:t>
            </a:r>
            <a:r>
              <a:rPr lang="en-US" dirty="0" smtClean="0"/>
              <a:t>is a view group that displays child views in relative positions.</a:t>
            </a:r>
          </a:p>
          <a:p>
            <a:pPr fontAlgn="t">
              <a:buNone/>
            </a:pPr>
            <a:endParaRPr lang="en-US" b="1" dirty="0" smtClean="0">
              <a:hlinkClick r:id="rId4"/>
            </a:endParaRPr>
          </a:p>
          <a:p>
            <a:pPr fontAlgn="t">
              <a:buNone/>
            </a:pPr>
            <a:r>
              <a:rPr lang="en-US" b="1" dirty="0" smtClean="0">
                <a:hlinkClick r:id="rId4"/>
              </a:rPr>
              <a:t>Table Layout</a:t>
            </a:r>
            <a:endParaRPr lang="en-US" b="1" dirty="0" smtClean="0"/>
          </a:p>
          <a:p>
            <a:pPr fontAlgn="t">
              <a:buNone/>
            </a:pPr>
            <a:r>
              <a:rPr lang="en-US" b="1" dirty="0" smtClean="0"/>
              <a:t>	</a:t>
            </a:r>
            <a:r>
              <a:rPr lang="en-US" dirty="0" err="1" smtClean="0"/>
              <a:t>TableLayout</a:t>
            </a:r>
            <a:r>
              <a:rPr lang="en-US" dirty="0" smtClean="0"/>
              <a:t> </a:t>
            </a:r>
            <a:r>
              <a:rPr lang="en-US" dirty="0" smtClean="0"/>
              <a:t>is a view that groups views into rows and columns.</a:t>
            </a:r>
          </a:p>
          <a:p>
            <a:pPr fontAlgn="t">
              <a:buNone/>
            </a:pPr>
            <a:endParaRPr lang="en-US" b="1" dirty="0" smtClean="0">
              <a:hlinkClick r:id="rId5"/>
            </a:endParaRPr>
          </a:p>
          <a:p>
            <a:pPr fontAlgn="t">
              <a:buNone/>
            </a:pPr>
            <a:r>
              <a:rPr lang="en-US" b="1" dirty="0" smtClean="0">
                <a:hlinkClick r:id="rId5"/>
              </a:rPr>
              <a:t>Absolute </a:t>
            </a:r>
            <a:r>
              <a:rPr lang="en-US" b="1" dirty="0" smtClean="0">
                <a:hlinkClick r:id="rId5"/>
              </a:rPr>
              <a:t>Layout</a:t>
            </a:r>
            <a:endParaRPr lang="en-US" dirty="0" smtClean="0"/>
          </a:p>
          <a:p>
            <a:pPr fontAlgn="t">
              <a:buNone/>
            </a:pPr>
            <a:r>
              <a:rPr lang="en-US" dirty="0" smtClean="0"/>
              <a:t>	</a:t>
            </a:r>
            <a:r>
              <a:rPr lang="en-US" dirty="0" err="1" smtClean="0"/>
              <a:t>AbsoluteLayout</a:t>
            </a:r>
            <a:r>
              <a:rPr lang="en-US" dirty="0" smtClean="0"/>
              <a:t> </a:t>
            </a:r>
            <a:r>
              <a:rPr lang="en-US" dirty="0" smtClean="0"/>
              <a:t>enables you to specify the exact location of its children.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What can an Android phone do?</a:t>
            </a:r>
            <a:br>
              <a:rPr lang="en-US" b="1" dirty="0" smtClean="0">
                <a:solidFill>
                  <a:srgbClr val="FFC000"/>
                </a:solidFill>
              </a:rPr>
            </a:b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Highly customizable</a:t>
            </a:r>
            <a:r>
              <a:rPr lang="en-US" dirty="0" smtClean="0"/>
              <a:t> 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Wallpapers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</a:t>
            </a:r>
            <a:r>
              <a:rPr lang="en-US" dirty="0" smtClean="0"/>
              <a:t>hemes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Face book 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Twitter feeds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M</a:t>
            </a:r>
            <a:r>
              <a:rPr lang="en-US" dirty="0" smtClean="0"/>
              <a:t>anage </a:t>
            </a:r>
            <a:r>
              <a:rPr lang="en-US" dirty="0" smtClean="0"/>
              <a:t>your bank </a:t>
            </a:r>
            <a:r>
              <a:rPr lang="en-US" dirty="0" smtClean="0"/>
              <a:t>account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O</a:t>
            </a:r>
            <a:r>
              <a:rPr lang="en-US" dirty="0" smtClean="0"/>
              <a:t>rder </a:t>
            </a:r>
            <a:r>
              <a:rPr lang="en-US" dirty="0" smtClean="0"/>
              <a:t>pizza and play games. 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lnSpcReduction="10000"/>
          </a:bodyPr>
          <a:lstStyle/>
          <a:p>
            <a:pPr fontAlgn="t">
              <a:buNone/>
            </a:pPr>
            <a:r>
              <a:rPr lang="en-US" b="1" dirty="0" smtClean="0">
                <a:hlinkClick r:id="rId2"/>
              </a:rPr>
              <a:t>Frame </a:t>
            </a:r>
            <a:r>
              <a:rPr lang="en-US" b="1" dirty="0" smtClean="0">
                <a:hlinkClick r:id="rId2"/>
              </a:rPr>
              <a:t>Layout</a:t>
            </a:r>
            <a:endParaRPr lang="en-US" dirty="0" smtClean="0"/>
          </a:p>
          <a:p>
            <a:pPr fontAlgn="t">
              <a:buNone/>
            </a:pPr>
            <a:r>
              <a:rPr lang="en-US" dirty="0" smtClean="0"/>
              <a:t>	The </a:t>
            </a:r>
            <a:r>
              <a:rPr lang="en-US" dirty="0" err="1" smtClean="0"/>
              <a:t>FrameLayout</a:t>
            </a:r>
            <a:r>
              <a:rPr lang="en-US" dirty="0" smtClean="0"/>
              <a:t> is a placeholder on screen that you can use to display a single view.</a:t>
            </a:r>
          </a:p>
          <a:p>
            <a:pPr fontAlgn="t">
              <a:buNone/>
            </a:pPr>
            <a:endParaRPr lang="en-US" b="1" dirty="0" smtClean="0">
              <a:hlinkClick r:id="rId3"/>
            </a:endParaRPr>
          </a:p>
          <a:p>
            <a:pPr fontAlgn="t">
              <a:buNone/>
            </a:pPr>
            <a:r>
              <a:rPr lang="en-US" b="1" dirty="0" smtClean="0">
                <a:hlinkClick r:id="rId3"/>
              </a:rPr>
              <a:t>List </a:t>
            </a:r>
            <a:r>
              <a:rPr lang="en-US" b="1" dirty="0" smtClean="0">
                <a:hlinkClick r:id="rId3"/>
              </a:rPr>
              <a:t>View</a:t>
            </a:r>
            <a:endParaRPr lang="en-US" dirty="0" smtClean="0"/>
          </a:p>
          <a:p>
            <a:pPr fontAlgn="t">
              <a:buNone/>
            </a:pPr>
            <a:r>
              <a:rPr lang="en-US" dirty="0" smtClean="0"/>
              <a:t>	</a:t>
            </a:r>
            <a:r>
              <a:rPr lang="en-US" dirty="0" err="1" smtClean="0"/>
              <a:t>ListView</a:t>
            </a:r>
            <a:r>
              <a:rPr lang="en-US" dirty="0" smtClean="0"/>
              <a:t> is a view group that displays a list of scrollable items.</a:t>
            </a:r>
          </a:p>
          <a:p>
            <a:pPr fontAlgn="t">
              <a:buNone/>
            </a:pPr>
            <a:endParaRPr lang="en-US" b="1" dirty="0" smtClean="0">
              <a:hlinkClick r:id="rId4"/>
            </a:endParaRPr>
          </a:p>
          <a:p>
            <a:pPr fontAlgn="t">
              <a:buNone/>
            </a:pPr>
            <a:r>
              <a:rPr lang="en-US" b="1" dirty="0" smtClean="0">
                <a:hlinkClick r:id="rId4"/>
              </a:rPr>
              <a:t>Grid </a:t>
            </a:r>
            <a:r>
              <a:rPr lang="en-US" b="1" dirty="0" smtClean="0">
                <a:hlinkClick r:id="rId4"/>
              </a:rPr>
              <a:t>View</a:t>
            </a:r>
            <a:endParaRPr lang="en-US" dirty="0" smtClean="0"/>
          </a:p>
          <a:p>
            <a:pPr fontAlgn="t">
              <a:buNone/>
            </a:pPr>
            <a:r>
              <a:rPr lang="en-US" dirty="0" smtClean="0"/>
              <a:t>	</a:t>
            </a:r>
            <a:r>
              <a:rPr lang="en-US" dirty="0" err="1" smtClean="0"/>
              <a:t>GridView</a:t>
            </a:r>
            <a:r>
              <a:rPr lang="en-US" dirty="0" smtClean="0"/>
              <a:t> is a </a:t>
            </a:r>
            <a:r>
              <a:rPr lang="en-US" dirty="0" err="1" smtClean="0"/>
              <a:t>ViewGroup</a:t>
            </a:r>
            <a:r>
              <a:rPr lang="en-US" dirty="0" smtClean="0"/>
              <a:t> that displays items in a two-dimensional, scrollable grid.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Layout </a:t>
            </a:r>
            <a:r>
              <a:rPr lang="en-US" dirty="0" smtClean="0">
                <a:solidFill>
                  <a:srgbClr val="FFC000"/>
                </a:solidFill>
              </a:rPr>
              <a:t>Attributes</a:t>
            </a:r>
            <a:endParaRPr lang="en-US" dirty="0">
              <a:solidFill>
                <a:srgbClr val="FFC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609600"/>
          <a:ext cx="8229600" cy="5715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547389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Attribute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Description</a:t>
                      </a:r>
                    </a:p>
                  </a:txBody>
                  <a:tcPr marL="76200" marR="76200" marT="76200" marB="76200"/>
                </a:tc>
              </a:tr>
              <a:tr h="899282"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android:id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This is the ID which uniquely identifies the view.</a:t>
                      </a:r>
                    </a:p>
                  </a:txBody>
                  <a:tcPr marL="76200" marR="76200" marT="76200" marB="76200"/>
                </a:tc>
              </a:tr>
              <a:tr h="547389"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android:layout_width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This is the width of the layout.</a:t>
                      </a:r>
                    </a:p>
                  </a:txBody>
                  <a:tcPr marL="76200" marR="76200" marT="76200" marB="76200"/>
                </a:tc>
              </a:tr>
              <a:tr h="547389"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android:layout_height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This is the height of the layout</a:t>
                      </a:r>
                    </a:p>
                  </a:txBody>
                  <a:tcPr marL="76200" marR="76200" marT="76200" marB="76200"/>
                </a:tc>
              </a:tr>
              <a:tr h="899282"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android:layout_marginTop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This is the extra space on the top side of the layout.</a:t>
                      </a:r>
                    </a:p>
                  </a:txBody>
                  <a:tcPr marL="76200" marR="76200" marT="76200" marB="76200"/>
                </a:tc>
              </a:tr>
              <a:tr h="899282"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android:layout_marginBottom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This is the extra space on the bottom side of the layout.</a:t>
                      </a:r>
                    </a:p>
                  </a:txBody>
                  <a:tcPr marL="76200" marR="76200" marT="76200" marB="76200"/>
                </a:tc>
              </a:tr>
              <a:tr h="899282"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android:layout_marginLeft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This is the extra space on the left side of the layout.</a:t>
                      </a:r>
                    </a:p>
                  </a:txBody>
                  <a:tcPr marL="76200" marR="76200" marT="76200" marB="76200"/>
                </a:tc>
              </a:tr>
              <a:tr h="47570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52398"/>
          <a:ext cx="8229600" cy="6666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59118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Attribute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Description</a:t>
                      </a:r>
                    </a:p>
                  </a:txBody>
                  <a:tcPr marL="76200" marR="76200" marT="76200" marB="76200"/>
                </a:tc>
              </a:tr>
              <a:tr h="971225"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android:layout_marginRight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This is the extra space on the right side of the layout.</a:t>
                      </a:r>
                    </a:p>
                  </a:txBody>
                  <a:tcPr marL="76200" marR="76200" marT="76200" marB="76200"/>
                </a:tc>
              </a:tr>
              <a:tr h="591180"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android:layout_gravity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This specifies how child Views are positioned.</a:t>
                      </a:r>
                    </a:p>
                  </a:txBody>
                  <a:tcPr marL="76200" marR="76200" marT="76200" marB="76200"/>
                </a:tc>
              </a:tr>
              <a:tr h="591180"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android:layout_weight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This specifies how much of the extra space in the layout should be allocated to the View.</a:t>
                      </a:r>
                    </a:p>
                  </a:txBody>
                  <a:tcPr marL="76200" marR="76200" marT="76200" marB="76200"/>
                </a:tc>
              </a:tr>
              <a:tr h="971225"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android:layout_x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This specifies the x-coordinate of the layout.</a:t>
                      </a:r>
                    </a:p>
                  </a:txBody>
                  <a:tcPr marL="76200" marR="76200" marT="76200" marB="76200"/>
                </a:tc>
              </a:tr>
              <a:tr h="971225"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android:layout_y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This specifies the y-coordinate of the layout.</a:t>
                      </a:r>
                    </a:p>
                  </a:txBody>
                  <a:tcPr marL="76200" marR="76200" marT="76200" marB="76200"/>
                </a:tc>
              </a:tr>
              <a:tr h="971225"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android:layout_width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This is the width of the layout.</a:t>
                      </a:r>
                    </a:p>
                  </a:txBody>
                  <a:tcPr marL="76200" marR="76200" marT="76200" marB="76200"/>
                </a:tc>
              </a:tr>
              <a:tr h="513764"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android:layout_width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This is the width of the layout.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8229600" cy="4525963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	</a:t>
            </a:r>
            <a:r>
              <a:rPr lang="en-US" sz="6600" dirty="0" smtClean="0">
                <a:solidFill>
                  <a:srgbClr val="FFC000"/>
                </a:solidFill>
              </a:rPr>
              <a:t>LET US GO FOR PRACTICLE CLASS</a:t>
            </a:r>
            <a:endParaRPr lang="en-US" sz="66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Android Version Name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Content Placeholder 3" descr="jistory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990600"/>
            <a:ext cx="8153400" cy="53340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API level</a:t>
            </a:r>
            <a:r>
              <a:rPr lang="en-US" dirty="0" smtClean="0">
                <a:solidFill>
                  <a:srgbClr val="FFC000"/>
                </a:solidFill>
              </a:rPr>
              <a:t>?</a:t>
            </a:r>
            <a:endParaRPr lang="en-US" dirty="0">
              <a:solidFill>
                <a:srgbClr val="FFC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219200"/>
          <a:ext cx="8229600" cy="4800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550147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</a:tr>
              <a:tr h="5501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Froyo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2.2 – 2.2.3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2010</a:t>
                      </a:r>
                      <a:endParaRPr lang="en-US" dirty="0"/>
                    </a:p>
                  </a:txBody>
                  <a:tcPr/>
                </a:tc>
              </a:tr>
              <a:tr h="5501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Gingerbread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2.3 – 2.3.7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2011</a:t>
                      </a:r>
                      <a:endParaRPr lang="en-US" dirty="0"/>
                    </a:p>
                  </a:txBody>
                  <a:tcPr/>
                </a:tc>
              </a:tr>
              <a:tr h="5501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Ice Cream Sandwich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4.0 – 4.0.4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2011</a:t>
                      </a:r>
                      <a:endParaRPr lang="en-US" dirty="0"/>
                    </a:p>
                  </a:txBody>
                  <a:tcPr/>
                </a:tc>
              </a:tr>
              <a:tr h="949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Jelly Bean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4.1 – 4.1.2 , 4.2 – 4.2.2,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4.3 – 4.3.1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2012,2013</a:t>
                      </a:r>
                      <a:endParaRPr lang="en-US" dirty="0"/>
                    </a:p>
                  </a:txBody>
                  <a:tcPr/>
                </a:tc>
              </a:tr>
              <a:tr h="5501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KitKat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4.4 – 4.4.4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2013</a:t>
                      </a:r>
                      <a:endParaRPr lang="en-US" dirty="0"/>
                    </a:p>
                  </a:txBody>
                  <a:tcPr/>
                </a:tc>
              </a:tr>
              <a:tr h="5501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Lollipop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5.0 – 5.0.2 , 5.1 – 5.1.1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2014 , 2015</a:t>
                      </a:r>
                      <a:endParaRPr lang="en-US" dirty="0"/>
                    </a:p>
                  </a:txBody>
                  <a:tcPr/>
                </a:tc>
              </a:tr>
              <a:tr h="5501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Marshmallow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6.0 – 6.0.1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Categories of Android applications</a:t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 smtClean="0">
                <a:solidFill>
                  <a:srgbClr val="FFC000"/>
                </a:solidFill>
              </a:rPr>
              <a:t>Android applications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Content Placeholder 3" descr="categorie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76400"/>
            <a:ext cx="7924800" cy="449580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Android Environmental Setup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8006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Windows </a:t>
            </a:r>
            <a:r>
              <a:rPr lang="en-US" dirty="0" smtClean="0"/>
              <a:t>OS 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Java JDK5 or later </a:t>
            </a:r>
            <a:r>
              <a:rPr lang="en-US" dirty="0" smtClean="0"/>
              <a:t>version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Android </a:t>
            </a:r>
            <a:r>
              <a:rPr lang="en-US" dirty="0" smtClean="0"/>
              <a:t>SDK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Java </a:t>
            </a:r>
            <a:r>
              <a:rPr lang="fr-FR" dirty="0" err="1" smtClean="0"/>
              <a:t>Runtime</a:t>
            </a:r>
            <a:r>
              <a:rPr lang="fr-FR" dirty="0" smtClean="0"/>
              <a:t> </a:t>
            </a:r>
            <a:r>
              <a:rPr lang="fr-FR" dirty="0" err="1" smtClean="0"/>
              <a:t>Environment</a:t>
            </a:r>
            <a:r>
              <a:rPr lang="fr-FR" dirty="0" smtClean="0"/>
              <a:t> </a:t>
            </a:r>
            <a:r>
              <a:rPr lang="fr-FR" dirty="0" smtClean="0"/>
              <a:t>(JRE) </a:t>
            </a:r>
            <a:r>
              <a:rPr lang="fr-FR" dirty="0" smtClean="0"/>
              <a:t>6</a:t>
            </a:r>
          </a:p>
          <a:p>
            <a:pPr>
              <a:buFont typeface="Wingdings" pitchFamily="2" charset="2"/>
              <a:buChar char="Ø"/>
            </a:pPr>
            <a:endParaRPr lang="fr-FR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Android </a:t>
            </a:r>
            <a:r>
              <a:rPr lang="en-US" dirty="0" smtClean="0"/>
              <a:t>Studio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Android Life Cycle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Content Placeholder 3" descr="activity_lifecycl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762000"/>
            <a:ext cx="7772400" cy="58674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solidFill>
                  <a:srgbClr val="FFC000"/>
                </a:solidFill>
              </a:rPr>
              <a:t>onCreate</a:t>
            </a:r>
            <a:r>
              <a:rPr lang="en-US" dirty="0" smtClean="0">
                <a:solidFill>
                  <a:srgbClr val="FFC000"/>
                </a:solidFill>
              </a:rPr>
              <a:t>()  -  </a:t>
            </a:r>
            <a:r>
              <a:rPr lang="en-US" dirty="0" smtClean="0"/>
              <a:t>Called </a:t>
            </a:r>
            <a:r>
              <a:rPr lang="en-US" dirty="0" smtClean="0"/>
              <a:t>when the activity is first </a:t>
            </a:r>
            <a:r>
              <a:rPr lang="en-US" dirty="0" smtClean="0"/>
              <a:t>  		       created</a:t>
            </a:r>
            <a:r>
              <a:rPr lang="en-US" dirty="0" smtClean="0"/>
              <a:t>. 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FFC000"/>
                </a:solidFill>
              </a:rPr>
              <a:t>onRestart</a:t>
            </a:r>
            <a:r>
              <a:rPr lang="en-US" dirty="0" smtClean="0">
                <a:solidFill>
                  <a:srgbClr val="FFC000"/>
                </a:solidFill>
              </a:rPr>
              <a:t>() -  </a:t>
            </a:r>
            <a:r>
              <a:rPr lang="en-US" dirty="0" smtClean="0"/>
              <a:t>Called </a:t>
            </a:r>
            <a:r>
              <a:rPr lang="en-US" dirty="0" smtClean="0"/>
              <a:t>after your activity has </a:t>
            </a:r>
            <a:r>
              <a:rPr lang="en-US" dirty="0" smtClean="0"/>
              <a:t>			       been </a:t>
            </a:r>
            <a:r>
              <a:rPr lang="en-US" dirty="0" smtClean="0"/>
              <a:t>stopped, prior to it being </a:t>
            </a:r>
            <a:r>
              <a:rPr lang="en-US" dirty="0" smtClean="0"/>
              <a:t> 			       started </a:t>
            </a:r>
            <a:r>
              <a:rPr lang="en-US" dirty="0" smtClean="0"/>
              <a:t>again. Always followed by </a:t>
            </a:r>
            <a:r>
              <a:rPr lang="en-US" dirty="0" smtClean="0"/>
              <a:t>   		       </a:t>
            </a:r>
            <a:r>
              <a:rPr lang="en-US" dirty="0" err="1" smtClean="0"/>
              <a:t>onStart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FFC000"/>
                </a:solidFill>
              </a:rPr>
              <a:t>onStart</a:t>
            </a:r>
            <a:r>
              <a:rPr lang="en-US" dirty="0" smtClean="0">
                <a:solidFill>
                  <a:srgbClr val="FFC000"/>
                </a:solidFill>
              </a:rPr>
              <a:t>()     -  </a:t>
            </a:r>
            <a:r>
              <a:rPr lang="en-US" dirty="0" smtClean="0"/>
              <a:t>Called </a:t>
            </a:r>
            <a:r>
              <a:rPr lang="en-US" dirty="0" smtClean="0"/>
              <a:t>when the activity is </a:t>
            </a:r>
            <a:r>
              <a:rPr lang="en-US" dirty="0" smtClean="0"/>
              <a:t>			       becoming </a:t>
            </a:r>
            <a:r>
              <a:rPr lang="en-US" dirty="0" smtClean="0"/>
              <a:t>visible to the user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FFC000"/>
                </a:solidFill>
              </a:rPr>
              <a:t>onResume</a:t>
            </a:r>
            <a:r>
              <a:rPr lang="en-US" dirty="0" smtClean="0">
                <a:solidFill>
                  <a:srgbClr val="FFC000"/>
                </a:solidFill>
              </a:rPr>
              <a:t>() - </a:t>
            </a:r>
            <a:r>
              <a:rPr lang="en-US" dirty="0" smtClean="0"/>
              <a:t>Called when the activity will start </a:t>
            </a:r>
            <a:r>
              <a:rPr lang="en-US" dirty="0" smtClean="0"/>
              <a:t>		        interacting </a:t>
            </a:r>
            <a:r>
              <a:rPr lang="en-US" dirty="0" smtClean="0"/>
              <a:t>with the user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r>
              <a:rPr lang="en-US" dirty="0" err="1" smtClean="0">
                <a:solidFill>
                  <a:srgbClr val="FFC000"/>
                </a:solidFill>
              </a:rPr>
              <a:t>onPause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smtClean="0">
                <a:solidFill>
                  <a:srgbClr val="FFC000"/>
                </a:solidFill>
              </a:rPr>
              <a:t>() -    </a:t>
            </a:r>
            <a:r>
              <a:rPr lang="en-US" dirty="0" smtClean="0"/>
              <a:t>Called as part of the activity 		        lifecycle when an activity is going 		        into the background, but has not   		       (yet) been killed.</a:t>
            </a:r>
          </a:p>
          <a:p>
            <a:r>
              <a:rPr lang="en-US" dirty="0" err="1" smtClean="0">
                <a:solidFill>
                  <a:srgbClr val="FFC000"/>
                </a:solidFill>
              </a:rPr>
              <a:t>onStop</a:t>
            </a:r>
            <a:r>
              <a:rPr lang="en-US" dirty="0" smtClean="0">
                <a:solidFill>
                  <a:srgbClr val="FFC000"/>
                </a:solidFill>
              </a:rPr>
              <a:t>() -      </a:t>
            </a:r>
            <a:r>
              <a:rPr lang="en-US" dirty="0" smtClean="0"/>
              <a:t>Called when you are no longer </a:t>
            </a:r>
            <a:r>
              <a:rPr lang="en-US" dirty="0" smtClean="0"/>
              <a:t>		       visible </a:t>
            </a:r>
            <a:r>
              <a:rPr lang="en-US" dirty="0" smtClean="0"/>
              <a:t>to the user. 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FFC000"/>
                </a:solidFill>
              </a:rPr>
              <a:t>onDestroy</a:t>
            </a:r>
            <a:r>
              <a:rPr lang="en-US" dirty="0" smtClean="0">
                <a:solidFill>
                  <a:srgbClr val="FFC000"/>
                </a:solidFill>
              </a:rPr>
              <a:t>() </a:t>
            </a:r>
            <a:r>
              <a:rPr lang="en-US" dirty="0" smtClean="0"/>
              <a:t>- </a:t>
            </a:r>
            <a:r>
              <a:rPr lang="en-US" dirty="0" smtClean="0"/>
              <a:t>The final call you receive before </a:t>
            </a:r>
            <a:r>
              <a:rPr lang="en-US" dirty="0" smtClean="0"/>
              <a:t>			your </a:t>
            </a:r>
            <a:r>
              <a:rPr lang="en-US" dirty="0" smtClean="0"/>
              <a:t>activity is destroyed.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397</Words>
  <Application>Microsoft Office PowerPoint</Application>
  <PresentationFormat>On-screen Show (4:3)</PresentationFormat>
  <Paragraphs>203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Android ?</vt:lpstr>
      <vt:lpstr>What can an Android phone do? </vt:lpstr>
      <vt:lpstr>Android Version Name</vt:lpstr>
      <vt:lpstr>API level?</vt:lpstr>
      <vt:lpstr>Categories of Android applications Android applications</vt:lpstr>
      <vt:lpstr>Android Environmental Setup</vt:lpstr>
      <vt:lpstr>Android Life Cycle</vt:lpstr>
      <vt:lpstr>Slide 8</vt:lpstr>
      <vt:lpstr>Slide 9</vt:lpstr>
      <vt:lpstr>Android Libraries</vt:lpstr>
      <vt:lpstr>Slide 11</vt:lpstr>
      <vt:lpstr>Application Framework</vt:lpstr>
      <vt:lpstr>AndroidManifest.xml ?</vt:lpstr>
      <vt:lpstr>Slide 14</vt:lpstr>
      <vt:lpstr>Slide 15</vt:lpstr>
      <vt:lpstr>Slide 16</vt:lpstr>
      <vt:lpstr>Intent  ?:</vt:lpstr>
      <vt:lpstr>View class</vt:lpstr>
      <vt:lpstr>Layouts</vt:lpstr>
      <vt:lpstr>Slide 20</vt:lpstr>
      <vt:lpstr>Layout Attributes</vt:lpstr>
      <vt:lpstr>Slide 22</vt:lpstr>
      <vt:lpstr>Slide 23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?</dc:title>
  <dc:creator>Mohan</dc:creator>
  <cp:lastModifiedBy>Mohan</cp:lastModifiedBy>
  <cp:revision>33</cp:revision>
  <dcterms:created xsi:type="dcterms:W3CDTF">2006-08-16T00:00:00Z</dcterms:created>
  <dcterms:modified xsi:type="dcterms:W3CDTF">2016-08-03T13:53:52Z</dcterms:modified>
</cp:coreProperties>
</file>