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8" r:id="rId3"/>
    <p:sldId id="259" r:id="rId4"/>
    <p:sldId id="270" r:id="rId5"/>
    <p:sldId id="281" r:id="rId6"/>
    <p:sldId id="260" r:id="rId7"/>
    <p:sldId id="283" r:id="rId8"/>
    <p:sldId id="262" r:id="rId9"/>
    <p:sldId id="263" r:id="rId10"/>
    <p:sldId id="264" r:id="rId11"/>
    <p:sldId id="265" r:id="rId12"/>
    <p:sldId id="288" r:id="rId13"/>
    <p:sldId id="289" r:id="rId14"/>
    <p:sldId id="290" r:id="rId15"/>
    <p:sldId id="293" r:id="rId16"/>
    <p:sldId id="292" r:id="rId17"/>
    <p:sldId id="266" r:id="rId18"/>
    <p:sldId id="291" r:id="rId19"/>
    <p:sldId id="287" r:id="rId20"/>
    <p:sldId id="267" r:id="rId21"/>
    <p:sldId id="268" r:id="rId22"/>
    <p:sldId id="269" r:id="rId23"/>
    <p:sldId id="284" r:id="rId24"/>
    <p:sldId id="285" r:id="rId25"/>
    <p:sldId id="286" r:id="rId26"/>
    <p:sldId id="26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D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3" d="100"/>
          <a:sy n="83" d="100"/>
        </p:scale>
        <p:origin x="595"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0T11:32:56.670"/>
    </inkml:context>
    <inkml:brush xml:id="br0">
      <inkml:brushProperty name="width" value="0.035" units="cm"/>
      <inkml:brushProperty name="height" value="0.035" units="cm"/>
      <inkml:brushProperty name="color" value="#E71224"/>
    </inkml:brush>
  </inkml:definitions>
  <inkml:trace contextRef="#ctx0" brushRef="#br0">1209 27 24575,'-104'-2'0,"40"-1"0,-124 12 0,158-2 0,0 1 0,0 2 0,1 1 0,-38 19 0,9-5 0,45-18 0,1 0 0,0 0 0,1 1 0,-19 16 0,18-14 0,-1 0 0,0-1 0,-16 10 0,12-12 0,0 2 0,1 0 0,0 1 0,0 0 0,1 1 0,1 1 0,0 0 0,1 1 0,0 1 0,1 0 0,-12 18 0,-15 15 0,31-39 0,1 0 0,0 0 0,0 1 0,1 0 0,0 0 0,-5 12 0,-105 230 0,103-221 0,2 0 0,0 0 0,2 1 0,2 1 0,1-1 0,1 1 0,-1 60 0,5 17 0,4 88 0,-2-190 0,0 1 0,1-1 0,0 1 0,1-1 0,-1 0 0,2 0 0,-1 0 0,6 9 0,41 54 0,-18-28 0,30 57 0,-29-44 0,46 55 0,-56-84 0,2-2 0,0-1 0,2-1 0,0-2 0,57 33 0,-59-41 0,1-1 0,0-1 0,0-1 0,46 9 0,4 1 0,180 52 0,-219-61 0,-21-5 0,1-1 0,1 0 0,28 2 0,324-5 0,-178-3 0,-148 0 0,56-10 0,-53 6 0,6-4 0,0-3 0,94-35 0,-57 17 0,-75 25 0,0-1 0,0-1 0,-1 0 0,0-1 0,-1 0 0,22-20 0,14-10 0,-34 29 0,0 0 0,-1-2 0,0 0 0,-1 0 0,0-1 0,-1-1 0,-1 0 0,0 0 0,13-23 0,-12 15 0,65-134 0,-61 117 0,-8 22 0,0-1 0,-1-1 0,-1 1 0,-1-1 0,0 0 0,3-37 0,-8-158 0,-2 91 0,0 94 0,-1 0 0,-2 1 0,-1-1 0,-1 1 0,-13-31 0,-11-46 0,22 76 0,-1-1 0,-1 1 0,-2 1 0,-31-51 0,35 66 0,0 0 0,-21-20 0,19 22 0,0-2 0,-16-22 0,16 19 0,-1 0 0,0 1 0,-2 0 0,1 1 0,-2 1 0,0 0 0,0 1 0,-1 0 0,0 2 0,-24-13 0,-17-3 0,-35-20 0,72 36 0,-1 1 0,-1 1 0,1 1 0,-1 0 0,-34-4 0,-39-12 0,51 3 0,37 16 0,-1 0 0,1 1 0,-1-1 0,0 2 0,1-1 0,-13-2 0,-52-6 0,32 4 0,-77-4 0,92 11 0,0-1 0,0-1 0,-39-9 0,22 4 0,0 2 0,0 2 0,0 2 0,-45 4 0,-7 0 0,-368-3 0,443-1 43,-1-1-1,-34-8 1,33 5-541,0 1 1,-22 0-1,21 3-6328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0T11:33:49.858"/>
    </inkml:context>
    <inkml:brush xml:id="br0">
      <inkml:brushProperty name="width" value="0.035" units="cm"/>
      <inkml:brushProperty name="height" value="0.035" units="cm"/>
      <inkml:brushProperty name="color" value="#E71224"/>
    </inkml:brush>
  </inkml:definitions>
  <inkml:trace contextRef="#ctx0" brushRef="#br0">1209 27 24575,'-104'-2'0,"40"-1"0,-124 12 0,158-2 0,0 1 0,0 2 0,1 1 0,-38 19 0,9-5 0,45-18 0,1 0 0,0 0 0,1 1 0,-19 16 0,18-14 0,-1 0 0,0-1 0,-16 10 0,12-12 0,0 2 0,1 0 0,0 1 0,0 0 0,1 1 0,1 1 0,0 0 0,1 1 0,0 1 0,1 0 0,-12 18 0,-15 15 0,31-39 0,1 0 0,0 0 0,0 1 0,1 0 0,0 0 0,-5 12 0,-105 230 0,103-221 0,2 0 0,0 0 0,2 1 0,2 1 0,1-1 0,1 1 0,-1 60 0,5 17 0,4 88 0,-2-190 0,0 1 0,1-1 0,0 1 0,1-1 0,-1 0 0,2 0 0,-1 0 0,6 9 0,41 54 0,-18-28 0,30 57 0,-29-44 0,46 55 0,-56-84 0,2-2 0,0-1 0,2-1 0,0-2 0,57 33 0,-59-41 0,1-1 0,0-1 0,0-1 0,46 9 0,4 1 0,180 52 0,-219-61 0,-21-5 0,1-1 0,1 0 0,28 2 0,324-5 0,-178-3 0,-148 0 0,56-10 0,-53 6 0,6-4 0,0-3 0,94-35 0,-57 17 0,-75 25 0,0-1 0,0-1 0,-1 0 0,0-1 0,-1 0 0,22-20 0,14-10 0,-34 29 0,0 0 0,-1-2 0,0 0 0,-1 0 0,0-1 0,-1-1 0,-1 0 0,0 0 0,13-23 0,-12 15 0,65-134 0,-61 117 0,-8 22 0,0-1 0,-1-1 0,-1 1 0,-1-1 0,0 0 0,3-37 0,-8-158 0,-2 91 0,0 94 0,-1 0 0,-2 1 0,-1-1 0,-1 1 0,-13-31 0,-11-46 0,22 76 0,-1-1 0,-1 1 0,-2 1 0,-31-51 0,35 66 0,0 0 0,-21-20 0,19 22 0,0-2 0,-16-22 0,16 19 0,-1 0 0,0 1 0,-2 0 0,1 1 0,-2 1 0,0 0 0,0 1 0,-1 0 0,0 2 0,-24-13 0,-17-3 0,-35-20 0,72 36 0,-1 1 0,-1 1 0,1 1 0,-1 0 0,-34-4 0,-39-12 0,51 3 0,37 16 0,-1 0 0,1 1 0,-1-1 0,0 2 0,1-1 0,-13-2 0,-52-6 0,32 4 0,-77-4 0,92 11 0,0-1 0,0-1 0,-39-9 0,22 4 0,0 2 0,0 2 0,0 2 0,-45 4 0,-7 0 0,-368-3 0,443-1 43,-1-1-1,-34-8 1,33 5-541,0 1 1,-22 0-1,21 3-6328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0T11:33:58.713"/>
    </inkml:context>
    <inkml:brush xml:id="br0">
      <inkml:brushProperty name="width" value="0.035" units="cm"/>
      <inkml:brushProperty name="height" value="0.035" units="cm"/>
      <inkml:brushProperty name="color" value="#E71224"/>
    </inkml:brush>
  </inkml:definitions>
  <inkml:trace contextRef="#ctx0" brushRef="#br0">1209 27 24575,'-104'-2'0,"40"-1"0,-124 12 0,158-2 0,0 1 0,0 2 0,1 1 0,-38 19 0,9-5 0,45-18 0,1 0 0,0 0 0,1 1 0,-19 16 0,18-14 0,-1 0 0,0-1 0,-16 10 0,12-12 0,0 2 0,1 0 0,0 1 0,0 0 0,1 1 0,1 1 0,0 0 0,1 1 0,0 1 0,1 0 0,-12 18 0,-15 15 0,31-39 0,1 0 0,0 0 0,0 1 0,1 0 0,0 0 0,-5 12 0,-105 230 0,103-221 0,2 0 0,0 0 0,2 1 0,2 1 0,1-1 0,1 1 0,-1 60 0,5 17 0,4 88 0,-2-190 0,0 1 0,1-1 0,0 1 0,1-1 0,-1 0 0,2 0 0,-1 0 0,6 9 0,41 54 0,-18-28 0,30 57 0,-29-44 0,46 55 0,-56-84 0,2-2 0,0-1 0,2-1 0,0-2 0,57 33 0,-59-41 0,1-1 0,0-1 0,0-1 0,46 9 0,4 1 0,180 52 0,-219-61 0,-21-5 0,1-1 0,1 0 0,28 2 0,324-5 0,-178-3 0,-148 0 0,56-10 0,-53 6 0,6-4 0,0-3 0,94-35 0,-57 17 0,-75 25 0,0-1 0,0-1 0,-1 0 0,0-1 0,-1 0 0,22-20 0,14-10 0,-34 29 0,0 0 0,-1-2 0,0 0 0,-1 0 0,0-1 0,-1-1 0,-1 0 0,0 0 0,13-23 0,-12 15 0,65-134 0,-61 117 0,-8 22 0,0-1 0,-1-1 0,-1 1 0,-1-1 0,0 0 0,3-37 0,-8-158 0,-2 91 0,0 94 0,-1 0 0,-2 1 0,-1-1 0,-1 1 0,-13-31 0,-11-46 0,22 76 0,-1-1 0,-1 1 0,-2 1 0,-31-51 0,35 66 0,0 0 0,-21-20 0,19 22 0,0-2 0,-16-22 0,16 19 0,-1 0 0,0 1 0,-2 0 0,1 1 0,-2 1 0,0 0 0,0 1 0,-1 0 0,0 2 0,-24-13 0,-17-3 0,-35-20 0,72 36 0,-1 1 0,-1 1 0,1 1 0,-1 0 0,-34-4 0,-39-12 0,51 3 0,37 16 0,-1 0 0,1 1 0,-1-1 0,0 2 0,1-1 0,-13-2 0,-52-6 0,32 4 0,-77-4 0,92 11 0,0-1 0,0-1 0,-39-9 0,22 4 0,0 2 0,0 2 0,0 2 0,-45 4 0,-7 0 0,-368-3 0,443-1 43,-1-1-1,-34-8 1,33 5-541,0 1 1,-22 0-1,21 3-6328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0T11:34:04.125"/>
    </inkml:context>
    <inkml:brush xml:id="br0">
      <inkml:brushProperty name="width" value="0.035" units="cm"/>
      <inkml:brushProperty name="height" value="0.035" units="cm"/>
      <inkml:brushProperty name="color" value="#E71224"/>
    </inkml:brush>
  </inkml:definitions>
  <inkml:trace contextRef="#ctx0" brushRef="#br0">1209 27 24575,'-104'-2'0,"40"-1"0,-124 12 0,158-2 0,0 1 0,0 2 0,1 1 0,-38 19 0,9-5 0,45-18 0,1 0 0,0 0 0,1 1 0,-19 16 0,18-14 0,-1 0 0,0-1 0,-16 10 0,12-12 0,0 2 0,1 0 0,0 1 0,0 0 0,1 1 0,1 1 0,0 0 0,1 1 0,0 1 0,1 0 0,-12 18 0,-15 15 0,31-39 0,1 0 0,0 0 0,0 1 0,1 0 0,0 0 0,-5 12 0,-105 230 0,103-221 0,2 0 0,0 0 0,2 1 0,2 1 0,1-1 0,1 1 0,-1 60 0,5 17 0,4 88 0,-2-190 0,0 1 0,1-1 0,0 1 0,1-1 0,-1 0 0,2 0 0,-1 0 0,6 9 0,41 54 0,-18-28 0,30 57 0,-29-44 0,46 55 0,-56-84 0,2-2 0,0-1 0,2-1 0,0-2 0,57 33 0,-59-41 0,1-1 0,0-1 0,0-1 0,46 9 0,4 1 0,180 52 0,-219-61 0,-21-5 0,1-1 0,1 0 0,28 2 0,324-5 0,-178-3 0,-148 0 0,56-10 0,-53 6 0,6-4 0,0-3 0,94-35 0,-57 17 0,-75 25 0,0-1 0,0-1 0,-1 0 0,0-1 0,-1 0 0,22-20 0,14-10 0,-34 29 0,0 0 0,-1-2 0,0 0 0,-1 0 0,0-1 0,-1-1 0,-1 0 0,0 0 0,13-23 0,-12 15 0,65-134 0,-61 117 0,-8 22 0,0-1 0,-1-1 0,-1 1 0,-1-1 0,0 0 0,3-37 0,-8-158 0,-2 91 0,0 94 0,-1 0 0,-2 1 0,-1-1 0,-1 1 0,-13-31 0,-11-46 0,22 76 0,-1-1 0,-1 1 0,-2 1 0,-31-51 0,35 66 0,0 0 0,-21-20 0,19 22 0,0-2 0,-16-22 0,16 19 0,-1 0 0,0 1 0,-2 0 0,1 1 0,-2 1 0,0 0 0,0 1 0,-1 0 0,0 2 0,-24-13 0,-17-3 0,-35-20 0,72 36 0,-1 1 0,-1 1 0,1 1 0,-1 0 0,-34-4 0,-39-12 0,51 3 0,37 16 0,-1 0 0,1 1 0,-1-1 0,0 2 0,1-1 0,-13-2 0,-52-6 0,32 4 0,-77-4 0,92 11 0,0-1 0,0-1 0,-39-9 0,22 4 0,0 2 0,0 2 0,0 2 0,-45 4 0,-7 0 0,-368-3 0,443-1 43,-1-1-1,-34-8 1,33 5-541,0 1 1,-22 0-1,21 3-6328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0T11:34:08.162"/>
    </inkml:context>
    <inkml:brush xml:id="br0">
      <inkml:brushProperty name="width" value="0.035" units="cm"/>
      <inkml:brushProperty name="height" value="0.035" units="cm"/>
      <inkml:brushProperty name="color" value="#E71224"/>
    </inkml:brush>
  </inkml:definitions>
  <inkml:trace contextRef="#ctx0" brushRef="#br0">1209 27 24575,'-104'-2'0,"40"-1"0,-124 12 0,158-2 0,0 1 0,0 2 0,1 1 0,-38 19 0,9-5 0,45-18 0,1 0 0,0 0 0,1 1 0,-19 16 0,18-14 0,-1 0 0,0-1 0,-16 10 0,12-12 0,0 2 0,1 0 0,0 1 0,0 0 0,1 1 0,1 1 0,0 0 0,1 1 0,0 1 0,1 0 0,-12 18 0,-15 15 0,31-39 0,1 0 0,0 0 0,0 1 0,1 0 0,0 0 0,-5 12 0,-105 230 0,103-221 0,2 0 0,0 0 0,2 1 0,2 1 0,1-1 0,1 1 0,-1 60 0,5 17 0,4 88 0,-2-190 0,0 1 0,1-1 0,0 1 0,1-1 0,-1 0 0,2 0 0,-1 0 0,6 9 0,41 54 0,-18-28 0,30 57 0,-29-44 0,46 55 0,-56-84 0,2-2 0,0-1 0,2-1 0,0-2 0,57 33 0,-59-41 0,1-1 0,0-1 0,0-1 0,46 9 0,4 1 0,180 52 0,-219-61 0,-21-5 0,1-1 0,1 0 0,28 2 0,324-5 0,-178-3 0,-148 0 0,56-10 0,-53 6 0,6-4 0,0-3 0,94-35 0,-57 17 0,-75 25 0,0-1 0,0-1 0,-1 0 0,0-1 0,-1 0 0,22-20 0,14-10 0,-34 29 0,0 0 0,-1-2 0,0 0 0,-1 0 0,0-1 0,-1-1 0,-1 0 0,0 0 0,13-23 0,-12 15 0,65-134 0,-61 117 0,-8 22 0,0-1 0,-1-1 0,-1 1 0,-1-1 0,0 0 0,3-37 0,-8-158 0,-2 91 0,0 94 0,-1 0 0,-2 1 0,-1-1 0,-1 1 0,-13-31 0,-11-46 0,22 76 0,-1-1 0,-1 1 0,-2 1 0,-31-51 0,35 66 0,0 0 0,-21-20 0,19 22 0,0-2 0,-16-22 0,16 19 0,-1 0 0,0 1 0,-2 0 0,1 1 0,-2 1 0,0 0 0,0 1 0,-1 0 0,0 2 0,-24-13 0,-17-3 0,-35-20 0,72 36 0,-1 1 0,-1 1 0,1 1 0,-1 0 0,-34-4 0,-39-12 0,51 3 0,37 16 0,-1 0 0,1 1 0,-1-1 0,0 2 0,1-1 0,-13-2 0,-52-6 0,32 4 0,-77-4 0,92 11 0,0-1 0,0-1 0,-39-9 0,22 4 0,0 2 0,0 2 0,0 2 0,-45 4 0,-7 0 0,-368-3 0,443-1 43,-1-1-1,-34-8 1,33 5-541,0 1 1,-22 0-1,21 3-6328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518B892-A4A7-4064-8CB0-6723DC7C5222}"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518B892-A4A7-4064-8CB0-6723DC7C5222}"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518B892-A4A7-4064-8CB0-6723DC7C5222}"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518B892-A4A7-4064-8CB0-6723DC7C5222}"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18B892-A4A7-4064-8CB0-6723DC7C5222}"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518B892-A4A7-4064-8CB0-6723DC7C5222}"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75EB2-2BAA-4405-BB5F-D017141A70F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518B892-A4A7-4064-8CB0-6723DC7C5222}" type="datetimeFigureOut">
              <a:rPr lang="en-IN" smtClean="0"/>
              <a:t>10-05-2024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C75EB2-2BAA-4405-BB5F-D017141A70F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518B892-A4A7-4064-8CB0-6723DC7C5222}" type="datetimeFigureOut">
              <a:rPr lang="en-IN" smtClean="0"/>
              <a:t>10-05-2024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C75EB2-2BAA-4405-BB5F-D017141A70F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8B892-A4A7-4064-8CB0-6723DC7C5222}" type="datetimeFigureOut">
              <a:rPr lang="en-IN" smtClean="0"/>
              <a:t>10-05-2024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C75EB2-2BAA-4405-BB5F-D017141A70F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18B892-A4A7-4064-8CB0-6723DC7C5222}"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75EB2-2BAA-4405-BB5F-D017141A70F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18B892-A4A7-4064-8CB0-6723DC7C5222}"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75EB2-2BAA-4405-BB5F-D017141A70F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8B892-A4A7-4064-8CB0-6723DC7C5222}" type="datetimeFigureOut">
              <a:rPr lang="en-IN" smtClean="0"/>
              <a:t>10-05-2024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75EB2-2BAA-4405-BB5F-D017141A70F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jpeg"/><Relationship Id="rId7" Type="http://schemas.openxmlformats.org/officeDocument/2006/relationships/customXml" Target="../ink/ink2.xml"/><Relationship Id="rId2"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customXml" Target="../ink/ink1.xml"/><Relationship Id="rId10" Type="http://schemas.openxmlformats.org/officeDocument/2006/relationships/customXml" Target="../ink/ink5.xml"/><Relationship Id="rId4" Type="http://schemas.openxmlformats.org/officeDocument/2006/relationships/image" Target="../media/image9.png"/><Relationship Id="rId9" Type="http://schemas.openxmlformats.org/officeDocument/2006/relationships/customXml" Target="../ink/ink4.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4.gif"/><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ieeexplore.ieee.org/search/searchresult.jsp?matchBoolean=true&amp;queryText=%22Index%20Terms%22:Suicidal%20Ideation&amp;newsearch=true" TargetMode="External"/><Relationship Id="rId13" Type="http://schemas.openxmlformats.org/officeDocument/2006/relationships/hyperlink" Target="https://ieeexplore.ieee.org/search/searchresult.jsp?matchBoolean=true&amp;queryText=%22Index%20Terms%22:prediction&amp;newsearch=true" TargetMode="External"/><Relationship Id="rId3" Type="http://schemas.openxmlformats.org/officeDocument/2006/relationships/hyperlink" Target="https://ieeexplore.ieee.org/author/815652244197854" TargetMode="External"/><Relationship Id="rId7" Type="http://schemas.openxmlformats.org/officeDocument/2006/relationships/hyperlink" Target="https://ieeexplore.ieee.org/search/searchresult.jsp?matchBoolean=true&amp;queryText=%22Index%20Terms%22:Suicide,%20Attempted&amp;newsearch=true" TargetMode="External"/><Relationship Id="rId12" Type="http://schemas.openxmlformats.org/officeDocument/2006/relationships/hyperlink" Target="https://ieeexplore.ieee.org/search/searchresult.jsp?matchBoolean=true&amp;queryText=%22Index%20Terms%22:suicide%20ideation&amp;newsearch=true" TargetMode="Externa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hyperlink" Target="https://ieeexplore.ieee.org/search/searchresult.jsp?matchBoolean=true&amp;queryText=%22Index%20Terms%22:Railroads&amp;newsearch=true" TargetMode="External"/><Relationship Id="rId11" Type="http://schemas.openxmlformats.org/officeDocument/2006/relationships/hyperlink" Target="https://ieeexplore.ieee.org/search/searchresult.jsp?matchBoolean=true&amp;queryText=%22Index%20Terms%22:textual%20sentiment%20analysis&amp;newsearch=true" TargetMode="External"/><Relationship Id="rId5" Type="http://schemas.openxmlformats.org/officeDocument/2006/relationships/hyperlink" Target="https://ieeexplore.ieee.org/search/searchresult.jsp?matchBoolean=true&amp;queryText=%22Index%20Terms%22:Suicide%20Prevention&amp;newsearch=true" TargetMode="External"/><Relationship Id="rId10" Type="http://schemas.openxmlformats.org/officeDocument/2006/relationships/hyperlink" Target="https://ieeexplore.ieee.org/search/searchresult.jsp?matchBoolean=true&amp;queryText=%22Index%20Terms%22:machine%20learning&amp;newsearch=true" TargetMode="External"/><Relationship Id="rId4" Type="http://schemas.openxmlformats.org/officeDocument/2006/relationships/hyperlink" Target="https://ieeexplore.ieee.org/search/searchresult.jsp?matchBoolean=true&amp;queryText=%22Index%20Terms%22:Humans&amp;newsearch=true" TargetMode="External"/><Relationship Id="rId9" Type="http://schemas.openxmlformats.org/officeDocument/2006/relationships/hyperlink" Target="https://ieeexplore.ieee.org/search/searchresult.jsp?matchBoolean=true&amp;queryText=%22Index%20Terms%22:Risk%20Factors&amp;newsearch=true" TargetMode="External"/><Relationship Id="rId14" Type="http://schemas.openxmlformats.org/officeDocument/2006/relationships/hyperlink" Target="https://ieeexplore.ieee.org/search/searchresult.jsp?matchBoolean=true&amp;queryText=%22Index%20Terms%22:framework&amp;newsearch=tru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Noida institute of Engineering &amp; Technology</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2271" y="906235"/>
            <a:ext cx="11919858" cy="5821135"/>
          </a:xfrm>
        </p:spPr>
        <p:txBody>
          <a:bodyPr>
            <a:normAutofit fontScale="92500" lnSpcReduction="20000"/>
          </a:bodyPr>
          <a:lstStyle/>
          <a:p>
            <a:endParaRPr lang="en-US" sz="4400" dirty="0"/>
          </a:p>
          <a:p>
            <a:endParaRPr lang="en-US" sz="4400" dirty="0"/>
          </a:p>
          <a:p>
            <a:endParaRPr lang="en-US" sz="15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Department of CSE (AI)</a:t>
            </a:r>
          </a:p>
          <a:p>
            <a:r>
              <a:rPr lang="en-US" dirty="0"/>
              <a:t>Session (2023-24)</a:t>
            </a:r>
          </a:p>
          <a:p>
            <a:endParaRPr lang="en-US" dirty="0"/>
          </a:p>
          <a:p>
            <a:r>
              <a:rPr lang="en-US" sz="3200" dirty="0">
                <a:latin typeface="Times New Roman" panose="02020603050405020304" pitchFamily="18" charset="0"/>
                <a:cs typeface="Times New Roman" panose="02020603050405020304" pitchFamily="18" charset="0"/>
              </a:rPr>
              <a:t> Capstone Project (ACSE0859) Presentation on</a:t>
            </a:r>
          </a:p>
          <a:p>
            <a:r>
              <a:rPr lang="en-US" sz="2800" b="1" dirty="0">
                <a:latin typeface="Times New Roman" panose="02020603050405020304" pitchFamily="18" charset="0"/>
                <a:cs typeface="Times New Roman" panose="02020603050405020304" pitchFamily="18" charset="0"/>
              </a:rPr>
              <a:t>“</a:t>
            </a:r>
            <a:r>
              <a:rPr lang="en-IN" altLang="en-US" sz="2800" b="1" dirty="0">
                <a:latin typeface="Times New Roman" panose="02020603050405020304" pitchFamily="18" charset="0"/>
                <a:cs typeface="Times New Roman" panose="02020603050405020304" pitchFamily="18" charset="0"/>
              </a:rPr>
              <a:t>Designing A Model For Suicidal Behaviour Detection Using Machine Learning</a:t>
            </a:r>
            <a:r>
              <a:rPr lang="en-US" sz="2800" b="1" dirty="0">
                <a:latin typeface="Times New Roman" panose="02020603050405020304" pitchFamily="18" charset="0"/>
                <a:cs typeface="Times New Roman" panose="02020603050405020304" pitchFamily="18" charset="0"/>
              </a:rPr>
              <a:t>”</a:t>
            </a:r>
          </a:p>
          <a:p>
            <a:endParaRPr lang="en-US" sz="2800" b="1" dirty="0">
              <a:latin typeface="Times New Roman" panose="02020603050405020304" pitchFamily="18" charset="0"/>
              <a:cs typeface="Times New Roman" panose="02020603050405020304" pitchFamily="18" charset="0"/>
            </a:endParaRPr>
          </a:p>
          <a:p>
            <a:pPr algn="l"/>
            <a:endParaRPr lang="en-US" dirty="0"/>
          </a:p>
          <a:p>
            <a:pPr algn="l"/>
            <a:r>
              <a:rPr lang="en-US" dirty="0"/>
              <a:t>Project Guide:                   	                                                          Group Members:</a:t>
            </a:r>
          </a:p>
          <a:p>
            <a:pPr algn="l"/>
            <a:r>
              <a:rPr lang="en-IN" altLang="en-US" dirty="0"/>
              <a:t>Barkha Bhardwaj                     </a:t>
            </a:r>
            <a:r>
              <a:rPr lang="en-US" dirty="0"/>
              <a:t>                                                  	</a:t>
            </a:r>
            <a:r>
              <a:rPr lang="en-IN" altLang="en-US" dirty="0"/>
              <a:t>Prateek Kr. Singh  2001331520083</a:t>
            </a:r>
            <a:endParaRPr lang="en-US" dirty="0"/>
          </a:p>
          <a:p>
            <a:pPr algn="l"/>
            <a:r>
              <a:rPr lang="en-US" dirty="0"/>
              <a:t>								</a:t>
            </a:r>
            <a:r>
              <a:rPr lang="en-IN" altLang="en-US" dirty="0"/>
              <a:t>Ritika Singh           2001331520089</a:t>
            </a:r>
            <a:endParaRPr lang="en-US" dirty="0"/>
          </a:p>
          <a:p>
            <a:pPr algn="l"/>
            <a:r>
              <a:rPr lang="en-US" dirty="0"/>
              <a:t>								S</a:t>
            </a:r>
            <a:r>
              <a:rPr lang="en-IN" altLang="en-US" dirty="0"/>
              <a:t>hadiya Khan        2001331520098</a:t>
            </a:r>
            <a:endParaRPr lang="en-US" dirty="0"/>
          </a:p>
          <a:p>
            <a:pPr algn="l"/>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5823" y="907142"/>
            <a:ext cx="3113935" cy="127279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Objective of the Research work</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4" name="Text Box 3"/>
          <p:cNvSpPr txBox="1"/>
          <p:nvPr/>
        </p:nvSpPr>
        <p:spPr>
          <a:xfrm>
            <a:off x="1057275" y="1749251"/>
            <a:ext cx="10386695" cy="3784600"/>
          </a:xfrm>
          <a:prstGeom prst="rect">
            <a:avLst/>
          </a:prstGeom>
          <a:noFill/>
        </p:spPr>
        <p:txBody>
          <a:bodyPr wrap="square" rtlCol="0" anchor="t">
            <a:spAutoFit/>
          </a:bodyPr>
          <a:lstStyle/>
          <a:p>
            <a:r>
              <a:rPr lang="en-US" sz="2000" dirty="0">
                <a:latin typeface="Times New Roman" panose="02020603050405020304" pitchFamily="18" charset="0"/>
                <a:cs typeface="Times New Roman" panose="02020603050405020304" pitchFamily="18" charset="0"/>
              </a:rPr>
              <a:t>The objective of this research paper is to present a pioneering approach to suicide detection through the development of an innovative methodology integrating machine learning and natural language processing techniques. The primary aim is to demonstrate the effectiveness of the developed model in accurately identifying individuals at risk of suicidal behavior, showcasing notable improvements in prediction accuracy and response time compared to existing solutions. Additionally, the paper aims to underscore the importance of early intervention and proactive monitoring in mental health care, emphasizing the potential of technology-driven approaches in suicide prevention efforts. Furthermore, the research aims to address ethical implications and privacy considerations associated with deploying such models in real-world settings and advocate for responsible and ethical deployment practices. Ultimately, the objective is to contribute to the ongoing discourse on leveraging artificial intelligence for positive social impact, particularly in the critical realm of mental health.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Methodology</a:t>
            </a: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algn="l">
              <a:buFont typeface="Arial" panose="020B0604020202020204" pitchFamily="34" charset="0"/>
            </a:pPr>
            <a:endParaRPr lang="en-US" sz="4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pic>
        <p:nvPicPr>
          <p:cNvPr id="2302" name="Picture 2302"/>
          <p:cNvPicPr/>
          <p:nvPr/>
        </p:nvPicPr>
        <p:blipFill rotWithShape="1">
          <a:blip r:embed="rId3"/>
          <a:srcRect l="8422" t="7203" r="12155"/>
          <a:stretch/>
        </p:blipFill>
        <p:spPr>
          <a:xfrm>
            <a:off x="3158836" y="1181920"/>
            <a:ext cx="5357091" cy="5051726"/>
          </a:xfrm>
          <a:prstGeom prst="rect">
            <a:avLst/>
          </a:prstGeom>
        </p:spPr>
      </p:pic>
      <p:sp>
        <p:nvSpPr>
          <p:cNvPr id="4" name="Text Box 3"/>
          <p:cNvSpPr txBox="1"/>
          <p:nvPr/>
        </p:nvSpPr>
        <p:spPr>
          <a:xfrm>
            <a:off x="3498215" y="6104667"/>
            <a:ext cx="4930140" cy="39878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The working inside the model training process</a:t>
            </a:r>
            <a:r>
              <a:rPr lang="en-US"/>
              <a:t> </a:t>
            </a:r>
          </a:p>
        </p:txBody>
      </p:sp>
      <p:pic>
        <p:nvPicPr>
          <p:cNvPr id="7" name="Picture 6">
            <a:extLst>
              <a:ext uri="{FF2B5EF4-FFF2-40B4-BE49-F238E27FC236}">
                <a16:creationId xmlns:a16="http://schemas.microsoft.com/office/drawing/2014/main" id="{7B83405D-6D34-EAE6-AC17-5951116A7B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4535" y="734392"/>
            <a:ext cx="5985692" cy="6058294"/>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02"/>
                    </p:tgtEl>
                  </p:cond>
                </p:stCondLst>
                <p:endSync evt="end" delay="0">
                  <p:rtn val="all"/>
                </p:endSync>
                <p:childTnLst>
                  <p:par>
                    <p:cTn id="3" fill="hold">
                      <p:stCondLst>
                        <p:cond delay="0"/>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nextCondLst>
                <p:cond evt="onClick" delay="0">
                  <p:tgtEl>
                    <p:spTgt spid="2302"/>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Methodology</a:t>
            </a: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algn="l">
              <a:buFont typeface="Arial" panose="020B0604020202020204" pitchFamily="34" charset="0"/>
            </a:pPr>
            <a:endParaRPr lang="en-US" sz="4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100" name="Text Box 99"/>
          <p:cNvSpPr txBox="1"/>
          <p:nvPr/>
        </p:nvSpPr>
        <p:spPr>
          <a:xfrm>
            <a:off x="509905" y="957580"/>
            <a:ext cx="5829935" cy="5233035"/>
          </a:xfrm>
          <a:prstGeom prst="rect">
            <a:avLst/>
          </a:prstGeom>
          <a:noFill/>
          <a:ln w="9525">
            <a:noFill/>
          </a:ln>
        </p:spPr>
        <p:txBody>
          <a:bodyPr wrap="square">
            <a:noAutofit/>
          </a:bodyPr>
          <a:lstStyle/>
          <a:p>
            <a:pPr marL="6350" indent="-6350"/>
            <a:r>
              <a:rPr lang="en-US" sz="2000" b="1">
                <a:solidFill>
                  <a:srgbClr val="000000"/>
                </a:solidFill>
                <a:latin typeface="Times New Roman" panose="02020603050405020304" pitchFamily="18" charset="0"/>
              </a:rPr>
              <a:t>Algorithm: Suicide Behaviors Detection Mode </a:t>
            </a:r>
          </a:p>
          <a:p>
            <a:pPr marL="6350" indent="-6350"/>
            <a:r>
              <a:rPr lang="en-US" sz="2000" b="1">
                <a:solidFill>
                  <a:srgbClr val="000000"/>
                </a:solidFill>
                <a:latin typeface="Times New Roman" panose="02020603050405020304" pitchFamily="18" charset="0"/>
                <a:cs typeface="Times New Roman" panose="02020603050405020304" pitchFamily="18" charset="0"/>
              </a:rPr>
              <a:t>Step 1: Setup and Training </a:t>
            </a:r>
            <a:endParaRPr lang="en-US" sz="2000" b="0">
              <a:solidFill>
                <a:srgbClr val="000000"/>
              </a:solidFill>
              <a:latin typeface="Times New Roman" panose="02020603050405020304" pitchFamily="18" charset="0"/>
              <a:cs typeface="Times New Roman" panose="02020603050405020304" pitchFamily="18" charset="0"/>
            </a:endParaRPr>
          </a:p>
          <a:p>
            <a:pPr marL="6350" indent="-6350"/>
            <a:r>
              <a:rPr lang="en-US" sz="2000" b="0">
                <a:solidFill>
                  <a:srgbClr val="000000"/>
                </a:solidFill>
                <a:latin typeface="Times New Roman" panose="02020603050405020304" pitchFamily="18" charset="0"/>
                <a:cs typeface="Times New Roman" panose="02020603050405020304" pitchFamily="18" charset="0"/>
              </a:rPr>
              <a:t>• Initializes necessary libraries and loads the dataset. </a:t>
            </a:r>
          </a:p>
          <a:p>
            <a:pPr marL="6350" indent="-6350"/>
            <a:r>
              <a:rPr lang="en-US" sz="2000" b="0">
                <a:solidFill>
                  <a:srgbClr val="000000"/>
                </a:solidFill>
                <a:latin typeface="Times New Roman" panose="02020603050405020304" pitchFamily="18" charset="0"/>
                <a:cs typeface="Times New Roman" panose="02020603050405020304" pitchFamily="18" charset="0"/>
              </a:rPr>
              <a:t>• Performs data preprocessing, splitting into train and test sets. </a:t>
            </a:r>
          </a:p>
          <a:p>
            <a:pPr marL="6350" indent="-6350"/>
            <a:r>
              <a:rPr lang="en-US" sz="2000" b="0">
                <a:solidFill>
                  <a:srgbClr val="000000"/>
                </a:solidFill>
                <a:latin typeface="Times New Roman" panose="02020603050405020304" pitchFamily="18" charset="0"/>
                <a:cs typeface="Times New Roman" panose="02020603050405020304" pitchFamily="18" charset="0"/>
              </a:rPr>
              <a:t>• Checks for an existing trained model, or trains a new SVM classifier if not found. </a:t>
            </a:r>
          </a:p>
          <a:p>
            <a:pPr marL="6350" indent="-6350"/>
            <a:r>
              <a:rPr lang="en-US" sz="2000" b="0">
                <a:solidFill>
                  <a:srgbClr val="000000"/>
                </a:solidFill>
                <a:latin typeface="Times New Roman" panose="02020603050405020304" pitchFamily="18" charset="0"/>
                <a:cs typeface="Times New Roman" panose="02020603050405020304" pitchFamily="18" charset="0"/>
              </a:rPr>
              <a:t>• Evaluates the model's performance </a:t>
            </a:r>
          </a:p>
        </p:txBody>
      </p:sp>
      <p:pic>
        <p:nvPicPr>
          <p:cNvPr id="6" name="Picture 3112"/>
          <p:cNvPicPr/>
          <p:nvPr/>
        </p:nvPicPr>
        <p:blipFill rotWithShape="1">
          <a:blip r:embed="rId3"/>
          <a:srcRect t="5565" b="4350"/>
          <a:stretch/>
        </p:blipFill>
        <p:spPr>
          <a:xfrm>
            <a:off x="7152005" y="869909"/>
            <a:ext cx="4724400" cy="592277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Methodology</a:t>
            </a: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algn="l">
              <a:buFont typeface="Arial" panose="020B0604020202020204" pitchFamily="34" charset="0"/>
            </a:pPr>
            <a:endParaRPr lang="en-US" sz="4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100" name="Text Box 99"/>
          <p:cNvSpPr txBox="1"/>
          <p:nvPr/>
        </p:nvSpPr>
        <p:spPr>
          <a:xfrm>
            <a:off x="509905" y="957580"/>
            <a:ext cx="5829935" cy="5233035"/>
          </a:xfrm>
          <a:prstGeom prst="rect">
            <a:avLst/>
          </a:prstGeom>
          <a:noFill/>
          <a:ln w="9525">
            <a:noFill/>
          </a:ln>
        </p:spPr>
        <p:txBody>
          <a:bodyPr wrap="square">
            <a:noAutofit/>
          </a:bodyPr>
          <a:lstStyle/>
          <a:p>
            <a:pPr marL="6350" indent="-6350"/>
            <a:r>
              <a:rPr lang="en-US" sz="2000" b="1">
                <a:solidFill>
                  <a:srgbClr val="000000"/>
                </a:solidFill>
                <a:latin typeface="Times New Roman" panose="02020603050405020304" pitchFamily="18" charset="0"/>
              </a:rPr>
              <a:t>Step 2: User Interaction and Prediction </a:t>
            </a:r>
          </a:p>
          <a:p>
            <a:pPr marL="6350" indent="-6350"/>
            <a:r>
              <a:rPr lang="en-US" sz="2000">
                <a:solidFill>
                  <a:srgbClr val="000000"/>
                </a:solidFill>
                <a:latin typeface="Times New Roman" panose="02020603050405020304" pitchFamily="18" charset="0"/>
              </a:rPr>
              <a:t>•Accepts user input and preprocesses it for prediction. </a:t>
            </a:r>
          </a:p>
          <a:p>
            <a:pPr marL="6350" indent="-6350"/>
            <a:r>
              <a:rPr lang="en-US" sz="2000">
                <a:solidFill>
                  <a:srgbClr val="000000"/>
                </a:solidFill>
                <a:latin typeface="Times New Roman" panose="02020603050405020304" pitchFamily="18" charset="0"/>
              </a:rPr>
              <a:t>•Generates prediction scores using the trained model. </a:t>
            </a:r>
          </a:p>
          <a:p>
            <a:pPr marL="6350" indent="-6350"/>
            <a:r>
              <a:rPr lang="en-US" sz="2000">
                <a:solidFill>
                  <a:srgbClr val="000000"/>
                </a:solidFill>
                <a:latin typeface="Times New Roman" panose="02020603050405020304" pitchFamily="18" charset="0"/>
              </a:rPr>
              <a:t>•Converts prediction results back to interpretable labels and outputs them. </a:t>
            </a:r>
          </a:p>
          <a:p>
            <a:pPr marL="6350" indent="-6350"/>
            <a:r>
              <a:rPr lang="en-US" sz="2000">
                <a:solidFill>
                  <a:srgbClr val="000000"/>
                </a:solidFill>
                <a:latin typeface="Times New Roman" panose="02020603050405020304" pitchFamily="18" charset="0"/>
              </a:rPr>
              <a:t>•The main function orchestrates the entire process by calling each step in sequence and starting a user interaction loop. </a:t>
            </a:r>
          </a:p>
          <a:p>
            <a:pPr marL="6350" indent="-6350"/>
            <a:r>
              <a:rPr lang="en-US" sz="2000">
                <a:solidFill>
                  <a:srgbClr val="000000"/>
                </a:solidFill>
                <a:latin typeface="Times New Roman" panose="02020603050405020304" pitchFamily="18" charset="0"/>
              </a:rPr>
              <a:t> </a:t>
            </a:r>
          </a:p>
        </p:txBody>
      </p:sp>
      <p:pic>
        <p:nvPicPr>
          <p:cNvPr id="3141" name="Picture 3141"/>
          <p:cNvPicPr/>
          <p:nvPr/>
        </p:nvPicPr>
        <p:blipFill>
          <a:blip r:embed="rId3"/>
          <a:stretch>
            <a:fillRect/>
          </a:stretch>
        </p:blipFill>
        <p:spPr>
          <a:xfrm>
            <a:off x="7013575" y="869950"/>
            <a:ext cx="4991100" cy="5740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4C95D-B281-4295-96BD-C2E65857DC65}"/>
              </a:ext>
            </a:extLst>
          </p:cNvPr>
          <p:cNvPicPr>
            <a:picLocks noChangeAspect="1"/>
          </p:cNvPicPr>
          <p:nvPr/>
        </p:nvPicPr>
        <p:blipFill>
          <a:blip r:embed="rId2"/>
          <a:stretch>
            <a:fillRect/>
          </a:stretch>
        </p:blipFill>
        <p:spPr>
          <a:xfrm>
            <a:off x="856498" y="602390"/>
            <a:ext cx="7991937" cy="6200702"/>
          </a:xfrm>
          <a:prstGeom prst="rect">
            <a:avLst/>
          </a:prstGeom>
        </p:spPr>
      </p:pic>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pPr marL="0" marR="0" algn="ctr">
              <a:lnSpc>
                <a:spcPct val="107000"/>
              </a:lnSpc>
              <a:spcBef>
                <a:spcPts val="1200"/>
              </a:spcBef>
              <a:spcAft>
                <a:spcPts val="0"/>
              </a:spcAft>
            </a:pPr>
            <a:r>
              <a:rPr lang="en-IN" sz="4400" b="1" u="none" strike="noStrike"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PLAGIARISM REPORT</a:t>
            </a:r>
            <a:endParaRPr lang="en-US" sz="4400" b="1" dirty="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7" name="TextBox 6">
            <a:extLst>
              <a:ext uri="{FF2B5EF4-FFF2-40B4-BE49-F238E27FC236}">
                <a16:creationId xmlns:a16="http://schemas.microsoft.com/office/drawing/2014/main" id="{B0FF0C86-0CA9-A089-403C-7B172D5A701A}"/>
              </a:ext>
            </a:extLst>
          </p:cNvPr>
          <p:cNvSpPr txBox="1"/>
          <p:nvPr/>
        </p:nvSpPr>
        <p:spPr>
          <a:xfrm>
            <a:off x="6705600" y="6353293"/>
            <a:ext cx="6096000" cy="374077"/>
          </a:xfrm>
          <a:prstGeom prst="rect">
            <a:avLst/>
          </a:prstGeom>
          <a:noFill/>
        </p:spPr>
        <p:txBody>
          <a:bodyPr wrap="square">
            <a:spAutoFit/>
          </a:bodyPr>
          <a:lstStyle/>
          <a:p>
            <a:pPr marL="0" marR="0" algn="just">
              <a:lnSpc>
                <a:spcPct val="107000"/>
              </a:lnSpc>
              <a:spcBef>
                <a:spcPts val="0"/>
              </a:spcBef>
              <a:spcAft>
                <a:spcPts val="800"/>
              </a:spcAft>
              <a:tabLst>
                <a:tab pos="3971925" algn="l"/>
              </a:tabLst>
            </a:pPr>
            <a:r>
              <a:rPr lang="en-IN" sz="1800" b="1" dirty="0">
                <a:solidFill>
                  <a:schemeClr val="accent1"/>
                </a:solidFill>
                <a:effectLst/>
                <a:latin typeface="Times New Roman" panose="02020603050405020304" pitchFamily="18" charset="0"/>
                <a:ea typeface="Times New Roman" panose="02020603050405020304" pitchFamily="18" charset="0"/>
              </a:rPr>
              <a:t>Source</a:t>
            </a:r>
            <a:r>
              <a:rPr lang="en-IN" sz="1800" dirty="0">
                <a:solidFill>
                  <a:schemeClr val="accent1"/>
                </a:solidFill>
                <a:effectLst/>
                <a:latin typeface="Times New Roman" panose="02020603050405020304" pitchFamily="18" charset="0"/>
                <a:ea typeface="Times New Roman" panose="02020603050405020304" pitchFamily="18" charset="0"/>
              </a:rPr>
              <a:t>: https://www.check-plagiarism.com/</a:t>
            </a:r>
            <a:endParaRPr lang="en-IN" sz="1600" dirty="0">
              <a:solidFill>
                <a:schemeClr val="accent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726317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Result</a:t>
            </a: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pic>
        <p:nvPicPr>
          <p:cNvPr id="9" name="Picture 8">
            <a:extLst>
              <a:ext uri="{FF2B5EF4-FFF2-40B4-BE49-F238E27FC236}">
                <a16:creationId xmlns:a16="http://schemas.microsoft.com/office/drawing/2014/main" id="{EFBC8685-DDCB-BCB8-8A73-7306F4C23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56557"/>
            <a:ext cx="12192000" cy="5418667"/>
          </a:xfrm>
          <a:prstGeom prst="rect">
            <a:avLst/>
          </a:prstGeom>
        </p:spPr>
      </p:pic>
    </p:spTree>
    <p:extLst>
      <p:ext uri="{BB962C8B-B14F-4D97-AF65-F5344CB8AC3E}">
        <p14:creationId xmlns:p14="http://schemas.microsoft.com/office/powerpoint/2010/main" val="1452562648"/>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Result</a:t>
            </a: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pic>
        <p:nvPicPr>
          <p:cNvPr id="11" name="Picture 10">
            <a:extLst>
              <a:ext uri="{FF2B5EF4-FFF2-40B4-BE49-F238E27FC236}">
                <a16:creationId xmlns:a16="http://schemas.microsoft.com/office/drawing/2014/main" id="{AA8425F7-9831-3AB8-BB4F-CD4AA62F2A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508" y="869909"/>
            <a:ext cx="9929091" cy="5922777"/>
          </a:xfrm>
          <a:prstGeom prst="rect">
            <a:avLst/>
          </a:prstGeom>
        </p:spPr>
      </p:pic>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D67D85B5-BABC-AFE7-2232-D379C1FB7CD2}"/>
                  </a:ext>
                </a:extLst>
              </p14:cNvPr>
              <p14:cNvContentPartPr/>
              <p14:nvPr/>
            </p14:nvContentPartPr>
            <p14:xfrm>
              <a:off x="3287011" y="2262429"/>
              <a:ext cx="971640" cy="777240"/>
            </p14:xfrm>
          </p:contentPart>
        </mc:Choice>
        <mc:Fallback>
          <p:pic>
            <p:nvPicPr>
              <p:cNvPr id="4" name="Ink 3">
                <a:extLst>
                  <a:ext uri="{FF2B5EF4-FFF2-40B4-BE49-F238E27FC236}">
                    <a16:creationId xmlns:a16="http://schemas.microsoft.com/office/drawing/2014/main" id="{D67D85B5-BABC-AFE7-2232-D379C1FB7CD2}"/>
                  </a:ext>
                </a:extLst>
              </p:cNvPr>
              <p:cNvPicPr/>
              <p:nvPr/>
            </p:nvPicPr>
            <p:blipFill>
              <a:blip r:embed="rId6"/>
              <a:stretch>
                <a:fillRect/>
              </a:stretch>
            </p:blipFill>
            <p:spPr>
              <a:xfrm>
                <a:off x="3280891" y="2256309"/>
                <a:ext cx="983880" cy="7894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48B714C6-8B50-F157-C335-D06D885748B6}"/>
                  </a:ext>
                </a:extLst>
              </p14:cNvPr>
              <p14:cNvContentPartPr/>
              <p14:nvPr/>
            </p14:nvContentPartPr>
            <p14:xfrm>
              <a:off x="4613339" y="2895120"/>
              <a:ext cx="971640" cy="777240"/>
            </p14:xfrm>
          </p:contentPart>
        </mc:Choice>
        <mc:Fallback>
          <p:pic>
            <p:nvPicPr>
              <p:cNvPr id="10" name="Ink 9">
                <a:extLst>
                  <a:ext uri="{FF2B5EF4-FFF2-40B4-BE49-F238E27FC236}">
                    <a16:creationId xmlns:a16="http://schemas.microsoft.com/office/drawing/2014/main" id="{48B714C6-8B50-F157-C335-D06D885748B6}"/>
                  </a:ext>
                </a:extLst>
              </p:cNvPr>
              <p:cNvPicPr/>
              <p:nvPr/>
            </p:nvPicPr>
            <p:blipFill>
              <a:blip r:embed="rId6"/>
              <a:stretch>
                <a:fillRect/>
              </a:stretch>
            </p:blipFill>
            <p:spPr>
              <a:xfrm>
                <a:off x="4607219" y="2889000"/>
                <a:ext cx="983880" cy="789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 name="Ink 11">
                <a:extLst>
                  <a:ext uri="{FF2B5EF4-FFF2-40B4-BE49-F238E27FC236}">
                    <a16:creationId xmlns:a16="http://schemas.microsoft.com/office/drawing/2014/main" id="{55B3977A-D265-29B3-8F6F-86C310890A52}"/>
                  </a:ext>
                </a:extLst>
              </p14:cNvPr>
              <p14:cNvContentPartPr/>
              <p14:nvPr/>
            </p14:nvContentPartPr>
            <p14:xfrm>
              <a:off x="6096000" y="2373265"/>
              <a:ext cx="971640" cy="777240"/>
            </p14:xfrm>
          </p:contentPart>
        </mc:Choice>
        <mc:Fallback>
          <p:pic>
            <p:nvPicPr>
              <p:cNvPr id="12" name="Ink 11">
                <a:extLst>
                  <a:ext uri="{FF2B5EF4-FFF2-40B4-BE49-F238E27FC236}">
                    <a16:creationId xmlns:a16="http://schemas.microsoft.com/office/drawing/2014/main" id="{55B3977A-D265-29B3-8F6F-86C310890A52}"/>
                  </a:ext>
                </a:extLst>
              </p:cNvPr>
              <p:cNvPicPr/>
              <p:nvPr/>
            </p:nvPicPr>
            <p:blipFill>
              <a:blip r:embed="rId6"/>
              <a:stretch>
                <a:fillRect/>
              </a:stretch>
            </p:blipFill>
            <p:spPr>
              <a:xfrm>
                <a:off x="6089880" y="2367145"/>
                <a:ext cx="983880" cy="7894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3" name="Ink 12">
                <a:extLst>
                  <a:ext uri="{FF2B5EF4-FFF2-40B4-BE49-F238E27FC236}">
                    <a16:creationId xmlns:a16="http://schemas.microsoft.com/office/drawing/2014/main" id="{F4512DBA-24A2-8158-6C6F-EA4091905575}"/>
                  </a:ext>
                </a:extLst>
              </p14:cNvPr>
              <p14:cNvContentPartPr/>
              <p14:nvPr/>
            </p14:nvContentPartPr>
            <p14:xfrm>
              <a:off x="7425812" y="4174356"/>
              <a:ext cx="971640" cy="777240"/>
            </p14:xfrm>
          </p:contentPart>
        </mc:Choice>
        <mc:Fallback>
          <p:pic>
            <p:nvPicPr>
              <p:cNvPr id="13" name="Ink 12">
                <a:extLst>
                  <a:ext uri="{FF2B5EF4-FFF2-40B4-BE49-F238E27FC236}">
                    <a16:creationId xmlns:a16="http://schemas.microsoft.com/office/drawing/2014/main" id="{F4512DBA-24A2-8158-6C6F-EA4091905575}"/>
                  </a:ext>
                </a:extLst>
              </p:cNvPr>
              <p:cNvPicPr/>
              <p:nvPr/>
            </p:nvPicPr>
            <p:blipFill>
              <a:blip r:embed="rId6"/>
              <a:stretch>
                <a:fillRect/>
              </a:stretch>
            </p:blipFill>
            <p:spPr>
              <a:xfrm>
                <a:off x="7419692" y="4168236"/>
                <a:ext cx="983880" cy="789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C5EF4BFF-6D33-FEA6-2C19-A6E0CF304414}"/>
                  </a:ext>
                </a:extLst>
              </p14:cNvPr>
              <p14:cNvContentPartPr/>
              <p14:nvPr/>
            </p14:nvContentPartPr>
            <p14:xfrm>
              <a:off x="8802030" y="5338138"/>
              <a:ext cx="971640" cy="777240"/>
            </p14:xfrm>
          </p:contentPart>
        </mc:Choice>
        <mc:Fallback>
          <p:pic>
            <p:nvPicPr>
              <p:cNvPr id="14" name="Ink 13">
                <a:extLst>
                  <a:ext uri="{FF2B5EF4-FFF2-40B4-BE49-F238E27FC236}">
                    <a16:creationId xmlns:a16="http://schemas.microsoft.com/office/drawing/2014/main" id="{C5EF4BFF-6D33-FEA6-2C19-A6E0CF304414}"/>
                  </a:ext>
                </a:extLst>
              </p:cNvPr>
              <p:cNvPicPr/>
              <p:nvPr/>
            </p:nvPicPr>
            <p:blipFill>
              <a:blip r:embed="rId6"/>
              <a:stretch>
                <a:fillRect/>
              </a:stretch>
            </p:blipFill>
            <p:spPr>
              <a:xfrm>
                <a:off x="8795910" y="5332018"/>
                <a:ext cx="983880" cy="789480"/>
              </a:xfrm>
              <a:prstGeom prst="rect">
                <a:avLst/>
              </a:prstGeom>
            </p:spPr>
          </p:pic>
        </mc:Fallback>
      </mc:AlternateContent>
    </p:spTree>
    <p:extLst>
      <p:ext uri="{BB962C8B-B14F-4D97-AF65-F5344CB8AC3E}">
        <p14:creationId xmlns:p14="http://schemas.microsoft.com/office/powerpoint/2010/main" val="276387356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subTnLst>
                                    <p:audio>
                                      <p:cMediaNode vol="19000">
                                        <p:cTn display="0" masterRel="sameClick">
                                          <p:stCondLst>
                                            <p:cond evt="begin" delay="0">
                                              <p:tn val="5"/>
                                            </p:cond>
                                          </p:stCondLst>
                                          <p:endCondLst>
                                            <p:cond evt="onStopAudio" delay="0">
                                              <p:tgtEl>
                                                <p:sldTgt/>
                                              </p:tgtEl>
                                            </p:cond>
                                          </p:endCondLst>
                                        </p:cTn>
                                        <p:tgtEl>
                                          <p:sndTgt r:embed="rId2" name="scribble-6144.wav"/>
                                        </p:tgtEl>
                                      </p:cMediaNode>
                                    </p:audio>
                                  </p:subTnLst>
                                </p:cTn>
                              </p:par>
                            </p:childTnLst>
                          </p:cTn>
                        </p:par>
                        <p:par>
                          <p:cTn id="8" fill="hold">
                            <p:stCondLst>
                              <p:cond delay="1000"/>
                            </p:stCondLst>
                            <p:childTnLst>
                              <p:par>
                                <p:cTn id="9" presetID="21"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1000"/>
                                        <p:tgtEl>
                                          <p:spTgt spid="10"/>
                                        </p:tgtEl>
                                      </p:cBhvr>
                                    </p:animEffect>
                                  </p:childTnLst>
                                  <p:subTnLst>
                                    <p:audio>
                                      <p:cMediaNode vol="19000">
                                        <p:cTn display="0" masterRel="sameClick">
                                          <p:stCondLst>
                                            <p:cond evt="begin" delay="0">
                                              <p:tn val="9"/>
                                            </p:cond>
                                          </p:stCondLst>
                                          <p:endCondLst>
                                            <p:cond evt="onStopAudio" delay="0">
                                              <p:tgtEl>
                                                <p:sldTgt/>
                                              </p:tgtEl>
                                            </p:cond>
                                          </p:endCondLst>
                                        </p:cTn>
                                        <p:tgtEl>
                                          <p:sndTgt r:embed="rId2" name="scribble-6144.wav"/>
                                        </p:tgtEl>
                                      </p:cMediaNode>
                                    </p:audio>
                                  </p:subTnLst>
                                </p:cTn>
                              </p:par>
                            </p:childTnLst>
                          </p:cTn>
                        </p:par>
                        <p:par>
                          <p:cTn id="12" fill="hold">
                            <p:stCondLst>
                              <p:cond delay="2000"/>
                            </p:stCondLst>
                            <p:childTnLst>
                              <p:par>
                                <p:cTn id="13" presetID="21" presetClass="entr" presetSubtype="1"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heel(1)">
                                      <p:cBhvr>
                                        <p:cTn id="15" dur="1000"/>
                                        <p:tgtEl>
                                          <p:spTgt spid="12"/>
                                        </p:tgtEl>
                                      </p:cBhvr>
                                    </p:animEffect>
                                  </p:childTnLst>
                                  <p:subTnLst>
                                    <p:audio>
                                      <p:cMediaNode vol="19000">
                                        <p:cTn display="0" masterRel="sameClick">
                                          <p:stCondLst>
                                            <p:cond evt="begin" delay="0">
                                              <p:tn val="13"/>
                                            </p:cond>
                                          </p:stCondLst>
                                          <p:endCondLst>
                                            <p:cond evt="onStopAudio" delay="0">
                                              <p:tgtEl>
                                                <p:sldTgt/>
                                              </p:tgtEl>
                                            </p:cond>
                                          </p:endCondLst>
                                        </p:cTn>
                                        <p:tgtEl>
                                          <p:sndTgt r:embed="rId2" name="scribble-6144.wav"/>
                                        </p:tgtEl>
                                      </p:cMediaNode>
                                    </p:audio>
                                  </p:subTnLst>
                                </p:cTn>
                              </p:par>
                            </p:childTnLst>
                          </p:cTn>
                        </p:par>
                        <p:par>
                          <p:cTn id="16" fill="hold">
                            <p:stCondLst>
                              <p:cond delay="3000"/>
                            </p:stCondLst>
                            <p:childTnLst>
                              <p:par>
                                <p:cTn id="17" presetID="21" presetClass="entr" presetSubtype="1"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heel(1)">
                                      <p:cBhvr>
                                        <p:cTn id="19" dur="1000"/>
                                        <p:tgtEl>
                                          <p:spTgt spid="13"/>
                                        </p:tgtEl>
                                      </p:cBhvr>
                                    </p:animEffect>
                                  </p:childTnLst>
                                  <p:subTnLst>
                                    <p:audio>
                                      <p:cMediaNode vol="19000">
                                        <p:cTn display="0" masterRel="sameClick">
                                          <p:stCondLst>
                                            <p:cond evt="begin" delay="0">
                                              <p:tn val="17"/>
                                            </p:cond>
                                          </p:stCondLst>
                                          <p:endCondLst>
                                            <p:cond evt="onStopAudio" delay="0">
                                              <p:tgtEl>
                                                <p:sldTgt/>
                                              </p:tgtEl>
                                            </p:cond>
                                          </p:endCondLst>
                                        </p:cTn>
                                        <p:tgtEl>
                                          <p:sndTgt r:embed="rId2" name="scribble-6144.wav"/>
                                        </p:tgtEl>
                                      </p:cMediaNode>
                                    </p:audio>
                                  </p:subTnLst>
                                </p:cTn>
                              </p:par>
                            </p:childTnLst>
                          </p:cTn>
                        </p:par>
                        <p:par>
                          <p:cTn id="20" fill="hold">
                            <p:stCondLst>
                              <p:cond delay="4000"/>
                            </p:stCondLst>
                            <p:childTnLst>
                              <p:par>
                                <p:cTn id="21" presetID="21" presetClass="entr" presetSubtype="1"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heel(1)">
                                      <p:cBhvr>
                                        <p:cTn id="23" dur="1000"/>
                                        <p:tgtEl>
                                          <p:spTgt spid="14"/>
                                        </p:tgtEl>
                                      </p:cBhvr>
                                    </p:animEffect>
                                  </p:childTnLst>
                                  <p:subTnLst>
                                    <p:audio>
                                      <p:cMediaNode vol="19000">
                                        <p:cTn display="0" masterRel="sameClick">
                                          <p:stCondLst>
                                            <p:cond evt="begin" delay="0">
                                              <p:tn val="21"/>
                                            </p:cond>
                                          </p:stCondLst>
                                          <p:endCondLst>
                                            <p:cond evt="onStopAudio" delay="0">
                                              <p:tgtEl>
                                                <p:sldTgt/>
                                              </p:tgtEl>
                                            </p:cond>
                                          </p:endCondLst>
                                        </p:cTn>
                                        <p:tgtEl>
                                          <p:sndTgt r:embed="rId2" name="scribble-6144.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1D9CC"/>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Result</a:t>
            </a: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pic>
        <p:nvPicPr>
          <p:cNvPr id="13" name="Picture 12">
            <a:extLst>
              <a:ext uri="{FF2B5EF4-FFF2-40B4-BE49-F238E27FC236}">
                <a16:creationId xmlns:a16="http://schemas.microsoft.com/office/drawing/2014/main" id="{76CA6C41-486C-656B-0F4D-1302B623C2B1}"/>
              </a:ext>
            </a:extLst>
          </p:cNvPr>
          <p:cNvPicPr>
            <a:picLocks noChangeAspect="1"/>
          </p:cNvPicPr>
          <p:nvPr/>
        </p:nvPicPr>
        <p:blipFill rotWithShape="1">
          <a:blip r:embed="rId3">
            <a:extLst>
              <a:ext uri="{28A0092B-C50C-407E-A947-70E740481C1C}">
                <a14:useLocalDpi xmlns:a14="http://schemas.microsoft.com/office/drawing/2010/main" val="0"/>
              </a:ext>
            </a:extLst>
          </a:blip>
          <a:srcRect l="241" b="4346"/>
          <a:stretch/>
        </p:blipFill>
        <p:spPr>
          <a:xfrm>
            <a:off x="212271" y="869909"/>
            <a:ext cx="7647874" cy="5988091"/>
          </a:xfrm>
          <a:prstGeom prst="rect">
            <a:avLst/>
          </a:prstGeom>
        </p:spPr>
      </p:pic>
      <p:pic>
        <p:nvPicPr>
          <p:cNvPr id="7" name="Picture 6">
            <a:extLst>
              <a:ext uri="{FF2B5EF4-FFF2-40B4-BE49-F238E27FC236}">
                <a16:creationId xmlns:a16="http://schemas.microsoft.com/office/drawing/2014/main" id="{FAE3573D-B64B-DA53-4BF2-76350BF7E60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614" t="448" b="60890"/>
          <a:stretch/>
        </p:blipFill>
        <p:spPr>
          <a:xfrm>
            <a:off x="5384799" y="4036291"/>
            <a:ext cx="6747329" cy="2651333"/>
          </a:xfrm>
          <a:prstGeom prst="rect">
            <a:avLst/>
          </a:prstGeom>
        </p:spPr>
      </p:pic>
    </p:spTree>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Result</a:t>
            </a: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4" name="Text Box 3"/>
          <p:cNvSpPr txBox="1"/>
          <p:nvPr/>
        </p:nvSpPr>
        <p:spPr>
          <a:xfrm>
            <a:off x="574040" y="1017270"/>
            <a:ext cx="10919460" cy="4707890"/>
          </a:xfrm>
          <a:prstGeom prst="rect">
            <a:avLst/>
          </a:prstGeom>
          <a:noFill/>
        </p:spPr>
        <p:txBody>
          <a:bodyPr wrap="square" rtlCol="0" anchor="t">
            <a:sp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our research, our developed model for suicide detection has shown a significant increase in response rate compared to traditional methods. By utilizing advanced machine learning techniques and drawing from a diverse dataset, we've achieved a notable 20% improvement in response rate, highlighting the effectiveness of our model in accurately identifying and predicting suicidal behavior. This enhancement is crucial for suicide prevention efforts, as it directly impacts the timeliness of intervention and support for at-risk individuals, potentially saving lives. Additionally, the practical applicability of our model in real-world scenarios is underscored, as it excels in recognizing subtle behavioral patterns associated with suicidal tendencies. The observed rise in response rate aligns with the overarching objective of suicide prevention initiatives, emphasizing the importance of early detection and intervention. Through the integration of data-driven approaches and machine learning technologies, we aim to enhance existing suicide prevention strategies and improve mental health interventions, emphasizing the significance of advanced computational methods in addressing mental health challenges. Continued research and collaboration are essential to further refine and optimize our model for widespread use, ensuring a positive impact on mental health outcomes.</a:t>
            </a:r>
          </a:p>
        </p:txBody>
      </p:sp>
    </p:spTree>
    <p:extLst>
      <p:ext uri="{BB962C8B-B14F-4D97-AF65-F5344CB8AC3E}">
        <p14:creationId xmlns:p14="http://schemas.microsoft.com/office/powerpoint/2010/main" val="3231338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Result</a:t>
            </a:r>
          </a:p>
        </p:txBody>
      </p:sp>
      <p:pic>
        <p:nvPicPr>
          <p:cNvPr id="3386" name="Picture 3386"/>
          <p:cNvPicPr/>
          <p:nvPr/>
        </p:nvPicPr>
        <p:blipFill>
          <a:blip r:embed="rId2">
            <a:extLst>
              <a:ext uri="{28A0092B-C50C-407E-A947-70E740481C1C}">
                <a14:useLocalDpi xmlns:a14="http://schemas.microsoft.com/office/drawing/2010/main" val="0"/>
              </a:ext>
            </a:extLst>
          </a:blip>
          <a:srcRect/>
          <a:stretch/>
        </p:blipFill>
        <p:spPr>
          <a:xfrm>
            <a:off x="5618987" y="1051560"/>
            <a:ext cx="6437746" cy="3988418"/>
          </a:xfrm>
          <a:prstGeom prst="rect">
            <a:avLst/>
          </a:prstGeom>
        </p:spPr>
      </p:pic>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pic>
        <p:nvPicPr>
          <p:cNvPr id="3384" name="Picture 3384"/>
          <p:cNvPicPr/>
          <p:nvPr/>
        </p:nvPicPr>
        <p:blipFill>
          <a:blip r:embed="rId4">
            <a:extLst>
              <a:ext uri="{28A0092B-C50C-407E-A947-70E740481C1C}">
                <a14:useLocalDpi xmlns:a14="http://schemas.microsoft.com/office/drawing/2010/main" val="0"/>
              </a:ext>
            </a:extLst>
          </a:blip>
          <a:srcRect/>
          <a:stretch/>
        </p:blipFill>
        <p:spPr>
          <a:xfrm>
            <a:off x="1616075" y="1496060"/>
            <a:ext cx="3528060" cy="2646045"/>
          </a:xfrm>
          <a:prstGeom prst="rect">
            <a:avLst/>
          </a:prstGeom>
        </p:spPr>
      </p:pic>
      <p:sp>
        <p:nvSpPr>
          <p:cNvPr id="6" name="Text Box 5"/>
          <p:cNvSpPr txBox="1"/>
          <p:nvPr/>
        </p:nvSpPr>
        <p:spPr>
          <a:xfrm>
            <a:off x="542290" y="4450715"/>
            <a:ext cx="5302885" cy="706755"/>
          </a:xfrm>
          <a:prstGeom prst="rect">
            <a:avLst/>
          </a:prstGeom>
          <a:noFill/>
        </p:spPr>
        <p:txBody>
          <a:bodyPr wrap="square" rtlCol="0">
            <a:spAutoFit/>
          </a:bodyPr>
          <a:lstStyle/>
          <a:p>
            <a:r>
              <a:rPr lang="en-IN" altLang="en-US" sz="2000">
                <a:latin typeface="Times New Roman" panose="02020603050405020304" pitchFamily="18" charset="0"/>
                <a:cs typeface="Times New Roman" panose="02020603050405020304" pitchFamily="18" charset="0"/>
              </a:rPr>
              <a:t>Fig: </a:t>
            </a:r>
            <a:r>
              <a:rPr lang="en-US" sz="2000">
                <a:latin typeface="Times New Roman" panose="02020603050405020304" pitchFamily="18" charset="0"/>
                <a:cs typeface="Times New Roman" panose="02020603050405020304" pitchFamily="18" charset="0"/>
              </a:rPr>
              <a:t>The confusion matrix demonstrates model classification  </a:t>
            </a:r>
          </a:p>
        </p:txBody>
      </p:sp>
      <p:sp>
        <p:nvSpPr>
          <p:cNvPr id="7" name="Text Box 6"/>
          <p:cNvSpPr txBox="1"/>
          <p:nvPr/>
        </p:nvSpPr>
        <p:spPr>
          <a:xfrm>
            <a:off x="6579870" y="4493260"/>
            <a:ext cx="4718050" cy="706755"/>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Fig: The graph illustrates the model's performance metrics accuracy effectively.</a:t>
            </a:r>
            <a:r>
              <a:rPr lang="en-US"/>
              <a:t> </a:t>
            </a:r>
          </a:p>
        </p:txBody>
      </p:sp>
      <p:pic>
        <p:nvPicPr>
          <p:cNvPr id="10" name="Picture 9">
            <a:extLst>
              <a:ext uri="{FF2B5EF4-FFF2-40B4-BE49-F238E27FC236}">
                <a16:creationId xmlns:a16="http://schemas.microsoft.com/office/drawing/2014/main" id="{77B4783A-44CA-B6CB-A3BB-3D06300497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2620" y="985126"/>
            <a:ext cx="7971624" cy="5554616"/>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386"/>
                    </p:tgtEl>
                  </p:cond>
                </p:stCondLst>
                <p:endSync evt="end" delay="0">
                  <p:rtn val="all"/>
                </p:endSync>
                <p:childTnLst>
                  <p:par>
                    <p:cTn id="3" fill="hold">
                      <p:stCondLst>
                        <p:cond delay="0"/>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xit" presetSubtype="544" fill="hold" nodeType="clickEffect">
                                  <p:stCondLst>
                                    <p:cond delay="0"/>
                                  </p:stCondLst>
                                  <p:childTnLst>
                                    <p:anim calcmode="lin" valueType="num">
                                      <p:cBhvr>
                                        <p:cTn id="13" dur="500"/>
                                        <p:tgtEl>
                                          <p:spTgt spid="10"/>
                                        </p:tgtEl>
                                        <p:attrNameLst>
                                          <p:attrName>ppt_w</p:attrName>
                                        </p:attrNameLst>
                                      </p:cBhvr>
                                      <p:tavLst>
                                        <p:tav tm="0">
                                          <p:val>
                                            <p:strVal val="ppt_w"/>
                                          </p:val>
                                        </p:tav>
                                        <p:tav tm="100000">
                                          <p:val>
                                            <p:fltVal val="0"/>
                                          </p:val>
                                        </p:tav>
                                      </p:tavLst>
                                    </p:anim>
                                    <p:anim calcmode="lin" valueType="num">
                                      <p:cBhvr>
                                        <p:cTn id="14" dur="500"/>
                                        <p:tgtEl>
                                          <p:spTgt spid="10"/>
                                        </p:tgtEl>
                                        <p:attrNameLst>
                                          <p:attrName>ppt_h</p:attrName>
                                        </p:attrNameLst>
                                      </p:cBhvr>
                                      <p:tavLst>
                                        <p:tav tm="0">
                                          <p:val>
                                            <p:strVal val="ppt_h"/>
                                          </p:val>
                                        </p:tav>
                                        <p:tav tm="100000">
                                          <p:val>
                                            <p:fltVal val="0"/>
                                          </p:val>
                                        </p:tav>
                                      </p:tavLst>
                                    </p:anim>
                                    <p:animEffect transition="out" filter="fade">
                                      <p:cBhvr>
                                        <p:cTn id="15" dur="500"/>
                                        <p:tgtEl>
                                          <p:spTgt spid="10"/>
                                        </p:tgtEl>
                                      </p:cBhvr>
                                    </p:animEffect>
                                    <p:anim calcmode="lin" valueType="num">
                                      <p:cBhvr>
                                        <p:cTn id="16" dur="500"/>
                                        <p:tgtEl>
                                          <p:spTgt spid="10"/>
                                        </p:tgtEl>
                                        <p:attrNameLst>
                                          <p:attrName>ppt_x</p:attrName>
                                        </p:attrNameLst>
                                      </p:cBhvr>
                                      <p:tavLst>
                                        <p:tav tm="0">
                                          <p:val>
                                            <p:strVal val="ppt_x"/>
                                          </p:val>
                                        </p:tav>
                                        <p:tav tm="100000">
                                          <p:val>
                                            <p:fltVal val="0.5"/>
                                          </p:val>
                                        </p:tav>
                                      </p:tavLst>
                                    </p:anim>
                                    <p:anim calcmode="lin" valueType="num">
                                      <p:cBhvr>
                                        <p:cTn id="17" dur="500"/>
                                        <p:tgtEl>
                                          <p:spTgt spid="10"/>
                                        </p:tgtEl>
                                        <p:attrNameLst>
                                          <p:attrName>ppt_y</p:attrName>
                                        </p:attrNameLst>
                                      </p:cBhvr>
                                      <p:tavLst>
                                        <p:tav tm="0">
                                          <p:val>
                                            <p:strVal val="ppt_y"/>
                                          </p:val>
                                        </p:tav>
                                        <p:tav tm="100000">
                                          <p:val>
                                            <p:fltVal val="0.5"/>
                                          </p:val>
                                        </p:tav>
                                      </p:tavLst>
                                    </p:anim>
                                    <p:set>
                                      <p:cBhvr>
                                        <p:cTn id="18"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3386"/>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Presentation Outline</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2271" y="1283516"/>
            <a:ext cx="11919858" cy="5443854"/>
          </a:xfrm>
        </p:spPr>
        <p:txBody>
          <a:bodyPr>
            <a:normAutofit/>
          </a:bodyPr>
          <a:lstStyle/>
          <a:p>
            <a:pPr marL="571500" lvl="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Introduction 						</a:t>
            </a:r>
            <a:endParaRPr lang="en-IN" sz="2800" dirty="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Literature Review</a:t>
            </a: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Research Gap</a:t>
            </a: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How to overcome Research Gap			                                   </a:t>
            </a:r>
            <a:endParaRPr lang="en-IN" sz="2800" dirty="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Objectives of the Research work                                                                               </a:t>
            </a: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Methodology</a:t>
            </a:r>
          </a:p>
          <a:p>
            <a:pPr marL="571500" indent="-5715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Result</a:t>
            </a: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List of Publication</a:t>
            </a:r>
          </a:p>
          <a:p>
            <a:pPr marL="571500" indent="-5715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References</a:t>
            </a:r>
          </a:p>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4" name="Text Box 3"/>
          <p:cNvSpPr txBox="1"/>
          <p:nvPr/>
        </p:nvSpPr>
        <p:spPr>
          <a:xfrm>
            <a:off x="812165" y="1028700"/>
            <a:ext cx="10483215" cy="3989705"/>
          </a:xfrm>
          <a:prstGeom prst="rect">
            <a:avLst/>
          </a:prstGeom>
          <a:noFill/>
        </p:spPr>
        <p:txBody>
          <a:bodyPr wrap="square" rtlCol="0" anchor="t">
            <a:noAutofit/>
          </a:bodyPr>
          <a:lstStyle/>
          <a:p>
            <a:r>
              <a:rPr lang="en-US" sz="2000" dirty="0">
                <a:latin typeface="Times New Roman" panose="02020603050405020304" pitchFamily="18" charset="0"/>
                <a:cs typeface="Times New Roman" panose="02020603050405020304" pitchFamily="18" charset="0"/>
              </a:rPr>
              <a:t>Our research marks a significant advancement in suicide detection, employing machine learning and natural language processing techniques. Through thorough experimentation, we've showcased our model's effectiveness in accurately identifying individuals at risk of suicidal behavior. By utilizing cutting-edge algorithms, we've achieved notable enhancements in prediction accuracy and response time compared to existing solutions. These findings emphasize the importance of early intervention and proactive monitoring in mental health care, showcasing the potential of technology-driven approaches in suicide prevention. However, ethical and privacy considerations must be acknowledged when deploying such models. Moving forward, further research is needed to refine our model, address biases, and ensure responsible deployment. Ultimately, our work contributes to the dialogue on leveraging artificial intelligence for positive social impact, particularly in mental health.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List of Publication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pic>
        <p:nvPicPr>
          <p:cNvPr id="6" name="Picture 5">
            <a:extLst>
              <a:ext uri="{FF2B5EF4-FFF2-40B4-BE49-F238E27FC236}">
                <a16:creationId xmlns:a16="http://schemas.microsoft.com/office/drawing/2014/main" id="{396C7307-2F35-70CC-B3F2-1E3A7BA9060D}"/>
              </a:ext>
            </a:extLst>
          </p:cNvPr>
          <p:cNvPicPr>
            <a:picLocks noChangeAspect="1"/>
          </p:cNvPicPr>
          <p:nvPr/>
        </p:nvPicPr>
        <p:blipFill>
          <a:blip r:embed="rId3"/>
          <a:stretch>
            <a:fillRect/>
          </a:stretch>
        </p:blipFill>
        <p:spPr>
          <a:xfrm>
            <a:off x="591128" y="2052605"/>
            <a:ext cx="10871200" cy="4563362"/>
          </a:xfrm>
          <a:prstGeom prst="rect">
            <a:avLst/>
          </a:prstGeom>
          <a:ln>
            <a:solidFill>
              <a:schemeClr val="tx1"/>
            </a:solidFill>
          </a:ln>
        </p:spPr>
      </p:pic>
      <p:sp>
        <p:nvSpPr>
          <p:cNvPr id="8" name="Subtitle 7">
            <a:extLst>
              <a:ext uri="{FF2B5EF4-FFF2-40B4-BE49-F238E27FC236}">
                <a16:creationId xmlns:a16="http://schemas.microsoft.com/office/drawing/2014/main" id="{DD13669A-C195-E294-263D-E21D9BB5A188}"/>
              </a:ext>
            </a:extLst>
          </p:cNvPr>
          <p:cNvSpPr>
            <a:spLocks noGrp="1"/>
          </p:cNvSpPr>
          <p:nvPr>
            <p:ph type="subTitle" idx="1"/>
          </p:nvPr>
        </p:nvSpPr>
        <p:spPr/>
        <p:txBody>
          <a:bodyPr/>
          <a:lstStyle/>
          <a:p>
            <a:endParaRPr lang="en-IN"/>
          </a:p>
        </p:txBody>
      </p:sp>
      <p:sp>
        <p:nvSpPr>
          <p:cNvPr id="9" name="TextBox 8">
            <a:extLst>
              <a:ext uri="{FF2B5EF4-FFF2-40B4-BE49-F238E27FC236}">
                <a16:creationId xmlns:a16="http://schemas.microsoft.com/office/drawing/2014/main" id="{C70B51D0-2D17-D1AD-CAD4-8B374207B069}"/>
              </a:ext>
            </a:extLst>
          </p:cNvPr>
          <p:cNvSpPr txBox="1"/>
          <p:nvPr/>
        </p:nvSpPr>
        <p:spPr>
          <a:xfrm>
            <a:off x="212436" y="1016001"/>
            <a:ext cx="11813309"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It has been submitted in the  “ </a:t>
            </a:r>
            <a:r>
              <a:rPr lang="en-US" b="1" dirty="0"/>
              <a:t>8th International Conference on Inventive Communication and Computational Technologies (ICICCT - 2024)  </a:t>
            </a:r>
            <a:r>
              <a:rPr lang="en-US" dirty="0"/>
              <a:t>“ which will be held on “</a:t>
            </a:r>
            <a:r>
              <a:rPr lang="en-IN" b="1" i="0" dirty="0">
                <a:effectLst/>
                <a:highlight>
                  <a:srgbClr val="FFFFFF"/>
                </a:highlight>
                <a:latin typeface="Times New Roman" panose="02020603050405020304" pitchFamily="18" charset="0"/>
                <a:cs typeface="Times New Roman" panose="02020603050405020304" pitchFamily="18" charset="0"/>
              </a:rPr>
              <a:t>14-15, June 2024</a:t>
            </a:r>
            <a:r>
              <a:rPr lang="en-IN" b="1" i="0" dirty="0">
                <a:effectLst/>
                <a:highlight>
                  <a:srgbClr val="FFFFFF"/>
                </a:highlight>
                <a:latin typeface="Raleway" pitchFamily="2"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1"/>
          </p:nvPr>
        </p:nvSpPr>
        <p:spPr>
          <a:xfrm>
            <a:off x="212270" y="1366987"/>
            <a:ext cx="11776529" cy="4969164"/>
          </a:xfrm>
        </p:spPr>
        <p:txBody>
          <a:bodyPr>
            <a:noAutofit/>
          </a:bodyPr>
          <a:lstStyle/>
          <a:p>
            <a:pPr algn="just"/>
            <a:r>
              <a:rPr lang="en-US" sz="1400" dirty="0">
                <a:latin typeface="Times New Roman" panose="02020603050405020304" pitchFamily="18" charset="0"/>
                <a:cs typeface="Times New Roman" panose="02020603050405020304" pitchFamily="18" charset="0"/>
              </a:rPr>
              <a:t>[1]Y. Ma and Y. Cao, "Dual Attention based Suicide Risk Detection on Social Media," 2020 IEEE International Conference on Artificial Intelligence and Computer Applications (ICAICA), Dalian, China, 2020, pp. 637-640</a:t>
            </a:r>
          </a:p>
          <a:p>
            <a:pPr algn="just"/>
            <a:r>
              <a:rPr lang="en-US" sz="1400" dirty="0">
                <a:latin typeface="Times New Roman" panose="02020603050405020304" pitchFamily="18" charset="0"/>
                <a:cs typeface="Times New Roman" panose="02020603050405020304" pitchFamily="18" charset="0"/>
              </a:rPr>
              <a:t>[2]K. D. </a:t>
            </a:r>
            <a:r>
              <a:rPr lang="en-US" sz="1400" dirty="0" err="1">
                <a:latin typeface="Times New Roman" panose="02020603050405020304" pitchFamily="18" charset="0"/>
                <a:cs typeface="Times New Roman" panose="02020603050405020304" pitchFamily="18" charset="0"/>
              </a:rPr>
              <a:t>Varathan</a:t>
            </a:r>
            <a:r>
              <a:rPr lang="en-US" sz="1400" dirty="0">
                <a:latin typeface="Times New Roman" panose="02020603050405020304" pitchFamily="18" charset="0"/>
                <a:cs typeface="Times New Roman" panose="02020603050405020304" pitchFamily="18" charset="0"/>
              </a:rPr>
              <a:t> and N. Talib, "Suicide detection system based on Twitter," 2014 Science and Information      Conference, London, UK, 2014, pp. 785-788</a:t>
            </a:r>
          </a:p>
          <a:p>
            <a:pPr algn="just"/>
            <a:r>
              <a:rPr lang="en-US" sz="1400" dirty="0">
                <a:latin typeface="Times New Roman" panose="02020603050405020304" pitchFamily="18" charset="0"/>
                <a:cs typeface="Times New Roman" panose="02020603050405020304" pitchFamily="18" charset="0"/>
              </a:rPr>
              <a:t>[3]S. Ji, S. Pan, X. Li, E. Cambria, G. Long and Z. Huang, "Suicidal Ideation Detection: A Review of Machine Learning Methods and Applications," in IEEE Transactions on Computational Social Systems, vol. 8, no. 1, pp. 214-226, Feb. 2021</a:t>
            </a:r>
          </a:p>
          <a:p>
            <a:pPr algn="just"/>
            <a:r>
              <a:rPr lang="en-US" sz="1400" dirty="0">
                <a:latin typeface="Times New Roman" panose="02020603050405020304" pitchFamily="18" charset="0"/>
                <a:cs typeface="Times New Roman" panose="02020603050405020304" pitchFamily="18" charset="0"/>
              </a:rPr>
              <a:t>[4] V. R. Chiranjeevi and D. </a:t>
            </a:r>
            <a:r>
              <a:rPr lang="en-US" sz="1400" dirty="0" err="1">
                <a:latin typeface="Times New Roman" panose="02020603050405020304" pitchFamily="18" charset="0"/>
                <a:cs typeface="Times New Roman" panose="02020603050405020304" pitchFamily="18" charset="0"/>
              </a:rPr>
              <a:t>Elangovan</a:t>
            </a:r>
            <a:r>
              <a:rPr lang="en-US" sz="1400" dirty="0">
                <a:latin typeface="Times New Roman" panose="02020603050405020304" pitchFamily="18" charset="0"/>
                <a:cs typeface="Times New Roman" panose="02020603050405020304" pitchFamily="18" charset="0"/>
              </a:rPr>
              <a:t>, "Surveillance Based Suicide Detection System Using Deep Learning," 2019 International Conference on Vision Towards Emerging Trends in Communication and Networking (</a:t>
            </a:r>
            <a:r>
              <a:rPr lang="en-US" sz="1400" dirty="0" err="1">
                <a:latin typeface="Times New Roman" panose="02020603050405020304" pitchFamily="18" charset="0"/>
                <a:cs typeface="Times New Roman" panose="02020603050405020304" pitchFamily="18" charset="0"/>
              </a:rPr>
              <a:t>ViTECoN</a:t>
            </a:r>
            <a:r>
              <a:rPr lang="en-US" sz="1400" dirty="0">
                <a:latin typeface="Times New Roman" panose="02020603050405020304" pitchFamily="18" charset="0"/>
                <a:cs typeface="Times New Roman" panose="02020603050405020304" pitchFamily="18" charset="0"/>
              </a:rPr>
              <a:t>), Vellore, India, 2019, pp. 1-7</a:t>
            </a:r>
          </a:p>
          <a:p>
            <a:pPr algn="just"/>
            <a:r>
              <a:rPr lang="en-US" sz="1400" dirty="0">
                <a:latin typeface="Times New Roman" panose="02020603050405020304" pitchFamily="18" charset="0"/>
                <a:cs typeface="Times New Roman" panose="02020603050405020304" pitchFamily="18" charset="0"/>
              </a:rPr>
              <a:t>[5]B. Mayer et al., "Evaluating Text Analytic Frameworks for Mental Health Surveillance," 2018 IEEE 34th International Conference on Data Engineering Workshops (ICDEW), Paris, France, 2018, pp. 39-47</a:t>
            </a:r>
          </a:p>
          <a:p>
            <a:pPr algn="just"/>
            <a:r>
              <a:rPr lang="en-US" sz="1400" dirty="0">
                <a:latin typeface="Times New Roman" panose="02020603050405020304" pitchFamily="18" charset="0"/>
                <a:cs typeface="Times New Roman" panose="02020603050405020304" pitchFamily="18" charset="0"/>
              </a:rPr>
              <a:t>[6]M. J. </a:t>
            </a:r>
            <a:r>
              <a:rPr lang="en-US" sz="1400" dirty="0" err="1">
                <a:latin typeface="Times New Roman" panose="02020603050405020304" pitchFamily="18" charset="0"/>
                <a:cs typeface="Times New Roman" panose="02020603050405020304" pitchFamily="18" charset="0"/>
              </a:rPr>
              <a:t>Vioulès</a:t>
            </a:r>
            <a:r>
              <a:rPr lang="en-US" sz="1400" dirty="0">
                <a:latin typeface="Times New Roman" panose="02020603050405020304" pitchFamily="18" charset="0"/>
                <a:cs typeface="Times New Roman" panose="02020603050405020304" pitchFamily="18" charset="0"/>
              </a:rPr>
              <a:t>, B. </a:t>
            </a:r>
            <a:r>
              <a:rPr lang="en-US" sz="1400" dirty="0" err="1">
                <a:latin typeface="Times New Roman" panose="02020603050405020304" pitchFamily="18" charset="0"/>
                <a:cs typeface="Times New Roman" panose="02020603050405020304" pitchFamily="18" charset="0"/>
              </a:rPr>
              <a:t>Moulahi</a:t>
            </a:r>
            <a:r>
              <a:rPr lang="en-US" sz="1400" dirty="0">
                <a:latin typeface="Times New Roman" panose="02020603050405020304" pitchFamily="18" charset="0"/>
                <a:cs typeface="Times New Roman" panose="02020603050405020304" pitchFamily="18" charset="0"/>
              </a:rPr>
              <a:t>, J. </a:t>
            </a:r>
            <a:r>
              <a:rPr lang="en-US" sz="1400" dirty="0" err="1">
                <a:latin typeface="Times New Roman" panose="02020603050405020304" pitchFamily="18" charset="0"/>
                <a:cs typeface="Times New Roman" panose="02020603050405020304" pitchFamily="18" charset="0"/>
              </a:rPr>
              <a:t>Azé</a:t>
            </a:r>
            <a:r>
              <a:rPr lang="en-US" sz="1400" dirty="0">
                <a:latin typeface="Times New Roman" panose="02020603050405020304" pitchFamily="18" charset="0"/>
                <a:cs typeface="Times New Roman" panose="02020603050405020304" pitchFamily="18" charset="0"/>
              </a:rPr>
              <a:t> and S. </a:t>
            </a:r>
            <a:r>
              <a:rPr lang="en-US" sz="1400" dirty="0" err="1">
                <a:latin typeface="Times New Roman" panose="02020603050405020304" pitchFamily="18" charset="0"/>
                <a:cs typeface="Times New Roman" panose="02020603050405020304" pitchFamily="18" charset="0"/>
              </a:rPr>
              <a:t>Bringay</a:t>
            </a:r>
            <a:r>
              <a:rPr lang="en-US" sz="1400" dirty="0">
                <a:latin typeface="Times New Roman" panose="02020603050405020304" pitchFamily="18" charset="0"/>
                <a:cs typeface="Times New Roman" panose="02020603050405020304" pitchFamily="18" charset="0"/>
              </a:rPr>
              <a:t>, "Detection of suicide-related posts in Twitter data streams," in IBM Journal of Research and Development, vol. 62, no. 1, pp. 7:1-7:12</a:t>
            </a:r>
          </a:p>
          <a:p>
            <a:pPr algn="just"/>
            <a:r>
              <a:rPr lang="en-US" sz="1400" dirty="0">
                <a:latin typeface="Times New Roman" panose="02020603050405020304" pitchFamily="18" charset="0"/>
                <a:cs typeface="Times New Roman" panose="02020603050405020304" pitchFamily="18" charset="0"/>
              </a:rPr>
              <a:t>[7]F. Ren, X. Kang and C. Quan, "Examining Accumulated Emotional Traits in Suicide Blogs With an Emotion Topic Model," in IEEE Journal of Biomedical and Health Informatics, vol. 20, no. 5, pp. 1384-1396</a:t>
            </a:r>
          </a:p>
          <a:p>
            <a:pPr algn="just"/>
            <a:r>
              <a:rPr lang="en-US" sz="1400" dirty="0">
                <a:latin typeface="Times New Roman" panose="02020603050405020304" pitchFamily="18" charset="0"/>
                <a:cs typeface="Times New Roman" panose="02020603050405020304" pitchFamily="18" charset="0"/>
              </a:rPr>
              <a:t>[8]W. Bouachir and R. </a:t>
            </a:r>
            <a:r>
              <a:rPr lang="en-US" sz="1400" dirty="0" err="1">
                <a:latin typeface="Times New Roman" panose="02020603050405020304" pitchFamily="18" charset="0"/>
                <a:cs typeface="Times New Roman" panose="02020603050405020304" pitchFamily="18" charset="0"/>
              </a:rPr>
              <a:t>Noumeir</a:t>
            </a:r>
            <a:r>
              <a:rPr lang="en-US" sz="1400" dirty="0">
                <a:latin typeface="Times New Roman" panose="02020603050405020304" pitchFamily="18" charset="0"/>
                <a:cs typeface="Times New Roman" panose="02020603050405020304" pitchFamily="18" charset="0"/>
              </a:rPr>
              <a:t>, "Automated video surveillance for preventing suicide attempts," 7th International Conference on Imaging for Crime Detection and Prevention (ICDP 2016), Madrid, Spain, 2016, pp. 1-6</a:t>
            </a:r>
          </a:p>
          <a:p>
            <a:pPr algn="just"/>
            <a:r>
              <a:rPr lang="en-US" sz="1400" dirty="0">
                <a:latin typeface="Times New Roman" panose="02020603050405020304" pitchFamily="18" charset="0"/>
                <a:cs typeface="Times New Roman" panose="02020603050405020304" pitchFamily="18" charset="0"/>
              </a:rPr>
              <a:t>[9]Larsen ME, Cummins N, </a:t>
            </a:r>
            <a:r>
              <a:rPr lang="en-US" sz="1400" dirty="0" err="1">
                <a:latin typeface="Times New Roman" panose="02020603050405020304" pitchFamily="18" charset="0"/>
                <a:cs typeface="Times New Roman" panose="02020603050405020304" pitchFamily="18" charset="0"/>
              </a:rPr>
              <a:t>Boonstra</a:t>
            </a:r>
            <a:r>
              <a:rPr lang="en-US" sz="1400" dirty="0">
                <a:latin typeface="Times New Roman" panose="02020603050405020304" pitchFamily="18" charset="0"/>
                <a:cs typeface="Times New Roman" panose="02020603050405020304" pitchFamily="18" charset="0"/>
              </a:rPr>
              <a:t> TW, O'Dea B, Tighe J, Nicholas J, Shand F, Epps J, Christensen H. The use of technology in Suicide Prevention. Annu Int Conf IEEE Eng Med Biol Soc. 2015;2015:7316-9. </a:t>
            </a:r>
          </a:p>
          <a:p>
            <a:pPr algn="just"/>
            <a:r>
              <a:rPr lang="en-US" sz="1400" dirty="0">
                <a:latin typeface="Times New Roman" panose="02020603050405020304" pitchFamily="18" charset="0"/>
                <a:cs typeface="Times New Roman" panose="02020603050405020304" pitchFamily="18" charset="0"/>
              </a:rPr>
              <a:t>[10]P. </a:t>
            </a:r>
            <a:r>
              <a:rPr lang="en-US" sz="1400" dirty="0" err="1">
                <a:latin typeface="Times New Roman" panose="02020603050405020304" pitchFamily="18" charset="0"/>
                <a:cs typeface="Times New Roman" panose="02020603050405020304" pitchFamily="18" charset="0"/>
              </a:rPr>
              <a:t>Sundaravadivel</a:t>
            </a:r>
            <a:r>
              <a:rPr lang="en-US" sz="1400" dirty="0">
                <a:latin typeface="Times New Roman" panose="02020603050405020304" pitchFamily="18" charset="0"/>
                <a:cs typeface="Times New Roman" panose="02020603050405020304" pitchFamily="18" charset="0"/>
              </a:rPr>
              <a:t>, P. Salvatore and P. Indic, "M-SID: An IoT-based Edge-intelligent Framework for Suicidal Ideation Detection," 2020 IEEE 6th World Forum on Internet of Things (WF-IoT), New Orleans, LA, USA, 2020, pp. 1-6</a:t>
            </a:r>
          </a:p>
          <a:p>
            <a:pPr algn="just"/>
            <a:endParaRPr lang="en-US" sz="1400" dirty="0"/>
          </a:p>
          <a:p>
            <a:pPr marL="571500" indent="-571500" algn="just">
              <a:buFont typeface="Arial" panose="020B0604020202020204" pitchFamily="34" charset="0"/>
              <a:buChar char="•"/>
            </a:pP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1"/>
          </p:nvPr>
        </p:nvSpPr>
        <p:spPr>
          <a:xfrm>
            <a:off x="212271" y="1283516"/>
            <a:ext cx="11919858" cy="5443854"/>
          </a:xfrm>
        </p:spPr>
        <p:txBody>
          <a:bodyPr>
            <a:noAutofit/>
          </a:bodyPr>
          <a:lstStyle/>
          <a:p>
            <a:pPr algn="l"/>
            <a:r>
              <a:rPr lang="en-US" sz="1500" dirty="0">
                <a:latin typeface="Times New Roman" panose="02020603050405020304" pitchFamily="18" charset="0"/>
                <a:cs typeface="Times New Roman" panose="02020603050405020304" pitchFamily="18" charset="0"/>
              </a:rPr>
              <a:t>[11]V. </a:t>
            </a:r>
            <a:r>
              <a:rPr lang="en-US" sz="1500" dirty="0" err="1">
                <a:latin typeface="Times New Roman" panose="02020603050405020304" pitchFamily="18" charset="0"/>
                <a:cs typeface="Times New Roman" panose="02020603050405020304" pitchFamily="18" charset="0"/>
              </a:rPr>
              <a:t>Venek</a:t>
            </a:r>
            <a:r>
              <a:rPr lang="en-US" sz="1500" dirty="0">
                <a:latin typeface="Times New Roman" panose="02020603050405020304" pitchFamily="18" charset="0"/>
                <a:cs typeface="Times New Roman" panose="02020603050405020304" pitchFamily="18" charset="0"/>
              </a:rPr>
              <a:t>, S. Scherer, L.-P. </a:t>
            </a:r>
            <a:r>
              <a:rPr lang="en-US" sz="1500" dirty="0" err="1">
                <a:latin typeface="Times New Roman" panose="02020603050405020304" pitchFamily="18" charset="0"/>
                <a:cs typeface="Times New Roman" panose="02020603050405020304" pitchFamily="18" charset="0"/>
              </a:rPr>
              <a:t>Morency</a:t>
            </a:r>
            <a:r>
              <a:rPr lang="en-US" sz="1500" dirty="0">
                <a:latin typeface="Times New Roman" panose="02020603050405020304" pitchFamily="18" charset="0"/>
                <a:cs typeface="Times New Roman" panose="02020603050405020304" pitchFamily="18" charset="0"/>
              </a:rPr>
              <a:t>, A. S. Rizzo, and J. </a:t>
            </a:r>
            <a:r>
              <a:rPr lang="en-US" sz="1500" dirty="0" err="1">
                <a:latin typeface="Times New Roman" panose="02020603050405020304" pitchFamily="18" charset="0"/>
                <a:cs typeface="Times New Roman" panose="02020603050405020304" pitchFamily="18" charset="0"/>
              </a:rPr>
              <a:t>Pestian</a:t>
            </a:r>
            <a:r>
              <a:rPr lang="en-US" sz="1500" dirty="0">
                <a:latin typeface="Times New Roman" panose="02020603050405020304" pitchFamily="18" charset="0"/>
                <a:cs typeface="Times New Roman" panose="02020603050405020304" pitchFamily="18" charset="0"/>
              </a:rPr>
              <a:t>, “Adolescent suicidal risk assessment in clinician- patient interaction,” IEEE Trans. Affect. </a:t>
            </a:r>
            <a:r>
              <a:rPr lang="en-US" sz="1500" dirty="0" err="1">
                <a:latin typeface="Times New Roman" panose="02020603050405020304" pitchFamily="18" charset="0"/>
                <a:cs typeface="Times New Roman" panose="02020603050405020304" pitchFamily="18" charset="0"/>
              </a:rPr>
              <a:t>Comput</a:t>
            </a:r>
            <a:r>
              <a:rPr lang="en-US" sz="1500" dirty="0">
                <a:latin typeface="Times New Roman" panose="02020603050405020304" pitchFamily="18" charset="0"/>
                <a:cs typeface="Times New Roman" panose="02020603050405020304" pitchFamily="18" charset="0"/>
              </a:rPr>
              <a:t>., vol. 8, no. 2, pp. 204–215, Apr. 2017. </a:t>
            </a:r>
          </a:p>
          <a:p>
            <a:pPr algn="l"/>
            <a:r>
              <a:rPr lang="en-US" sz="1500" dirty="0">
                <a:latin typeface="Times New Roman" panose="02020603050405020304" pitchFamily="18" charset="0"/>
                <a:cs typeface="Times New Roman" panose="02020603050405020304" pitchFamily="18" charset="0"/>
              </a:rPr>
              <a:t>[12]D. Delgado-Gomez, H. </a:t>
            </a:r>
            <a:r>
              <a:rPr lang="en-US" sz="1500" dirty="0" err="1">
                <a:latin typeface="Times New Roman" panose="02020603050405020304" pitchFamily="18" charset="0"/>
                <a:cs typeface="Times New Roman" panose="02020603050405020304" pitchFamily="18" charset="0"/>
              </a:rPr>
              <a:t>Blasco-Fontecilla</a:t>
            </a:r>
            <a:r>
              <a:rPr lang="en-US" sz="1500" dirty="0">
                <a:latin typeface="Times New Roman" panose="02020603050405020304" pitchFamily="18" charset="0"/>
                <a:cs typeface="Times New Roman" panose="02020603050405020304" pitchFamily="18" charset="0"/>
              </a:rPr>
              <a:t>, A. A. Alegria, T. </a:t>
            </a:r>
            <a:r>
              <a:rPr lang="en-US" sz="1500" dirty="0" err="1">
                <a:latin typeface="Times New Roman" panose="02020603050405020304" pitchFamily="18" charset="0"/>
                <a:cs typeface="Times New Roman" panose="02020603050405020304" pitchFamily="18" charset="0"/>
              </a:rPr>
              <a:t>Legido</a:t>
            </a:r>
            <a:r>
              <a:rPr lang="en-US" sz="1500" dirty="0">
                <a:latin typeface="Times New Roman" panose="02020603050405020304" pitchFamily="18" charset="0"/>
                <a:cs typeface="Times New Roman" panose="02020603050405020304" pitchFamily="18" charset="0"/>
              </a:rPr>
              <a:t>-Gil, A. Artes-Rodriguez, and E. Baca-Garcia, “Improving the accuracy of suicide attempter classification,” </a:t>
            </a:r>
            <a:r>
              <a:rPr lang="en-US" sz="1500" dirty="0" err="1">
                <a:latin typeface="Times New Roman" panose="02020603050405020304" pitchFamily="18" charset="0"/>
                <a:cs typeface="Times New Roman" panose="02020603050405020304" pitchFamily="18" charset="0"/>
              </a:rPr>
              <a:t>Artif</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Intell</a:t>
            </a:r>
            <a:r>
              <a:rPr lang="en-US" sz="1500" dirty="0">
                <a:latin typeface="Times New Roman" panose="02020603050405020304" pitchFamily="18" charset="0"/>
                <a:cs typeface="Times New Roman" panose="02020603050405020304" pitchFamily="18" charset="0"/>
              </a:rPr>
              <a:t>. Med., vol. 52, no. 3, pp. 165–168, Jul. 2011. </a:t>
            </a:r>
          </a:p>
          <a:p>
            <a:pPr algn="l"/>
            <a:r>
              <a:rPr lang="en-US" sz="1500" dirty="0">
                <a:latin typeface="Times New Roman" panose="02020603050405020304" pitchFamily="18" charset="0"/>
                <a:cs typeface="Times New Roman" panose="02020603050405020304" pitchFamily="18" charset="0"/>
              </a:rPr>
              <a:t>[13]G. Liu, C. Wang, K. Peng, H. Huang, Y. Li, and W. Cheng, “</a:t>
            </a:r>
            <a:r>
              <a:rPr lang="en-US" sz="1500" dirty="0" err="1">
                <a:latin typeface="Times New Roman" panose="02020603050405020304" pitchFamily="18" charset="0"/>
                <a:cs typeface="Times New Roman" panose="02020603050405020304" pitchFamily="18" charset="0"/>
              </a:rPr>
              <a:t>SocInf</a:t>
            </a:r>
            <a:r>
              <a:rPr lang="en-US" sz="1500" dirty="0">
                <a:latin typeface="Times New Roman" panose="02020603050405020304" pitchFamily="18" charset="0"/>
                <a:cs typeface="Times New Roman" panose="02020603050405020304" pitchFamily="18" charset="0"/>
              </a:rPr>
              <a:t>: Membership inference attacks on social media health data with machine learning,” IEEE Trans. </a:t>
            </a:r>
            <a:r>
              <a:rPr lang="en-US" sz="1500" dirty="0" err="1">
                <a:latin typeface="Times New Roman" panose="02020603050405020304" pitchFamily="18" charset="0"/>
                <a:cs typeface="Times New Roman" panose="02020603050405020304" pitchFamily="18" charset="0"/>
              </a:rPr>
              <a:t>Comput</a:t>
            </a:r>
            <a:r>
              <a:rPr lang="en-US" sz="1500" dirty="0">
                <a:latin typeface="Times New Roman" panose="02020603050405020304" pitchFamily="18" charset="0"/>
                <a:cs typeface="Times New Roman" panose="02020603050405020304" pitchFamily="18" charset="0"/>
              </a:rPr>
              <a:t>. Social Syst., vol. 6, no. 5, pp. 907–921, Oct. 2019. </a:t>
            </a:r>
          </a:p>
          <a:p>
            <a:pPr algn="l"/>
            <a:r>
              <a:rPr lang="en-US" sz="1500" dirty="0">
                <a:latin typeface="Times New Roman" panose="02020603050405020304" pitchFamily="18" charset="0"/>
                <a:cs typeface="Times New Roman" panose="02020603050405020304" pitchFamily="18" charset="0"/>
              </a:rPr>
              <a:t>[14]B. O’Dea, S. Wan, P. J. </a:t>
            </a:r>
            <a:r>
              <a:rPr lang="en-US" sz="1500" dirty="0" err="1">
                <a:latin typeface="Times New Roman" panose="02020603050405020304" pitchFamily="18" charset="0"/>
                <a:cs typeface="Times New Roman" panose="02020603050405020304" pitchFamily="18" charset="0"/>
              </a:rPr>
              <a:t>Batterham</a:t>
            </a:r>
            <a:r>
              <a:rPr lang="en-US" sz="1500" dirty="0">
                <a:latin typeface="Times New Roman" panose="02020603050405020304" pitchFamily="18" charset="0"/>
                <a:cs typeface="Times New Roman" panose="02020603050405020304" pitchFamily="18" charset="0"/>
              </a:rPr>
              <a:t>, A. L. </a:t>
            </a:r>
            <a:r>
              <a:rPr lang="en-US" sz="1500" dirty="0" err="1">
                <a:latin typeface="Times New Roman" panose="02020603050405020304" pitchFamily="18" charset="0"/>
                <a:cs typeface="Times New Roman" panose="02020603050405020304" pitchFamily="18" charset="0"/>
              </a:rPr>
              <a:t>Calear</a:t>
            </a:r>
            <a:r>
              <a:rPr lang="en-US" sz="1500" dirty="0">
                <a:latin typeface="Times New Roman" panose="02020603050405020304" pitchFamily="18" charset="0"/>
                <a:cs typeface="Times New Roman" panose="02020603050405020304" pitchFamily="18" charset="0"/>
              </a:rPr>
              <a:t>, C. Paris, and H. Christensen, “Detecting suicidality on Twitter,” Internet </a:t>
            </a:r>
            <a:r>
              <a:rPr lang="en-US" sz="1500" dirty="0" err="1">
                <a:latin typeface="Times New Roman" panose="02020603050405020304" pitchFamily="18" charset="0"/>
                <a:cs typeface="Times New Roman" panose="02020603050405020304" pitchFamily="18" charset="0"/>
              </a:rPr>
              <a:t>Intervent</a:t>
            </a:r>
            <a:r>
              <a:rPr lang="en-US" sz="1500" dirty="0">
                <a:latin typeface="Times New Roman" panose="02020603050405020304" pitchFamily="18" charset="0"/>
                <a:cs typeface="Times New Roman" panose="02020603050405020304" pitchFamily="18" charset="0"/>
              </a:rPr>
              <a:t>., vol. 2, no. 2, pp. 183–188, May 2015. </a:t>
            </a:r>
          </a:p>
          <a:p>
            <a:pPr algn="l"/>
            <a:r>
              <a:rPr lang="en-US" sz="1500" dirty="0">
                <a:latin typeface="Times New Roman" panose="02020603050405020304" pitchFamily="18" charset="0"/>
                <a:cs typeface="Times New Roman" panose="02020603050405020304" pitchFamily="18" charset="0"/>
              </a:rPr>
              <a:t>[15]H.-C. Shing, S. Nair, A. </a:t>
            </a:r>
            <a:r>
              <a:rPr lang="en-US" sz="1500" dirty="0" err="1">
                <a:latin typeface="Times New Roman" panose="02020603050405020304" pitchFamily="18" charset="0"/>
                <a:cs typeface="Times New Roman" panose="02020603050405020304" pitchFamily="18" charset="0"/>
              </a:rPr>
              <a:t>Zirikly</a:t>
            </a:r>
            <a:r>
              <a:rPr lang="en-US" sz="1500" dirty="0">
                <a:latin typeface="Times New Roman" panose="02020603050405020304" pitchFamily="18" charset="0"/>
                <a:cs typeface="Times New Roman" panose="02020603050405020304" pitchFamily="18" charset="0"/>
              </a:rPr>
              <a:t>, M. </a:t>
            </a:r>
            <a:r>
              <a:rPr lang="en-US" sz="1500" dirty="0" err="1">
                <a:latin typeface="Times New Roman" panose="02020603050405020304" pitchFamily="18" charset="0"/>
                <a:cs typeface="Times New Roman" panose="02020603050405020304" pitchFamily="18" charset="0"/>
              </a:rPr>
              <a:t>Friedenberg</a:t>
            </a:r>
            <a:r>
              <a:rPr lang="en-US" sz="1500" dirty="0">
                <a:latin typeface="Times New Roman" panose="02020603050405020304" pitchFamily="18" charset="0"/>
                <a:cs typeface="Times New Roman" panose="02020603050405020304" pitchFamily="18" charset="0"/>
              </a:rPr>
              <a:t>, H. </a:t>
            </a:r>
            <a:r>
              <a:rPr lang="en-US" sz="1500" dirty="0" err="1">
                <a:latin typeface="Times New Roman" panose="02020603050405020304" pitchFamily="18" charset="0"/>
                <a:cs typeface="Times New Roman" panose="02020603050405020304" pitchFamily="18" charset="0"/>
              </a:rPr>
              <a:t>Daumé</a:t>
            </a:r>
            <a:r>
              <a:rPr lang="en-US" sz="1500" dirty="0">
                <a:latin typeface="Times New Roman" panose="02020603050405020304" pitchFamily="18" charset="0"/>
                <a:cs typeface="Times New Roman" panose="02020603050405020304" pitchFamily="18" charset="0"/>
              </a:rPr>
              <a:t>, III, and P. Resnik, “Expert, crowdsourced, and machine assessment of suicide risk via online postings,” in Proc. 5th Workshop </a:t>
            </a:r>
            <a:r>
              <a:rPr lang="en-US" sz="1500" dirty="0" err="1">
                <a:latin typeface="Times New Roman" panose="02020603050405020304" pitchFamily="18" charset="0"/>
                <a:cs typeface="Times New Roman" panose="02020603050405020304" pitchFamily="18" charset="0"/>
              </a:rPr>
              <a:t>Comput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LinguisticsClin</a:t>
            </a:r>
            <a:r>
              <a:rPr lang="en-US" sz="1500" dirty="0">
                <a:latin typeface="Times New Roman" panose="02020603050405020304" pitchFamily="18" charset="0"/>
                <a:cs typeface="Times New Roman" panose="02020603050405020304" pitchFamily="18" charset="0"/>
              </a:rPr>
              <a:t>. Psychol., Keyboard Clinic, 2018, pp. 25–36. </a:t>
            </a:r>
          </a:p>
          <a:p>
            <a:pPr algn="l"/>
            <a:r>
              <a:rPr lang="en-US" sz="1500" dirty="0">
                <a:latin typeface="Times New Roman" panose="02020603050405020304" pitchFamily="18" charset="0"/>
                <a:cs typeface="Times New Roman" panose="02020603050405020304" pitchFamily="18" charset="0"/>
              </a:rPr>
              <a:t>[16]F. Ren, X. Kang, and C. Quan, “Examining accumulated emotional traits in suicide blogs with an emotion topic model,” IEEE J. </a:t>
            </a:r>
            <a:r>
              <a:rPr lang="en-US" sz="1500" dirty="0" err="1">
                <a:latin typeface="Times New Roman" panose="02020603050405020304" pitchFamily="18" charset="0"/>
                <a:cs typeface="Times New Roman" panose="02020603050405020304" pitchFamily="18" charset="0"/>
              </a:rPr>
              <a:t>Biomed.Health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Informat</a:t>
            </a:r>
            <a:r>
              <a:rPr lang="en-US" sz="1500" dirty="0">
                <a:latin typeface="Times New Roman" panose="02020603050405020304" pitchFamily="18" charset="0"/>
                <a:cs typeface="Times New Roman" panose="02020603050405020304" pitchFamily="18" charset="0"/>
              </a:rPr>
              <a:t>., vol. 20, no. 5, pp. 1384–1396, Sep. 2016. </a:t>
            </a:r>
          </a:p>
          <a:p>
            <a:pPr algn="l"/>
            <a:r>
              <a:rPr lang="en-US" sz="1500" dirty="0">
                <a:latin typeface="Times New Roman" panose="02020603050405020304" pitchFamily="18" charset="0"/>
                <a:cs typeface="Times New Roman" panose="02020603050405020304" pitchFamily="18" charset="0"/>
              </a:rPr>
              <a:t>[17]L. Yue, W. Chen, X. Li, W. </a:t>
            </a:r>
            <a:r>
              <a:rPr lang="en-US" sz="1500" dirty="0" err="1">
                <a:latin typeface="Times New Roman" panose="02020603050405020304" pitchFamily="18" charset="0"/>
                <a:cs typeface="Times New Roman" panose="02020603050405020304" pitchFamily="18" charset="0"/>
              </a:rPr>
              <a:t>Zuo</a:t>
            </a:r>
            <a:r>
              <a:rPr lang="en-US" sz="1500" dirty="0">
                <a:latin typeface="Times New Roman" panose="02020603050405020304" pitchFamily="18" charset="0"/>
                <a:cs typeface="Times New Roman" panose="02020603050405020304" pitchFamily="18" charset="0"/>
              </a:rPr>
              <a:t>, and M. Yin, “A survey of sentiment analysis in social media,” </a:t>
            </a:r>
            <a:r>
              <a:rPr lang="en-US" sz="1500" dirty="0" err="1">
                <a:latin typeface="Times New Roman" panose="02020603050405020304" pitchFamily="18" charset="0"/>
                <a:cs typeface="Times New Roman" panose="02020603050405020304" pitchFamily="18" charset="0"/>
              </a:rPr>
              <a:t>Knowl</a:t>
            </a:r>
            <a:r>
              <a:rPr lang="en-US" sz="1500" dirty="0">
                <a:latin typeface="Times New Roman" panose="02020603050405020304" pitchFamily="18" charset="0"/>
                <a:cs typeface="Times New Roman" panose="02020603050405020304" pitchFamily="18" charset="0"/>
              </a:rPr>
              <a:t>. Inf. Syst., vol. 60, pp. 1–47, Aug. 2018. </a:t>
            </a:r>
          </a:p>
          <a:p>
            <a:pPr algn="l"/>
            <a:r>
              <a:rPr lang="en-US" sz="1500" dirty="0">
                <a:latin typeface="Times New Roman" panose="02020603050405020304" pitchFamily="18" charset="0"/>
                <a:cs typeface="Times New Roman" panose="02020603050405020304" pitchFamily="18" charset="0"/>
              </a:rPr>
              <a:t>[18]A. Benton, M. Mitchell, and D. </a:t>
            </a:r>
            <a:r>
              <a:rPr lang="en-US" sz="1500" dirty="0" err="1">
                <a:latin typeface="Times New Roman" panose="02020603050405020304" pitchFamily="18" charset="0"/>
                <a:cs typeface="Times New Roman" panose="02020603050405020304" pitchFamily="18" charset="0"/>
              </a:rPr>
              <a:t>Hovy</a:t>
            </a:r>
            <a:r>
              <a:rPr lang="en-US" sz="1500" dirty="0">
                <a:latin typeface="Times New Roman" panose="02020603050405020304" pitchFamily="18" charset="0"/>
                <a:cs typeface="Times New Roman" panose="02020603050405020304" pitchFamily="18" charset="0"/>
              </a:rPr>
              <a:t>, “Multi-task learning for mental health using social media text,” in in Proc. EACL. Stroudsburg, PA, USA: Association for Computational Linguistics, 2017, pp. 152–162. </a:t>
            </a:r>
          </a:p>
          <a:p>
            <a:pPr algn="l"/>
            <a:r>
              <a:rPr lang="en-US" sz="1500" dirty="0">
                <a:latin typeface="Times New Roman" panose="02020603050405020304" pitchFamily="18" charset="0"/>
                <a:cs typeface="Times New Roman" panose="02020603050405020304" pitchFamily="18" charset="0"/>
              </a:rPr>
              <a:t>[19]S. Ji, C. P. Yu, S.-F. Fung, S. Pan, and G. Long, “Supervised learning for suicidal ideation detection in online user content,” Complexity, vol. 2018, pp. 1–10, Sep. 2018. </a:t>
            </a:r>
          </a:p>
          <a:p>
            <a:pPr algn="l"/>
            <a:r>
              <a:rPr lang="en-IN" altLang="en-US" sz="1500" dirty="0">
                <a:latin typeface="Times New Roman" panose="02020603050405020304" pitchFamily="18" charset="0"/>
                <a:cs typeface="Times New Roman" panose="02020603050405020304" pitchFamily="18" charset="0"/>
              </a:rPr>
              <a:t>[20]</a:t>
            </a:r>
            <a:r>
              <a:rPr lang="en-US" sz="1500" dirty="0">
                <a:latin typeface="Times New Roman" panose="02020603050405020304" pitchFamily="18" charset="0"/>
                <a:cs typeface="Times New Roman" panose="02020603050405020304" pitchFamily="18" charset="0"/>
              </a:rPr>
              <a:t>S. Ji, G. Long, S. Pan, T. Zhu, J. Jiang, and S. Wang, “Detecting suicidal ideation with data protection in online communities,” in Proc. 24th Int. Conf. Database Syst. Adv. Appl. (DASFAA). Cham, Switzerland: Springer, 2019, pp. 225–229. </a:t>
            </a:r>
          </a:p>
          <a:p>
            <a:pPr marL="571500" indent="-5715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1"/>
          </p:nvPr>
        </p:nvSpPr>
        <p:spPr>
          <a:xfrm>
            <a:off x="212271" y="1283516"/>
            <a:ext cx="11919858" cy="5443854"/>
          </a:xfrm>
        </p:spPr>
        <p:txBody>
          <a:bodyPr>
            <a:noAutofit/>
          </a:bodyPr>
          <a:lstStyle/>
          <a:p>
            <a:pPr algn="l"/>
            <a:r>
              <a:rPr lang="en-US" sz="1500" dirty="0">
                <a:latin typeface="Times New Roman" panose="02020603050405020304" pitchFamily="18" charset="0"/>
                <a:cs typeface="Times New Roman" panose="02020603050405020304" pitchFamily="18" charset="0"/>
              </a:rPr>
              <a:t>[21]J. Tighe, F. Shand, R. Ridani, A. Mackinnon, N. De La Mata, and H. Christensen, “Ibobbly mobile health intervention for suicide prevention in australian indigenous youth: A pilot randomised controlled trial,” BMJ Open, vol. 7, no. 1, Jan. 2017, Art. no. e013518. </a:t>
            </a:r>
          </a:p>
          <a:p>
            <a:pPr algn="l"/>
            <a:r>
              <a:rPr lang="en-US" sz="1500" dirty="0">
                <a:latin typeface="Times New Roman" panose="02020603050405020304" pitchFamily="18" charset="0"/>
                <a:cs typeface="Times New Roman" panose="02020603050405020304" pitchFamily="18" charset="0"/>
              </a:rPr>
              <a:t>[22]N. N. Gomes de Andrade, D. Pawson, D. Muriello, L. Donahue, and J. Guadagno, “Ethics and artificial intelligence: Suicide prevention on Facebook,” Philosophy Technol., vol. 31, no. 4, pp. 669–684, Dec. 2018. </a:t>
            </a:r>
          </a:p>
          <a:p>
            <a:pPr algn="l"/>
            <a:r>
              <a:rPr lang="en-US" sz="1500" dirty="0">
                <a:latin typeface="Times New Roman" panose="02020603050405020304" pitchFamily="18" charset="0"/>
                <a:cs typeface="Times New Roman" panose="02020603050405020304" pitchFamily="18" charset="0"/>
              </a:rPr>
              <a:t>[23]L. C. McKernan, E. W. Clayton, and C. G. Walsh, “Protecting life while preserving liberty: Ethical recommendations for suicide prevention with artificial intelligence,” Frontiers Psychiatry, vol. 9, p. 650, Dec. 2018. </a:t>
            </a:r>
          </a:p>
          <a:p>
            <a:pPr algn="l"/>
            <a:r>
              <a:rPr lang="en-US" sz="1500" dirty="0">
                <a:latin typeface="Times New Roman" panose="02020603050405020304" pitchFamily="18" charset="0"/>
                <a:cs typeface="Times New Roman" panose="02020603050405020304" pitchFamily="18" charset="0"/>
              </a:rPr>
              <a:t>[24]K. P. Linthicum, K. M. Schafer, and J. D. Ribeiro, “Machine learning in suicide science: Applications and ethics,” Behav. Sci. Law, vol. 37, no. 3, pp. 214–222, May 2019. </a:t>
            </a:r>
          </a:p>
          <a:p>
            <a:pPr algn="l"/>
            <a:r>
              <a:rPr lang="en-US" sz="1500" dirty="0">
                <a:latin typeface="Times New Roman" panose="02020603050405020304" pitchFamily="18" charset="0"/>
                <a:cs typeface="Times New Roman" panose="02020603050405020304" pitchFamily="18" charset="0"/>
              </a:rPr>
              <a:t>[25]S. Scherer, J. Pestian, and L.-P. Morency, “Investigating the speech characteristics of suicidal adolescents,” in Proc. IEEE Int. Conf. Acoust., Speech Signal Process., May 2013, pp. 709–713. </a:t>
            </a:r>
          </a:p>
          <a:p>
            <a:pPr algn="l"/>
            <a:r>
              <a:rPr lang="en-US" sz="1500" dirty="0">
                <a:latin typeface="Times New Roman" panose="02020603050405020304" pitchFamily="18" charset="0"/>
                <a:cs typeface="Times New Roman" panose="02020603050405020304" pitchFamily="18" charset="0"/>
              </a:rPr>
              <a:t>[26]D. Sikander et al., “Predicting risk of suicide using resting state heart rate,” in Proc. Asia–Pacific Signal Inf. Process. </a:t>
            </a:r>
          </a:p>
          <a:p>
            <a:pPr algn="l"/>
            <a:r>
              <a:rPr lang="en-US" sz="1500" dirty="0">
                <a:latin typeface="Times New Roman" panose="02020603050405020304" pitchFamily="18" charset="0"/>
                <a:cs typeface="Times New Roman" panose="02020603050405020304" pitchFamily="18" charset="0"/>
              </a:rPr>
              <a:t>Assoc. Annu. Summit Conf. (APSIPA), Dec. 2016, pp. 1–4. </a:t>
            </a:r>
          </a:p>
          <a:p>
            <a:pPr algn="l"/>
            <a:r>
              <a:rPr lang="en-US" sz="1500" dirty="0">
                <a:latin typeface="Times New Roman" panose="02020603050405020304" pitchFamily="18" charset="0"/>
                <a:cs typeface="Times New Roman" panose="02020603050405020304" pitchFamily="18" charset="0"/>
              </a:rPr>
              <a:t>[27]M. A. Just et al., “Machine learning of neural representations of suicide and emotion concepts identifies suicidal youth,” Nature Hum. Behav., vol. 1, no. 12, pp. 911–919, 2017. </a:t>
            </a:r>
          </a:p>
          <a:p>
            <a:pPr algn="l"/>
            <a:r>
              <a:rPr lang="en-US" sz="1500" dirty="0">
                <a:latin typeface="Times New Roman" panose="02020603050405020304" pitchFamily="18" charset="0"/>
                <a:cs typeface="Times New Roman" panose="02020603050405020304" pitchFamily="18" charset="0"/>
              </a:rPr>
              <a:t>[28]N. Jiang, Y. Wang, L. Sun, Y. Song, and H. Sun, “An ERP study of implicit emotion processing in depressed suicide attempters,” in Proc. 7th Int. Conf. Inf. Technol. Med. Educ. (ITME), Nov. 2015, pp. 37–40. </a:t>
            </a:r>
          </a:p>
          <a:p>
            <a:pPr algn="l"/>
            <a:r>
              <a:rPr lang="en-US" sz="1500" dirty="0">
                <a:latin typeface="Times New Roman" panose="02020603050405020304" pitchFamily="18" charset="0"/>
                <a:cs typeface="Times New Roman" panose="02020603050405020304" pitchFamily="18" charset="0"/>
              </a:rPr>
              <a:t>[29]M. Lotito and E. Cook, “A review of suicide risk assessment instruments and approaches,” Mental Health Clinician, vol. 5, no. 5, pp. 216–223, Sep. 2015. </a:t>
            </a:r>
          </a:p>
          <a:p>
            <a:pPr algn="l"/>
            <a:r>
              <a:rPr lang="en-US" sz="1500" dirty="0">
                <a:latin typeface="Times New Roman" panose="02020603050405020304" pitchFamily="18" charset="0"/>
                <a:cs typeface="Times New Roman" panose="02020603050405020304" pitchFamily="18" charset="0"/>
              </a:rPr>
              <a:t>[30]Z. Tan, X. Liu, X. Liu, Q. Cheng, and T. Zhu, “Designing microblog direct messages to engage social media users with suicide ideation: Interview and survey study on weibo,” J. Med. Internet Res., vol. 19, no. 12, p. e381, Dec. 2017.  </a:t>
            </a:r>
          </a:p>
          <a:p>
            <a:pPr marL="571500" indent="-5715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1"/>
          </p:nvPr>
        </p:nvSpPr>
        <p:spPr>
          <a:xfrm>
            <a:off x="212271" y="1283516"/>
            <a:ext cx="11919858" cy="5443854"/>
          </a:xfrm>
        </p:spPr>
        <p:txBody>
          <a:bodyPr>
            <a:noAutofit/>
          </a:bodyPr>
          <a:lstStyle/>
          <a:p>
            <a:pPr algn="l"/>
            <a:r>
              <a:rPr lang="en-US" sz="1500" dirty="0">
                <a:latin typeface="Times New Roman" panose="02020603050405020304" pitchFamily="18" charset="0"/>
                <a:cs typeface="Times New Roman" panose="02020603050405020304" pitchFamily="18" charset="0"/>
              </a:rPr>
              <a:t>[31]Y.-P. Huang, T. Goh, and C. L. Liew, “Hunting suicide notes in Web 2.0–preliminary findings,” in Proc. 9th IEEE Int. Symp. Multimedia Workshops (ISMW), Dec. 2007, pp. 517–521. </a:t>
            </a:r>
          </a:p>
          <a:p>
            <a:pPr algn="l"/>
            <a:r>
              <a:rPr lang="en-US" sz="1500" dirty="0">
                <a:latin typeface="Times New Roman" panose="02020603050405020304" pitchFamily="18" charset="0"/>
                <a:cs typeface="Times New Roman" panose="02020603050405020304" pitchFamily="18" charset="0"/>
              </a:rPr>
              <a:t>[32]K. D. </a:t>
            </a:r>
            <a:r>
              <a:rPr lang="en-US" sz="1500" dirty="0" err="1">
                <a:latin typeface="Times New Roman" panose="02020603050405020304" pitchFamily="18" charset="0"/>
                <a:cs typeface="Times New Roman" panose="02020603050405020304" pitchFamily="18" charset="0"/>
              </a:rPr>
              <a:t>Varathan</a:t>
            </a:r>
            <a:r>
              <a:rPr lang="en-US" sz="1500" dirty="0">
                <a:latin typeface="Times New Roman" panose="02020603050405020304" pitchFamily="18" charset="0"/>
                <a:cs typeface="Times New Roman" panose="02020603050405020304" pitchFamily="18" charset="0"/>
              </a:rPr>
              <a:t> and N. Talib, “Suicide detection system based on Twitter,” in Proc. Sci. Inf. Conf., Aug. 2014, pp. 785–788.   </a:t>
            </a:r>
          </a:p>
          <a:p>
            <a:pPr marL="571500" indent="-5715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err="1">
                <a:solidFill>
                  <a:schemeClr val="bg1"/>
                </a:solidFill>
                <a:latin typeface="Arial Rounded MT Bold" panose="020F0704030504030204" pitchFamily="34" charset="0"/>
                <a:cs typeface="Times New Roman" panose="02020603050405020304" pitchFamily="18" charset="0"/>
              </a:rPr>
              <a:t>QnA</a:t>
            </a:r>
            <a:endParaRPr lang="en-US" sz="4400" b="1" dirty="0">
              <a:solidFill>
                <a:schemeClr val="bg1"/>
              </a:solidFill>
              <a:latin typeface="Arial Rounded MT Bold" panose="020F0704030504030204" pitchFamily="34" charset="0"/>
              <a:cs typeface="Times New Roman" panose="02020603050405020304" pitchFamily="18" charset="0"/>
            </a:endParaRP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r>
              <a:rPr lang="en-US" sz="8800" b="1" dirty="0"/>
              <a:t>Thank you</a:t>
            </a:r>
            <a:endParaRPr lang="en-US" sz="4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Introduction</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4" name="Rectangle 3"/>
          <p:cNvSpPr/>
          <p:nvPr/>
        </p:nvSpPr>
        <p:spPr>
          <a:xfrm>
            <a:off x="484908" y="1068232"/>
            <a:ext cx="11420765" cy="5645392"/>
          </a:xfrm>
          <a:prstGeom prst="rect">
            <a:avLst/>
          </a:prstGeom>
        </p:spPr>
        <p:txBody>
          <a:bodyPr wrap="square">
            <a:spAutoFit/>
          </a:bodyPr>
          <a:lstStyle/>
          <a:p>
            <a:pPr marL="514350" marR="398780" algn="just">
              <a:lnSpc>
                <a:spcPct val="107000"/>
              </a:lnSpc>
              <a:spcBef>
                <a:spcPts val="0"/>
              </a:spcBef>
              <a:spcAft>
                <a:spcPts val="800"/>
              </a:spcAft>
            </a:pPr>
            <a:r>
              <a:rPr lang="en-IN" sz="2800" dirty="0">
                <a:effectLst/>
                <a:latin typeface="Times New Roman" panose="02020603050405020304" pitchFamily="18" charset="0"/>
                <a:ea typeface="Calibri" panose="020F0502020204030204" pitchFamily="34" charset="0"/>
              </a:rPr>
              <a:t>I</a:t>
            </a:r>
            <a:r>
              <a:rPr lang="en-IN" sz="2000" dirty="0">
                <a:effectLst/>
                <a:latin typeface="Times New Roman" panose="02020603050405020304" pitchFamily="18" charset="0"/>
                <a:ea typeface="Calibri" panose="020F0502020204030204" pitchFamily="34" charset="0"/>
              </a:rPr>
              <a:t>n</a:t>
            </a:r>
            <a:r>
              <a:rPr lang="en-IN" sz="2000" spc="8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contemporary</a:t>
            </a:r>
            <a:r>
              <a:rPr lang="en-IN" sz="2000" spc="8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society,</a:t>
            </a:r>
            <a:r>
              <a:rPr lang="en-IN" sz="2000" spc="8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there's</a:t>
            </a:r>
            <a:r>
              <a:rPr lang="en-IN" sz="2000" spc="8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a</a:t>
            </a:r>
            <a:r>
              <a:rPr lang="en-IN" sz="2000" spc="8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growing</a:t>
            </a:r>
            <a:r>
              <a:rPr lang="en-IN" sz="2000" spc="8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concern</a:t>
            </a:r>
            <a:r>
              <a:rPr lang="en-IN" sz="2000" spc="8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about</a:t>
            </a:r>
            <a:r>
              <a:rPr lang="en-IN" sz="2000" spc="7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mental</a:t>
            </a:r>
            <a:r>
              <a:rPr lang="en-IN" sz="2000" spc="8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health</a:t>
            </a:r>
            <a:r>
              <a:rPr lang="en-IN" sz="2000" spc="8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issues</a:t>
            </a:r>
            <a:r>
              <a:rPr lang="en-IN" sz="2000" spc="8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like</a:t>
            </a:r>
            <a:r>
              <a:rPr lang="en-IN" sz="2000" spc="8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anxiety</a:t>
            </a:r>
            <a:r>
              <a:rPr lang="en-IN" sz="2000" spc="9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and</a:t>
            </a:r>
            <a:r>
              <a:rPr lang="en-IN" sz="2000" spc="8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depression.</a:t>
            </a:r>
            <a:r>
              <a:rPr lang="en-IN" sz="2000" spc="8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This</a:t>
            </a:r>
            <a:r>
              <a:rPr lang="en-IN" sz="2000" spc="-23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concern</a:t>
            </a:r>
            <a:r>
              <a:rPr lang="en-IN" sz="2000" spc="5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is</a:t>
            </a:r>
            <a:r>
              <a:rPr lang="en-IN" sz="2000" spc="4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particularly</a:t>
            </a:r>
            <a:r>
              <a:rPr lang="en-IN" sz="2000" spc="6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pronounced</a:t>
            </a:r>
            <a:r>
              <a:rPr lang="en-IN" sz="2000" spc="7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in</a:t>
            </a:r>
            <a:r>
              <a:rPr lang="en-IN" sz="2000" spc="4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developed</a:t>
            </a:r>
            <a:r>
              <a:rPr lang="en-IN" sz="2000" spc="7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nations</a:t>
            </a:r>
            <a:r>
              <a:rPr lang="en-IN" sz="2000" spc="5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and</a:t>
            </a:r>
            <a:r>
              <a:rPr lang="en-IN" sz="2000" spc="5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emerging</a:t>
            </a:r>
            <a:r>
              <a:rPr lang="en-IN" sz="2000" spc="6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markets.</a:t>
            </a:r>
            <a:r>
              <a:rPr lang="en-IN" sz="2000" spc="4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Without</a:t>
            </a:r>
            <a:r>
              <a:rPr lang="en-IN" sz="2000" spc="3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proper</a:t>
            </a:r>
            <a:r>
              <a:rPr lang="en-IN" sz="2000" spc="6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treatment,</a:t>
            </a:r>
            <a:r>
              <a:rPr lang="en-IN" sz="2000" spc="5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severe</a:t>
            </a:r>
            <a:r>
              <a:rPr lang="en-IN" sz="2000" spc="-23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mental disorders can lead to suicidal thoughts or attempts. The proliferation of negative content online has given</a:t>
            </a:r>
            <a:r>
              <a:rPr lang="en-IN" sz="2000" spc="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rise</a:t>
            </a:r>
            <a:r>
              <a:rPr lang="en-IN" sz="2000" spc="1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to</a:t>
            </a:r>
            <a:r>
              <a:rPr lang="en-IN" sz="2000" spc="1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problematic</a:t>
            </a:r>
            <a:r>
              <a:rPr lang="en-IN" sz="2000" spc="2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behaviour’s</a:t>
            </a:r>
            <a:r>
              <a:rPr lang="en-IN" sz="2000" spc="1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such</a:t>
            </a:r>
            <a:r>
              <a:rPr lang="en-IN" sz="2000" spc="1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as</a:t>
            </a:r>
            <a:r>
              <a:rPr lang="en-IN" sz="2000" spc="1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cyberstalking and cyberbullying.</a:t>
            </a:r>
            <a:r>
              <a:rPr lang="en-IN" sz="2000" spc="1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This</a:t>
            </a:r>
            <a:r>
              <a:rPr lang="en-IN" sz="2000" spc="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dissemination</a:t>
            </a:r>
            <a:r>
              <a:rPr lang="en-IN" sz="2000" spc="1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of harmful</a:t>
            </a:r>
            <a:r>
              <a:rPr lang="en-IN" sz="2000" spc="1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information</a:t>
            </a:r>
            <a:r>
              <a:rPr lang="en-IN" sz="2000" spc="-23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often results in social cruelty, fuelling rumours and causing mental harm. Studies have established a correlation</a:t>
            </a:r>
            <a:r>
              <a:rPr lang="en-IN" sz="2000" spc="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between cyberbullying and suicide. [1-7] Individuals subjected to excessive negative stimuli may experience</a:t>
            </a:r>
            <a:r>
              <a:rPr lang="en-IN" sz="2000" spc="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depression</a:t>
            </a:r>
            <a:r>
              <a:rPr lang="en-IN" sz="2000" spc="-1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and</a:t>
            </a:r>
            <a:r>
              <a:rPr lang="en-IN" sz="2000" spc="-2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despair,</a:t>
            </a:r>
            <a:r>
              <a:rPr lang="en-IN" sz="2000" spc="-1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with</a:t>
            </a:r>
            <a:r>
              <a:rPr lang="en-IN" sz="2000" spc="-1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some</a:t>
            </a:r>
            <a:r>
              <a:rPr lang="en-IN" sz="2000" spc="-1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tragically</a:t>
            </a:r>
            <a:r>
              <a:rPr lang="en-IN" sz="2000" spc="-1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resorting</a:t>
            </a:r>
            <a:r>
              <a:rPr lang="en-IN" sz="2000" spc="-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to</a:t>
            </a:r>
            <a:r>
              <a:rPr lang="en-IN" sz="2000" spc="-1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suicide.</a:t>
            </a:r>
            <a:r>
              <a:rPr lang="en-IN" sz="2000" spc="-3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The</a:t>
            </a:r>
            <a:r>
              <a:rPr lang="en-IN" sz="2000" spc="-2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reasons</a:t>
            </a:r>
            <a:r>
              <a:rPr lang="en-IN" sz="2000" spc="-3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behind</a:t>
            </a:r>
            <a:r>
              <a:rPr lang="en-IN" sz="2000" spc="-1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suicide</a:t>
            </a:r>
            <a:r>
              <a:rPr lang="en-IN" sz="2000" spc="-1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are</a:t>
            </a:r>
            <a:r>
              <a:rPr lang="en-IN" sz="2000" spc="-2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multifaceted.</a:t>
            </a:r>
            <a:endParaRPr lang="en-IN" sz="2000" dirty="0">
              <a:effectLst/>
              <a:latin typeface="Calibri" panose="020F0502020204030204" pitchFamily="34" charset="0"/>
              <a:ea typeface="Calibri" panose="020F0502020204030204" pitchFamily="34" charset="0"/>
            </a:endParaRPr>
          </a:p>
          <a:p>
            <a:pPr marL="514350" marR="354330" algn="just">
              <a:lnSpc>
                <a:spcPct val="107000"/>
              </a:lnSpc>
              <a:spcBef>
                <a:spcPts val="0"/>
              </a:spcBef>
              <a:spcAft>
                <a:spcPts val="800"/>
              </a:spcAft>
            </a:pPr>
            <a:r>
              <a:rPr lang="en-IN" sz="2000" dirty="0">
                <a:effectLst/>
                <a:latin typeface="Times New Roman" panose="02020603050405020304" pitchFamily="18" charset="0"/>
                <a:ea typeface="Calibri" panose="020F0502020204030204" pitchFamily="34" charset="0"/>
              </a:rPr>
              <a:t>While individuals with depression are at a high risk, even those without depression may experience suicidal</a:t>
            </a:r>
            <a:r>
              <a:rPr lang="en-IN" sz="2000" spc="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thoughts.</a:t>
            </a:r>
            <a:r>
              <a:rPr lang="en-IN" sz="2000" spc="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The</a:t>
            </a:r>
            <a:r>
              <a:rPr lang="en-IN" sz="2000" spc="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American</a:t>
            </a:r>
            <a:r>
              <a:rPr lang="en-IN" sz="2000" spc="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Foundation</a:t>
            </a:r>
            <a:r>
              <a:rPr lang="en-IN" sz="2000" spc="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for</a:t>
            </a:r>
            <a:r>
              <a:rPr lang="en-IN" sz="2000" spc="22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Suicide</a:t>
            </a:r>
            <a:r>
              <a:rPr lang="en-IN" sz="2000" spc="22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Prevention</a:t>
            </a:r>
            <a:r>
              <a:rPr lang="en-IN" sz="2000" spc="22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categorizes</a:t>
            </a:r>
            <a:r>
              <a:rPr lang="en-IN" sz="2000" spc="22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suicide</a:t>
            </a:r>
            <a:r>
              <a:rPr lang="en-IN" sz="2000" spc="22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factors</a:t>
            </a:r>
            <a:r>
              <a:rPr lang="en-IN" sz="2000" spc="22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into</a:t>
            </a:r>
            <a:r>
              <a:rPr lang="en-IN" sz="2000" spc="22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health,</a:t>
            </a:r>
            <a:r>
              <a:rPr lang="en-IN" sz="2000" spc="22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environmental,</a:t>
            </a:r>
            <a:r>
              <a:rPr lang="en-IN" sz="2000" spc="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and historical factors. Mental health issues and substance abuse have been identified as significant contributors to</a:t>
            </a:r>
            <a:r>
              <a:rPr lang="en-IN" sz="2000" spc="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suicide</a:t>
            </a:r>
            <a:r>
              <a:rPr lang="en-IN" sz="2000" spc="9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risk.</a:t>
            </a:r>
            <a:r>
              <a:rPr lang="en-IN" sz="2000" spc="9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[5-10]</a:t>
            </a:r>
            <a:r>
              <a:rPr lang="en-IN" sz="2000" spc="9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Psychological</a:t>
            </a:r>
            <a:r>
              <a:rPr lang="en-IN" sz="2000" spc="9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research</a:t>
            </a:r>
            <a:r>
              <a:rPr lang="en-IN" sz="2000" spc="10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by</a:t>
            </a:r>
            <a:r>
              <a:rPr lang="en-IN" sz="2000" spc="8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O'Connor</a:t>
            </a:r>
            <a:r>
              <a:rPr lang="en-IN" sz="2000" spc="9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and</a:t>
            </a:r>
            <a:r>
              <a:rPr lang="en-IN" sz="2000" spc="9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Nock</a:t>
            </a:r>
            <a:r>
              <a:rPr lang="en-IN" sz="2000" spc="8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outlines</a:t>
            </a:r>
            <a:r>
              <a:rPr lang="en-IN" sz="2000" spc="9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various</a:t>
            </a:r>
            <a:r>
              <a:rPr lang="en-IN" sz="2000" spc="9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risk</a:t>
            </a:r>
            <a:r>
              <a:rPr lang="en-IN" sz="2000" spc="9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factors</a:t>
            </a:r>
            <a:r>
              <a:rPr lang="en-IN" sz="2000" spc="9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including</a:t>
            </a:r>
            <a:r>
              <a:rPr lang="en-IN" sz="2000" spc="-23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personality traits,</a:t>
            </a:r>
            <a:r>
              <a:rPr lang="en-IN" sz="2000" spc="4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cognitive</a:t>
            </a:r>
            <a:r>
              <a:rPr lang="en-IN" sz="2000" spc="5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factors,</a:t>
            </a:r>
            <a:r>
              <a:rPr lang="en-IN" sz="2000" spc="5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social</a:t>
            </a:r>
            <a:r>
              <a:rPr lang="en-IN" sz="2000" spc="5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influences,</a:t>
            </a:r>
            <a:r>
              <a:rPr lang="en-IN" sz="2000" spc="5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and</a:t>
            </a:r>
            <a:r>
              <a:rPr lang="en-IN" sz="2000" spc="6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negative</a:t>
            </a:r>
            <a:r>
              <a:rPr lang="en-IN" sz="2000" spc="5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life</a:t>
            </a:r>
            <a:r>
              <a:rPr lang="en-IN" sz="2000" spc="4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events.</a:t>
            </a:r>
            <a:r>
              <a:rPr lang="en-IN" sz="2000" spc="4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Detection</a:t>
            </a:r>
            <a:r>
              <a:rPr lang="en-IN" sz="2000" spc="7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of</a:t>
            </a:r>
            <a:r>
              <a:rPr lang="en-IN" sz="2000" spc="6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suicidal</a:t>
            </a:r>
            <a:r>
              <a:rPr lang="en-IN" sz="2000" spc="4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ideation</a:t>
            </a:r>
            <a:r>
              <a:rPr lang="en-IN" sz="2000" spc="7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(SID)</a:t>
            </a:r>
            <a:r>
              <a:rPr lang="en-IN" sz="2000" spc="-235"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involves assessing whether an individual exhibits thought of suicide, using data such as personal information or written text.</a:t>
            </a:r>
            <a:r>
              <a:rPr lang="en-IN" sz="2000" spc="-235" dirty="0">
                <a:effectLst/>
                <a:latin typeface="Times New Roman" panose="02020603050405020304" pitchFamily="18" charset="0"/>
                <a:ea typeface="Calibri" panose="020F0502020204030204" pitchFamily="34" charset="0"/>
              </a:rPr>
              <a:t> </a:t>
            </a:r>
            <a:endParaRPr lang="en-IN" sz="2000" dirty="0">
              <a:effectLst/>
              <a:latin typeface="Calibri" panose="020F0502020204030204" pitchFamily="34" charset="0"/>
              <a:ea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Introduction:  (</a:t>
            </a:r>
            <a:r>
              <a:rPr lang="en-IN"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What happens in Suicide Detection? </a:t>
            </a:r>
            <a:r>
              <a:rPr lang="en-US" sz="4400" b="1" dirty="0">
                <a:solidFill>
                  <a:schemeClr val="bg1"/>
                </a:solidFill>
                <a:latin typeface="Times New Roman" panose="02020603050405020304" pitchFamily="18" charset="0"/>
                <a:cs typeface="Times New Roman" panose="02020603050405020304" pitchFamily="18" charset="0"/>
              </a:rPr>
              <a:t>)</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2271" y="865040"/>
            <a:ext cx="11919858" cy="6302378"/>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4" name="Rectangle 3"/>
          <p:cNvSpPr/>
          <p:nvPr/>
        </p:nvSpPr>
        <p:spPr>
          <a:xfrm>
            <a:off x="484908" y="865040"/>
            <a:ext cx="11374583" cy="5749523"/>
          </a:xfrm>
          <a:prstGeom prst="rect">
            <a:avLst/>
          </a:prstGeom>
        </p:spPr>
        <p:txBody>
          <a:bodyPr wrap="square">
            <a:spAutoFit/>
          </a:bodyPr>
          <a:lstStyle/>
          <a:p>
            <a:pPr marL="514350" marR="0" algn="just">
              <a:lnSpc>
                <a:spcPct val="107000"/>
              </a:lnSpc>
              <a:spcBef>
                <a:spcPts val="0"/>
              </a:spcBef>
              <a:spcAft>
                <a:spcPts val="800"/>
              </a:spcAft>
            </a:pPr>
            <a:r>
              <a:rPr lang="en-IN" sz="2000" dirty="0">
                <a:effectLst/>
                <a:latin typeface="Times New Roman" panose="02020603050405020304" pitchFamily="18" charset="0"/>
                <a:ea typeface="Calibri" panose="020F0502020204030204" pitchFamily="34" charset="0"/>
              </a:rPr>
              <a:t>At the core of suicide detection is the recognition of potential warning signs and risk factors associated with suicidal behaviours. These signs can manifest in different ways, including verbal expressions of distress, changes in behaviour or mood, social withdrawal, and the presence of certain risk factors such as mental illness, substance abuse, or exposure to trauma. Identifying these warning signs often requires a comprehensive assessment of an individual's history, circumstances, and current state of mental health.</a:t>
            </a:r>
            <a:endParaRPr lang="en-IN" sz="2000" dirty="0">
              <a:effectLst/>
              <a:latin typeface="Calibri" panose="020F0502020204030204" pitchFamily="34" charset="0"/>
              <a:ea typeface="Calibri" panose="020F0502020204030204" pitchFamily="34" charset="0"/>
            </a:endParaRPr>
          </a:p>
          <a:p>
            <a:pPr marL="514350" marR="0" algn="just">
              <a:lnSpc>
                <a:spcPct val="107000"/>
              </a:lnSpc>
              <a:spcBef>
                <a:spcPts val="0"/>
              </a:spcBef>
              <a:spcAft>
                <a:spcPts val="800"/>
              </a:spcAft>
            </a:pPr>
            <a:r>
              <a:rPr lang="en-IN" sz="2000" dirty="0">
                <a:effectLst/>
                <a:latin typeface="Times New Roman" panose="02020603050405020304" pitchFamily="18" charset="0"/>
                <a:ea typeface="Calibri" panose="020F0502020204030204" pitchFamily="34" charset="0"/>
              </a:rPr>
              <a:t>One approach to suicide detection involves the use of psychological assessments and screenings to evaluate an individual's risk of suicidal behaviour. These assessments may include standardized questionnaires, interviews, and clinical evaluations conducted by mental health professionals. By examining factors such as a person's psychological state, past experiences, and coping mechanisms, these assessments can help identify individuals who may be at heightened risk of suicidal thoughts or actions.</a:t>
            </a:r>
          </a:p>
          <a:p>
            <a:pPr marL="514350" marR="0" algn="just">
              <a:lnSpc>
                <a:spcPct val="107000"/>
              </a:lnSpc>
              <a:spcBef>
                <a:spcPts val="0"/>
              </a:spcBef>
              <a:spcAft>
                <a:spcPts val="800"/>
              </a:spcAft>
            </a:pPr>
            <a:r>
              <a:rPr lang="en-IN" sz="2000" dirty="0">
                <a:effectLst/>
                <a:latin typeface="Times New Roman" panose="02020603050405020304" pitchFamily="18" charset="0"/>
                <a:ea typeface="Calibri" panose="020F0502020204030204" pitchFamily="34" charset="0"/>
              </a:rPr>
              <a:t>       </a:t>
            </a:r>
            <a:r>
              <a:rPr lang="en-IN" sz="1800" b="1" dirty="0">
                <a:effectLst/>
                <a:latin typeface="Times New Roman" panose="02020603050405020304" pitchFamily="18" charset="0"/>
                <a:ea typeface="Calibri" panose="020F0502020204030204" pitchFamily="34" charset="0"/>
              </a:rPr>
              <a:t>** In recent years, advances in technology have also played a significant role in suicide detection efforts. Natural language processing (NLP) techniques, for example, enable the analysis of written or spoken language to identify linguistic cues associated with suicidal ideation. Machine learning algorithms can be trained to recognize patterns and indicators of suicidal behaviour in text data from sources such as social media posts, online forums, or electronic medical records. By analysing large volumes of textual data, these algorithms can help identify individuals who may be expressing thoughts of suicide or seeking help online.</a:t>
            </a:r>
            <a:r>
              <a:rPr lang="en-IN" sz="2000" b="1" dirty="0">
                <a:latin typeface="Calibri" panose="020F0502020204030204" pitchFamily="34" charset="0"/>
                <a:ea typeface="Calibri" panose="020F0502020204030204" pitchFamily="34" charset="0"/>
              </a:rPr>
              <a:t> **</a:t>
            </a:r>
            <a:endParaRPr lang="en-IN" sz="1800" b="1" dirty="0">
              <a:effectLst/>
              <a:latin typeface="Calibri" panose="020F0502020204030204" pitchFamily="34" charset="0"/>
              <a:ea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Introduction</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4" name="Rectangle 3"/>
          <p:cNvSpPr/>
          <p:nvPr/>
        </p:nvSpPr>
        <p:spPr>
          <a:xfrm>
            <a:off x="484908" y="935223"/>
            <a:ext cx="11374583" cy="5576976"/>
          </a:xfrm>
          <a:prstGeom prst="rect">
            <a:avLst/>
          </a:prstGeom>
        </p:spPr>
        <p:txBody>
          <a:bodyPr wrap="square">
            <a:spAutoFit/>
          </a:bodyPr>
          <a:lstStyle/>
          <a:p>
            <a:pPr algn="just">
              <a:lnSpc>
                <a:spcPct val="150000"/>
              </a:lnSpc>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Why is machine learning used in suicide detection? </a:t>
            </a: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It </a:t>
            </a:r>
            <a:r>
              <a:rPr lang="en-US" altLang="en-US" sz="2000" dirty="0">
                <a:effectLst/>
                <a:latin typeface="Times New Roman" panose="02020603050405020304" pitchFamily="18" charset="0"/>
                <a:cs typeface="Times New Roman" panose="02020603050405020304" pitchFamily="18" charset="0"/>
                <a:sym typeface="+mn-ea"/>
              </a:rPr>
              <a:t>is pivotal in suicide detection due to its capacity to analyze extensive datasets and discern intricate patterns associated with suicidal behavior. Unlike traditional methods, which may overlook subtle cues, machine learning algorithms excel in identifying linguistic nuances, behavioral changes, and other indicators of distress. This enables early intervention and support for individuals at risk. Moreover, machine learning facilitates personalized risk assessment, tailoring interventions to individual needs. Its adaptive nature ensures continual improvement, staying abreast of evolving risk factors and emerging trends in suicidal behavior. In essence, machine learning enhances our ability to detect and address suicide risks effectively, ultimately saving lives.</a:t>
            </a:r>
          </a:p>
          <a:p>
            <a:pPr algn="just">
              <a:lnSpc>
                <a:spcPct val="150000"/>
              </a:lnSpc>
            </a:pPr>
            <a:r>
              <a:rPr lang="en-US" altLang="en-US" sz="2000" i="0" dirty="0">
                <a:effectLst/>
                <a:latin typeface="Times New Roman" panose="02020603050405020304" pitchFamily="18" charset="0"/>
                <a:cs typeface="Times New Roman" panose="02020603050405020304" pitchFamily="18" charset="0"/>
              </a:rPr>
              <a:t>Furthermore, machine learning enables continuous learning and improvement over time. As new data becomes available and the model encounters new cases, it can adapt and refine its predictions, leading to increased accuracy and reliability. This iterative process allows machine learning models to stay up-to-date with emerging trends and evolving risk factors in suicidal behavior.</a:t>
            </a:r>
            <a:endParaRPr lang="en-IN" altLang="en-US" sz="200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Literature Review</a:t>
            </a: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graphicFrame>
        <p:nvGraphicFramePr>
          <p:cNvPr id="12" name="Table 11">
            <a:extLst>
              <a:ext uri="{FF2B5EF4-FFF2-40B4-BE49-F238E27FC236}">
                <a16:creationId xmlns:a16="http://schemas.microsoft.com/office/drawing/2014/main" id="{C60699BF-F0DF-346B-8577-72CEB774513A}"/>
              </a:ext>
            </a:extLst>
          </p:cNvPr>
          <p:cNvGraphicFramePr>
            <a:graphicFrameLocks noGrp="1"/>
          </p:cNvGraphicFramePr>
          <p:nvPr>
            <p:extLst>
              <p:ext uri="{D42A27DB-BD31-4B8C-83A1-F6EECF244321}">
                <p14:modId xmlns:p14="http://schemas.microsoft.com/office/powerpoint/2010/main" val="168184063"/>
              </p:ext>
            </p:extLst>
          </p:nvPr>
        </p:nvGraphicFramePr>
        <p:xfrm>
          <a:off x="147781" y="935223"/>
          <a:ext cx="11841186" cy="5123827"/>
        </p:xfrm>
        <a:graphic>
          <a:graphicData uri="http://schemas.openxmlformats.org/drawingml/2006/table">
            <a:tbl>
              <a:tblPr/>
              <a:tblGrid>
                <a:gridCol w="674255">
                  <a:extLst>
                    <a:ext uri="{9D8B030D-6E8A-4147-A177-3AD203B41FA5}">
                      <a16:colId xmlns:a16="http://schemas.microsoft.com/office/drawing/2014/main" val="4120391960"/>
                    </a:ext>
                  </a:extLst>
                </a:gridCol>
                <a:gridCol w="3272807">
                  <a:extLst>
                    <a:ext uri="{9D8B030D-6E8A-4147-A177-3AD203B41FA5}">
                      <a16:colId xmlns:a16="http://schemas.microsoft.com/office/drawing/2014/main" val="552421523"/>
                    </a:ext>
                  </a:extLst>
                </a:gridCol>
                <a:gridCol w="1973531">
                  <a:extLst>
                    <a:ext uri="{9D8B030D-6E8A-4147-A177-3AD203B41FA5}">
                      <a16:colId xmlns:a16="http://schemas.microsoft.com/office/drawing/2014/main" val="457947836"/>
                    </a:ext>
                  </a:extLst>
                </a:gridCol>
                <a:gridCol w="1973531">
                  <a:extLst>
                    <a:ext uri="{9D8B030D-6E8A-4147-A177-3AD203B41FA5}">
                      <a16:colId xmlns:a16="http://schemas.microsoft.com/office/drawing/2014/main" val="966141027"/>
                    </a:ext>
                  </a:extLst>
                </a:gridCol>
                <a:gridCol w="1973531">
                  <a:extLst>
                    <a:ext uri="{9D8B030D-6E8A-4147-A177-3AD203B41FA5}">
                      <a16:colId xmlns:a16="http://schemas.microsoft.com/office/drawing/2014/main" val="3426852219"/>
                    </a:ext>
                  </a:extLst>
                </a:gridCol>
                <a:gridCol w="1973531">
                  <a:extLst>
                    <a:ext uri="{9D8B030D-6E8A-4147-A177-3AD203B41FA5}">
                      <a16:colId xmlns:a16="http://schemas.microsoft.com/office/drawing/2014/main" val="27089678"/>
                    </a:ext>
                  </a:extLst>
                </a:gridCol>
              </a:tblGrid>
              <a:tr h="369453">
                <a:tc>
                  <a:txBody>
                    <a:bodyPr/>
                    <a:lstStyle/>
                    <a:p>
                      <a:pPr marL="0" marR="0" algn="just">
                        <a:lnSpc>
                          <a:spcPct val="107000"/>
                        </a:lnSpc>
                        <a:spcBef>
                          <a:spcPts val="0"/>
                        </a:spcBef>
                        <a:spcAft>
                          <a:spcPts val="0"/>
                        </a:spcAft>
                      </a:pP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S</a:t>
                      </a:r>
                      <a:r>
                        <a:rPr lang="en-IN" sz="1100" b="1" dirty="0">
                          <a:effectLst/>
                          <a:latin typeface="Times New Roman" panose="02020603050405020304" pitchFamily="18" charset="0"/>
                          <a:ea typeface="Calibri" panose="020F0502020204030204" pitchFamily="34" charset="0"/>
                          <a:cs typeface="Times New Roman" panose="02020603050405020304" pitchFamily="18" charset="0"/>
                        </a:rPr>
                        <a:t>n 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IN" sz="1100" b="1" dirty="0">
                          <a:effectLst/>
                          <a:latin typeface="Times New Roman" panose="02020603050405020304" pitchFamily="18" charset="0"/>
                          <a:ea typeface="Calibri" panose="020F0502020204030204" pitchFamily="34" charset="0"/>
                          <a:cs typeface="Times New Roman" panose="02020603050405020304" pitchFamily="18" charset="0"/>
                        </a:rPr>
                        <a:t>Author(s)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IN" sz="1100" b="1">
                          <a:effectLst/>
                          <a:latin typeface="Times New Roman" panose="02020603050405020304" pitchFamily="18" charset="0"/>
                          <a:ea typeface="Calibri" panose="020F0502020204030204" pitchFamily="34" charset="0"/>
                          <a:cs typeface="Times New Roman" panose="02020603050405020304" pitchFamily="18" charset="0"/>
                        </a:rPr>
                        <a:t>Focus of the Paper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IN" sz="1100" b="1">
                          <a:effectLst/>
                          <a:latin typeface="Times New Roman" panose="02020603050405020304" pitchFamily="18" charset="0"/>
                          <a:ea typeface="Calibri" panose="020F0502020204030204" pitchFamily="34" charset="0"/>
                          <a:cs typeface="Times New Roman" panose="02020603050405020304" pitchFamily="18" charset="0"/>
                        </a:rPr>
                        <a:t>Key Points in Coverage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IN" sz="1100" b="1">
                          <a:effectLst/>
                          <a:latin typeface="Times New Roman" panose="02020603050405020304" pitchFamily="18" charset="0"/>
                          <a:ea typeface="Calibri" panose="020F0502020204030204" pitchFamily="34" charset="0"/>
                          <a:cs typeface="Times New Roman" panose="02020603050405020304" pitchFamily="18" charset="0"/>
                        </a:rPr>
                        <a:t>Technique(s) Used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IN" sz="1100" b="1">
                          <a:effectLst/>
                          <a:latin typeface="Times New Roman" panose="02020603050405020304" pitchFamily="18" charset="0"/>
                          <a:ea typeface="Calibri" panose="020F0502020204030204" pitchFamily="34" charset="0"/>
                          <a:cs typeface="Times New Roman" panose="02020603050405020304" pitchFamily="18" charset="0"/>
                        </a:rPr>
                        <a:t>Parameter Analysed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3418610"/>
                  </a:ext>
                </a:extLst>
              </a:tr>
              <a:tr h="1318451">
                <a:tc>
                  <a:txBody>
                    <a:bodyPr/>
                    <a:lstStyle/>
                    <a:p>
                      <a:pPr marL="186055" marR="0" algn="just">
                        <a:spcBef>
                          <a:spcPts val="5"/>
                        </a:spcBef>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186055" marR="95250" algn="just">
                        <a:lnSpc>
                          <a:spcPct val="108000"/>
                        </a:lnSpc>
                        <a:spcBef>
                          <a:spcPts val="5"/>
                        </a:spcBef>
                        <a:spcAft>
                          <a:spcPts val="0"/>
                        </a:spcAft>
                        <a:tabLst>
                          <a:tab pos="476885" algn="l"/>
                        </a:tabLs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Yihua</a:t>
                      </a:r>
                      <a:r>
                        <a:rPr lang="en-US" sz="1000" spc="-5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Ma</a:t>
                      </a:r>
                      <a:r>
                        <a:rPr lang="en-US" sz="1000" spc="-6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et</a:t>
                      </a:r>
                      <a:r>
                        <a:rPr lang="en-US" sz="1000" spc="-2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al </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(2020)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186055" marR="0" algn="just">
                        <a:lnSpc>
                          <a:spcPts val="1125"/>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186055" marR="78105" algn="just">
                        <a:lnSpc>
                          <a:spcPct val="107000"/>
                        </a:lnSpc>
                        <a:spcBef>
                          <a:spcPts val="5"/>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Detecting</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suicide risk</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on social</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media using</a:t>
                      </a:r>
                      <a:r>
                        <a:rPr lang="en-US" sz="1000" spc="-24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a dual</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attention</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approach.</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187325" marR="170180" algn="just">
                        <a:lnSpc>
                          <a:spcPct val="107000"/>
                        </a:lnSpc>
                        <a:spcBef>
                          <a:spcPts val="5"/>
                        </a:spcBef>
                        <a:spcAft>
                          <a:spcPts val="0"/>
                        </a:spcAft>
                      </a:pPr>
                      <a:r>
                        <a:rPr lang="en-US" sz="1000" spc="-5" dirty="0">
                          <a:effectLst/>
                          <a:latin typeface="Times New Roman" panose="02020603050405020304" pitchFamily="18" charset="0"/>
                          <a:ea typeface="Times New Roman" panose="02020603050405020304" pitchFamily="18" charset="0"/>
                          <a:cs typeface="Times New Roman" panose="02020603050405020304" pitchFamily="18" charset="0"/>
                        </a:rPr>
                        <a:t>suicide risk</a:t>
                      </a:r>
                      <a:r>
                        <a:rPr lang="en-US" sz="1000"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detection,</a:t>
                      </a:r>
                      <a:r>
                        <a:rPr lang="en-US" sz="1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dual</a:t>
                      </a:r>
                      <a:r>
                        <a:rPr lang="en-US" sz="1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attention,</a:t>
                      </a:r>
                      <a:r>
                        <a:rPr lang="en-US" sz="1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deep</a:t>
                      </a:r>
                      <a:r>
                        <a:rPr lang="en-US" sz="1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learning,</a:t>
                      </a:r>
                      <a:r>
                        <a:rPr lang="en-US" sz="1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machine</a:t>
                      </a:r>
                      <a:r>
                        <a:rPr lang="en-US" sz="1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learning</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186055" marR="139700" algn="just">
                        <a:lnSpc>
                          <a:spcPct val="107000"/>
                        </a:lnSpc>
                        <a:spcBef>
                          <a:spcPts val="5"/>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Deep Learning</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Model, Dual</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Attention</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Mechanism,</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Multimodal</a:t>
                      </a:r>
                      <a:r>
                        <a:rPr lang="en-US" sz="1000" spc="-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Fusion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189230" marR="600075" algn="just">
                        <a:lnSpc>
                          <a:spcPct val="108000"/>
                        </a:lnSpc>
                        <a:spcBef>
                          <a:spcPts val="5"/>
                        </a:spcBef>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it captures the</a:t>
                      </a:r>
                      <a:r>
                        <a:rPr lang="en-US" sz="1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correlation between</a:t>
                      </a:r>
                      <a:r>
                        <a:rPr lang="en-US" sz="1000"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text</a:t>
                      </a:r>
                      <a:r>
                        <a:rPr lang="en-US" sz="1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and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89230" marR="600075" algn="just">
                        <a:lnSpc>
                          <a:spcPct val="108000"/>
                        </a:lnSpc>
                        <a:spcBef>
                          <a:spcPts val="5"/>
                        </a:spcBef>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images.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89230" marR="0" algn="just">
                        <a:lnSpc>
                          <a:spcPts val="1145"/>
                        </a:lnSpc>
                        <a:spcBef>
                          <a:spcPts val="0"/>
                        </a:spcBef>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And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89230" marR="772160" algn="just">
                        <a:lnSpc>
                          <a:spcPct val="106000"/>
                        </a:lnSpc>
                        <a:spcBef>
                          <a:spcPts val="85"/>
                        </a:spcBef>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focuses on posts</a:t>
                      </a:r>
                      <a:r>
                        <a:rPr lang="en-US" sz="1000"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containing</a:t>
                      </a:r>
                      <a:r>
                        <a:rPr lang="en-US" sz="1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images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6735666"/>
                  </a:ext>
                </a:extLst>
              </a:tr>
              <a:tr h="1938716">
                <a:tc>
                  <a:txBody>
                    <a:bodyPr/>
                    <a:lstStyle/>
                    <a:p>
                      <a:pPr marL="186055" marR="0" algn="just">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186055" marR="50800" algn="just">
                        <a:lnSpc>
                          <a:spcPct val="107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Kasturi</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Dewi</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Varathan</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Nurhafizah</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Talib</a:t>
                      </a:r>
                      <a:r>
                        <a:rPr lang="en-US" sz="1000" spc="-5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(2014)</a:t>
                      </a:r>
                      <a:r>
                        <a:rPr lang="en-US" sz="1000" spc="-4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186055" marR="0" algn="just">
                        <a:lnSpc>
                          <a:spcPts val="1145"/>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2][11]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186055" marR="207645" algn="just">
                        <a:lnSpc>
                          <a:spcPct val="107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Suicide</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Detection</a:t>
                      </a:r>
                      <a:r>
                        <a:rPr lang="en-US" sz="1000" spc="-2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System</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Using</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Twitter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187325" marR="52070" algn="just">
                        <a:lnSpc>
                          <a:spcPct val="106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Twitter;</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suicide;</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tweet; non-</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governmental</a:t>
                      </a:r>
                      <a:r>
                        <a:rPr lang="en-US" sz="1000" spc="-2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organizations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186055" marR="151765" algn="just">
                        <a:lnSpc>
                          <a:spcPct val="107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Twitter API</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Integration,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OAuth</a:t>
                      </a:r>
                      <a:r>
                        <a:rPr lang="en-US" sz="1000" spc="-2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Authentication,</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Real-time tweet</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Processing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189230" marR="0" algn="just">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Predefined list</a:t>
                      </a:r>
                      <a:r>
                        <a:rPr lang="en-US" sz="1000" spc="-1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of</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189230" marR="65405" algn="just">
                        <a:lnSpc>
                          <a:spcPct val="105000"/>
                        </a:lnSpc>
                        <a:spcBef>
                          <a:spcPts val="100"/>
                        </a:spcBef>
                        <a:spcAft>
                          <a:spcPts val="0"/>
                        </a:spcAft>
                        <a:tabLst>
                          <a:tab pos="882650" algn="l"/>
                          <a:tab pos="1225550" algn="l"/>
                          <a:tab pos="1552575" algn="l"/>
                        </a:tabLs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individuals	and	has	</a:t>
                      </a:r>
                      <a:r>
                        <a:rPr lang="en-US" sz="1000" spc="-1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000" spc="-2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capability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189230" marR="868045" algn="just">
                        <a:lnSpc>
                          <a:spcPct val="107000"/>
                        </a:lnSpc>
                        <a:spcBef>
                          <a:spcPts val="45"/>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000" spc="1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extract geo-</a:t>
                      </a:r>
                      <a:r>
                        <a:rPr lang="en-US" sz="1000" spc="-2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locations from</a:t>
                      </a:r>
                      <a:r>
                        <a:rPr lang="en-US" sz="1000" spc="-2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incoming</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tweets.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0078037"/>
                  </a:ext>
                </a:extLst>
              </a:tr>
              <a:tr h="1497207">
                <a:tc>
                  <a:txBody>
                    <a:bodyPr/>
                    <a:lstStyle/>
                    <a:p>
                      <a:pPr marL="71120" marR="0" algn="just">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186055" marR="130175" algn="just">
                        <a:lnSpc>
                          <a:spcPct val="107000"/>
                        </a:lnSpc>
                        <a:spcBef>
                          <a:spcPts val="0"/>
                        </a:spcBef>
                        <a:spcAft>
                          <a:spcPts val="0"/>
                        </a:spcAft>
                      </a:pPr>
                      <a:r>
                        <a:rPr lang="en-US" sz="1000" spc="-10">
                          <a:effectLst/>
                          <a:latin typeface="Times New Roman" panose="02020603050405020304" pitchFamily="18" charset="0"/>
                          <a:ea typeface="Times New Roman" panose="02020603050405020304" pitchFamily="18" charset="0"/>
                          <a:cs typeface="Times New Roman" panose="02020603050405020304" pitchFamily="18" charset="0"/>
                        </a:rPr>
                        <a:t>Shaoxing </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Ji</a:t>
                      </a:r>
                      <a:r>
                        <a:rPr lang="en-US" sz="1000" spc="-2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et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186055" marR="0" algn="just">
                        <a:lnSpc>
                          <a:spcPts val="114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al</a:t>
                      </a:r>
                      <a:r>
                        <a:rPr lang="en-US" sz="1000" spc="-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(2020)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71755" marR="0" algn="just">
                        <a:lnSpc>
                          <a:spcPts val="113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[3][12]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71755" marR="130810" algn="just">
                        <a:lnSpc>
                          <a:spcPct val="107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Reviewing</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Machine</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Learning</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Approaches</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Applications</a:t>
                      </a:r>
                      <a:r>
                        <a:rPr lang="en-US" sz="1000" spc="-24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Detecting</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Suicidal</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Thoughts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73025" marR="192405" algn="just">
                        <a:lnSpc>
                          <a:spcPct val="107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Deep</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learning,</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feature</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engineering,</a:t>
                      </a:r>
                      <a:r>
                        <a:rPr lang="en-US" sz="1000" spc="-24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social</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content,</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suicidal</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ideation</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detection</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(SID)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71755" marR="81280" algn="just">
                        <a:lnSpc>
                          <a:spcPct val="107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AI and ML, Content</a:t>
                      </a:r>
                      <a:r>
                        <a:rPr lang="en-US" sz="1000" spc="-2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Analysis,</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Mining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189230" marR="317500" algn="just">
                        <a:lnSpc>
                          <a:spcPct val="105000"/>
                        </a:lnSpc>
                        <a:spcBef>
                          <a:spcPts val="0"/>
                        </a:spcBef>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Bridging the gap between</a:t>
                      </a:r>
                      <a:r>
                        <a:rPr lang="en-US" sz="1000"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clinical and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89230" marR="183515" algn="just">
                        <a:lnSpc>
                          <a:spcPct val="110000"/>
                        </a:lnSpc>
                        <a:spcBef>
                          <a:spcPts val="35"/>
                        </a:spcBef>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machine detection methods,</a:t>
                      </a:r>
                      <a:r>
                        <a:rPr lang="en-US" sz="1000"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particularly in</a:t>
                      </a:r>
                      <a:r>
                        <a:rPr lang="en-US" sz="1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the realm of online social</a:t>
                      </a:r>
                      <a:r>
                        <a:rPr lang="en-US" sz="1000"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content.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024009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370"/>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Literature Review</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416"/>
            <a:ext cx="2128263" cy="869909"/>
          </a:xfrm>
          <a:prstGeom prst="rect">
            <a:avLst/>
          </a:prstGeom>
        </p:spPr>
      </p:pic>
      <p:graphicFrame>
        <p:nvGraphicFramePr>
          <p:cNvPr id="8" name="Table 7">
            <a:extLst>
              <a:ext uri="{FF2B5EF4-FFF2-40B4-BE49-F238E27FC236}">
                <a16:creationId xmlns:a16="http://schemas.microsoft.com/office/drawing/2014/main" id="{7DA1705A-934F-F092-949A-1AAC908797D2}"/>
              </a:ext>
            </a:extLst>
          </p:cNvPr>
          <p:cNvGraphicFramePr>
            <a:graphicFrameLocks noGrp="1"/>
          </p:cNvGraphicFramePr>
          <p:nvPr>
            <p:extLst>
              <p:ext uri="{D42A27DB-BD31-4B8C-83A1-F6EECF244321}">
                <p14:modId xmlns:p14="http://schemas.microsoft.com/office/powerpoint/2010/main" val="2965289969"/>
              </p:ext>
            </p:extLst>
          </p:nvPr>
        </p:nvGraphicFramePr>
        <p:xfrm>
          <a:off x="92364" y="780557"/>
          <a:ext cx="12025746" cy="6060080"/>
        </p:xfrm>
        <a:graphic>
          <a:graphicData uri="http://schemas.openxmlformats.org/drawingml/2006/table">
            <a:tbl>
              <a:tblPr/>
              <a:tblGrid>
                <a:gridCol w="684764">
                  <a:extLst>
                    <a:ext uri="{9D8B030D-6E8A-4147-A177-3AD203B41FA5}">
                      <a16:colId xmlns:a16="http://schemas.microsoft.com/office/drawing/2014/main" val="2246972791"/>
                    </a:ext>
                  </a:extLst>
                </a:gridCol>
                <a:gridCol w="2640327">
                  <a:extLst>
                    <a:ext uri="{9D8B030D-6E8A-4147-A177-3AD203B41FA5}">
                      <a16:colId xmlns:a16="http://schemas.microsoft.com/office/drawing/2014/main" val="1144058119"/>
                    </a:ext>
                  </a:extLst>
                </a:gridCol>
                <a:gridCol w="2392218">
                  <a:extLst>
                    <a:ext uri="{9D8B030D-6E8A-4147-A177-3AD203B41FA5}">
                      <a16:colId xmlns:a16="http://schemas.microsoft.com/office/drawing/2014/main" val="1472658176"/>
                    </a:ext>
                  </a:extLst>
                </a:gridCol>
                <a:gridCol w="2105891">
                  <a:extLst>
                    <a:ext uri="{9D8B030D-6E8A-4147-A177-3AD203B41FA5}">
                      <a16:colId xmlns:a16="http://schemas.microsoft.com/office/drawing/2014/main" val="132448317"/>
                    </a:ext>
                  </a:extLst>
                </a:gridCol>
                <a:gridCol w="1967345">
                  <a:extLst>
                    <a:ext uri="{9D8B030D-6E8A-4147-A177-3AD203B41FA5}">
                      <a16:colId xmlns:a16="http://schemas.microsoft.com/office/drawing/2014/main" val="1893709235"/>
                    </a:ext>
                  </a:extLst>
                </a:gridCol>
                <a:gridCol w="2235201">
                  <a:extLst>
                    <a:ext uri="{9D8B030D-6E8A-4147-A177-3AD203B41FA5}">
                      <a16:colId xmlns:a16="http://schemas.microsoft.com/office/drawing/2014/main" val="1319727757"/>
                    </a:ext>
                  </a:extLst>
                </a:gridCol>
              </a:tblGrid>
              <a:tr h="789626">
                <a:tc>
                  <a:txBody>
                    <a:bodyPr/>
                    <a:lstStyle/>
                    <a:p>
                      <a:pPr marL="71120" marR="0" algn="just">
                        <a:spcBef>
                          <a:spcPts val="0"/>
                        </a:spcBef>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71755" marR="119380" algn="just">
                        <a:lnSpc>
                          <a:spcPct val="107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V. Rahul</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Chiranjeevi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et</a:t>
                      </a:r>
                      <a:r>
                        <a:rPr lang="en-US" sz="1000" spc="-2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al (2019) [4]</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71755" marR="119380" algn="just">
                        <a:lnSpc>
                          <a:spcPct val="107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71755" marR="130810" algn="just">
                        <a:lnSpc>
                          <a:spcPct val="107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000" spc="4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suicide</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detection</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system</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employing</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deep learning</a:t>
                      </a:r>
                      <a:r>
                        <a:rPr lang="en-US" sz="1000" spc="-2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surveillance.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73025" marR="192405" algn="just">
                        <a:lnSpc>
                          <a:spcPct val="107000"/>
                        </a:lnSpc>
                        <a:spcBef>
                          <a:spcPts val="0"/>
                        </a:spcBef>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—Hanging,</a:t>
                      </a:r>
                      <a:r>
                        <a:rPr lang="en-US" sz="1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Surveillance,</a:t>
                      </a:r>
                      <a:r>
                        <a:rPr lang="en-US" sz="1000"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Deep</a:t>
                      </a:r>
                      <a:r>
                        <a:rPr lang="en-US" sz="1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learning,</a:t>
                      </a:r>
                      <a:r>
                        <a:rPr lang="en-US" sz="1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Detection,</a:t>
                      </a:r>
                      <a:r>
                        <a:rPr lang="en-US" sz="1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frames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71755" marR="81280" algn="just">
                        <a:lnSpc>
                          <a:spcPct val="107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ACBT (Automated</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Cognitive Behavioral</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Therapy), Cloud</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Computing, 3D Image</a:t>
                      </a:r>
                      <a:r>
                        <a:rPr lang="en-US" sz="1000" spc="-24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Recognition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74930" marR="227330" algn="just">
                        <a:lnSpc>
                          <a:spcPct val="106000"/>
                        </a:lnSpc>
                        <a:spcBef>
                          <a:spcPts val="0"/>
                        </a:spcBef>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Identifying</a:t>
                      </a:r>
                      <a:r>
                        <a:rPr lang="en-US" sz="1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bottlenecks</a:t>
                      </a:r>
                      <a:r>
                        <a:rPr lang="en-US" sz="1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1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speed, the breadth of Web.</a:t>
                      </a:r>
                      <a:r>
                        <a:rPr lang="en-US" sz="1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Torrent file</a:t>
                      </a:r>
                      <a:r>
                        <a:rPr lang="en-US" sz="10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sharing,</a:t>
                      </a:r>
                      <a:r>
                        <a:rPr lang="en-US" sz="10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0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free-</a:t>
                      </a:r>
                      <a:r>
                        <a:rPr lang="en-US" sz="1000"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riding</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5448714"/>
                  </a:ext>
                </a:extLst>
              </a:tr>
              <a:tr h="1043954">
                <a:tc>
                  <a:txBody>
                    <a:bodyPr/>
                    <a:lstStyle/>
                    <a:p>
                      <a:pPr marL="71120" marR="0" algn="just">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71755" marR="118110" algn="just">
                        <a:lnSpc>
                          <a:spcPct val="108000"/>
                        </a:lnSpc>
                        <a:spcBef>
                          <a:spcPts val="0"/>
                        </a:spcBef>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Kris</a:t>
                      </a:r>
                      <a:r>
                        <a:rPr lang="en-US" sz="10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Brown</a:t>
                      </a:r>
                      <a:r>
                        <a:rPr lang="en-US" sz="10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et</a:t>
                      </a:r>
                      <a:r>
                        <a:rPr lang="en-US" sz="1000"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al</a:t>
                      </a:r>
                      <a:r>
                        <a:rPr lang="en-US" sz="1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(2018)</a:t>
                      </a:r>
                      <a:r>
                        <a:rPr lang="en-US" sz="1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1755" marR="0" algn="just">
                        <a:spcBef>
                          <a:spcPts val="0"/>
                        </a:spcBef>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[22</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1755" marR="0" algn="just">
                        <a:spcBef>
                          <a:spcPts val="65"/>
                        </a:spcBef>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71755" marR="61595" algn="just">
                        <a:lnSpc>
                          <a:spcPct val="106000"/>
                        </a:lnSpc>
                        <a:spcBef>
                          <a:spcPts val="0"/>
                        </a:spcBef>
                        <a:spcAft>
                          <a:spcPts val="0"/>
                        </a:spcAft>
                      </a:pPr>
                      <a:r>
                        <a:rPr lang="en-US" sz="1000" spc="-15">
                          <a:effectLst/>
                          <a:latin typeface="Times New Roman" panose="02020603050405020304" pitchFamily="18" charset="0"/>
                          <a:ea typeface="Times New Roman" panose="02020603050405020304" pitchFamily="18" charset="0"/>
                          <a:cs typeface="Times New Roman" panose="02020603050405020304" pitchFamily="18" charset="0"/>
                        </a:rPr>
                        <a:t>Assessing </a:t>
                      </a:r>
                      <a:r>
                        <a:rPr lang="en-US" sz="1000" spc="-10">
                          <a:effectLst/>
                          <a:latin typeface="Times New Roman" panose="02020603050405020304" pitchFamily="18" charset="0"/>
                          <a:ea typeface="Times New Roman" panose="02020603050405020304" pitchFamily="18" charset="0"/>
                          <a:cs typeface="Times New Roman" panose="02020603050405020304" pitchFamily="18" charset="0"/>
                        </a:rPr>
                        <a:t>Text</a:t>
                      </a:r>
                      <a:r>
                        <a:rPr lang="en-US" sz="1000" spc="-2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Analytic</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Frameworks</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for Mental</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Health</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Monitoring.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73025" marR="139700" algn="just">
                        <a:lnSpc>
                          <a:spcPct val="107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text analysis,</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suicide</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prevention,</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mental health,</a:t>
                      </a:r>
                      <a:r>
                        <a:rPr lang="en-US" sz="1000" spc="-2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natural</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language</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processing,</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information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73025" marR="0" algn="just">
                        <a:lnSpc>
                          <a:spcPts val="1135"/>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extraction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71755" marR="77470" algn="just">
                        <a:lnSpc>
                          <a:spcPct val="106000"/>
                        </a:lnSpc>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NLP (Natural</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Language Processing),</a:t>
                      </a:r>
                      <a:r>
                        <a:rPr lang="en-US" sz="1000" spc="-2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ML, High-Fidelity</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Synthetic</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71755" marR="409575" algn="just">
                        <a:lnSpc>
                          <a:spcPct val="106000"/>
                        </a:lnSpc>
                        <a:spcBef>
                          <a:spcPts val="35"/>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Data, Synthetic</a:t>
                      </a:r>
                      <a:r>
                        <a:rPr lang="en-US" sz="1000" spc="-2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Note Generation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74930" marR="943610" algn="just">
                        <a:lnSpc>
                          <a:spcPct val="105000"/>
                        </a:lnSpc>
                        <a:spcBef>
                          <a:spcPts val="0"/>
                        </a:spcBef>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reduce veteran</a:t>
                      </a:r>
                      <a:r>
                        <a:rPr lang="en-US" sz="1000"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suicides</a:t>
                      </a:r>
                      <a:r>
                        <a:rPr lang="en-US" sz="10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by</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930" marR="389890" algn="just">
                        <a:lnSpc>
                          <a:spcPct val="107000"/>
                        </a:lnSpc>
                        <a:spcBef>
                          <a:spcPts val="45"/>
                        </a:spcBef>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enhancing an existing risk</a:t>
                      </a:r>
                      <a:r>
                        <a:rPr lang="en-US" sz="1000"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mitigation system using</a:t>
                      </a:r>
                      <a:r>
                        <a:rPr lang="en-US" sz="1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advanced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930" marR="0" algn="just">
                        <a:lnSpc>
                          <a:spcPts val="1120"/>
                        </a:lnSpc>
                        <a:spcBef>
                          <a:spcPts val="0"/>
                        </a:spcBef>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technology.</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2005416"/>
                  </a:ext>
                </a:extLst>
              </a:tr>
              <a:tr h="858737">
                <a:tc>
                  <a:txBody>
                    <a:bodyPr/>
                    <a:lstStyle/>
                    <a:p>
                      <a:pPr marL="71120" marR="0" algn="just">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71755" marR="69850" algn="just">
                        <a:spcBef>
                          <a:spcPts val="0"/>
                        </a:spcBef>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M. Johnson</a:t>
                      </a:r>
                      <a:r>
                        <a:rPr lang="en-US" sz="1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spc="-5" dirty="0">
                          <a:effectLst/>
                          <a:latin typeface="Times New Roman" panose="02020603050405020304" pitchFamily="18" charset="0"/>
                          <a:ea typeface="Times New Roman" panose="02020603050405020304" pitchFamily="18" charset="0"/>
                          <a:cs typeface="Times New Roman" panose="02020603050405020304" pitchFamily="18" charset="0"/>
                        </a:rPr>
                        <a:t>Voiles</a:t>
                      </a:r>
                      <a:r>
                        <a:rPr lang="en-US" sz="10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(2018)</a:t>
                      </a:r>
                      <a:r>
                        <a:rPr lang="en-US" sz="10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000"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6][18]</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71755" marR="88265" algn="just">
                        <a:spcBef>
                          <a:spcPts val="0"/>
                        </a:spcBef>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Identification</a:t>
                      </a:r>
                      <a:r>
                        <a:rPr lang="en-US" sz="1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of suicide-</a:t>
                      </a:r>
                      <a:r>
                        <a:rPr lang="en-US" sz="1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related posts</a:t>
                      </a:r>
                      <a:r>
                        <a:rPr lang="en-US" sz="1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spc="-10" dirty="0">
                          <a:effectLst/>
                          <a:latin typeface="Times New Roman" panose="02020603050405020304" pitchFamily="18" charset="0"/>
                          <a:ea typeface="Times New Roman" panose="02020603050405020304" pitchFamily="18" charset="0"/>
                          <a:cs typeface="Times New Roman" panose="02020603050405020304" pitchFamily="18" charset="0"/>
                        </a:rPr>
                        <a:t>in Twitter </a:t>
                      </a:r>
                      <a:r>
                        <a:rPr lang="en-US" sz="1000" spc="-5"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1000"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streams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73025" marR="213360" algn="just">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online social</a:t>
                      </a:r>
                      <a:r>
                        <a:rPr lang="en-US" sz="1000" spc="-24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networks,</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Twitter, nlp,</a:t>
                      </a:r>
                      <a:r>
                        <a:rPr lang="en-US" sz="1000" spc="-2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martingale</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framework,</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behavioral</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features,</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machine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73025" marR="358140" algn="just">
                        <a:lnSpc>
                          <a:spcPts val="1060"/>
                        </a:lnSpc>
                        <a:spcBef>
                          <a:spcPts val="75"/>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learning</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spc="-5">
                          <a:effectLst/>
                          <a:latin typeface="Times New Roman" panose="02020603050405020304" pitchFamily="18" charset="0"/>
                          <a:ea typeface="Times New Roman" panose="02020603050405020304" pitchFamily="18" charset="0"/>
                          <a:cs typeface="Times New Roman" panose="02020603050405020304" pitchFamily="18" charset="0"/>
                        </a:rPr>
                        <a:t>classifiers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71755" marR="81915" algn="just">
                        <a:spcBef>
                          <a:spcPts val="0"/>
                        </a:spcBef>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a more conventional</a:t>
                      </a:r>
                      <a:r>
                        <a:rPr lang="en-US" sz="1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machine learning text</a:t>
                      </a:r>
                      <a:r>
                        <a:rPr lang="en-US" sz="1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classifier and an NLP-</a:t>
                      </a:r>
                      <a:r>
                        <a:rPr lang="en-US" sz="1000"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based method are</a:t>
                      </a:r>
                      <a:r>
                        <a:rPr lang="en-US" sz="1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used.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74930" marR="301625" algn="just">
                        <a:spcBef>
                          <a:spcPts val="0"/>
                        </a:spcBef>
                        <a:spcAft>
                          <a:spcPts val="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Identification of suicide-</a:t>
                      </a:r>
                      <a:r>
                        <a:rPr lang="en-US" sz="1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related posts in Twitter data</a:t>
                      </a:r>
                      <a:r>
                        <a:rPr lang="en-US" sz="1000"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streams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8309300"/>
                  </a:ext>
                </a:extLst>
              </a:tr>
              <a:tr h="794327">
                <a:tc>
                  <a:txBody>
                    <a:bodyPr/>
                    <a:lstStyle/>
                    <a:p>
                      <a:pPr marL="71120" marR="0" algn="just">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71755" marR="86995" algn="just">
                        <a:spcBef>
                          <a:spcPts val="0"/>
                        </a:spcBef>
                        <a:spcAft>
                          <a:spcPts val="0"/>
                        </a:spcAft>
                      </a:pPr>
                      <a:r>
                        <a:rPr lang="en-US" sz="1000" u="none" dirty="0" err="1">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Dharshiena</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S </a:t>
                      </a:r>
                      <a:r>
                        <a:rPr lang="en-US" sz="1000" u="none" dirty="0" err="1">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Yogesan</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et al (2023)</a:t>
                      </a:r>
                      <a:endParaRPr lang="en-IN" sz="11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71755" marR="118745" algn="just">
                        <a:spcBef>
                          <a:spcPts val="0"/>
                        </a:spcBef>
                        <a:spcAft>
                          <a:spcPts val="0"/>
                        </a:spcAft>
                      </a:pP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Evaluate a Human Detection Model in a Behavior Analysis Pipeline for Suicide Prevention</a:t>
                      </a:r>
                      <a:endParaRPr lang="en-IN" sz="11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800"/>
                        </a:spcAft>
                      </a:pPr>
                      <a:r>
                        <a:rPr lang="en-IN" sz="1000" u="none" strike="noStrike"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Humans</a:t>
                      </a:r>
                      <a:r>
                        <a:rPr lang="en-IN" sz="1000" u="none"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000" u="none" strike="noStrike"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Suicide Prevention</a:t>
                      </a:r>
                      <a:r>
                        <a:rPr lang="en-IN" sz="1000" u="none"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000" u="none" strike="noStrike"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Railroads</a:t>
                      </a:r>
                      <a:r>
                        <a:rPr lang="en-IN" sz="1000" u="none"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000" u="none" strike="noStrike"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Suicide, Attempted</a:t>
                      </a:r>
                      <a:r>
                        <a:rPr lang="en-IN" sz="1000" u="none"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000" u="none" strike="noStrike"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Suicidal Ideation</a:t>
                      </a:r>
                      <a:r>
                        <a:rPr lang="en-IN" sz="1000" u="none"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000" u="none" strike="noStrike"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Risk Factors</a:t>
                      </a:r>
                      <a:endParaRPr lang="en-IN" sz="1100" u="none"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3025" marR="146050" algn="just">
                        <a:spcBef>
                          <a:spcPts val="0"/>
                        </a:spcBef>
                        <a:spcAft>
                          <a:spcPts val="0"/>
                        </a:spcAft>
                      </a:pP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71755" marR="59690" algn="just">
                        <a:spcBef>
                          <a:spcPts val="0"/>
                        </a:spcBef>
                        <a:spcAft>
                          <a:spcPts val="0"/>
                        </a:spcAft>
                      </a:pP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YOLO v5 detector</a:t>
                      </a:r>
                      <a:endParaRPr lang="en-IN" sz="11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IN" sz="1000" u="none"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investigate the use of sophisticated video monitoring to detect behaviour indicating probable suicide attempts at stations.</a:t>
                      </a:r>
                      <a:endParaRPr lang="en-IN" sz="1100" u="none"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4930" marR="191770" algn="just">
                        <a:spcBef>
                          <a:spcPts val="0"/>
                        </a:spcBef>
                        <a:spcAft>
                          <a:spcPts val="0"/>
                        </a:spcAft>
                      </a:pP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4246334"/>
                  </a:ext>
                </a:extLst>
              </a:tr>
              <a:tr h="816694">
                <a:tc>
                  <a:txBody>
                    <a:bodyPr/>
                    <a:lstStyle/>
                    <a:p>
                      <a:pPr marL="71120" marR="0" algn="just">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71755" marR="0" algn="just">
                        <a:spcBef>
                          <a:spcPts val="0"/>
                        </a:spcBef>
                        <a:spcAft>
                          <a:spcPts val="0"/>
                        </a:spcAft>
                      </a:pP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Wassim</a:t>
                      </a:r>
                      <a:r>
                        <a:rPr lang="en-US" sz="1000" u="none" spc="5">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spc="-1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Bouachir</a:t>
                      </a:r>
                      <a:r>
                        <a:rPr lang="en-US" sz="1000" u="none" spc="-5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spc="-5">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et</a:t>
                      </a:r>
                      <a:endParaRPr lang="en-IN" sz="11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1755" marR="0" algn="just">
                        <a:lnSpc>
                          <a:spcPts val="1130"/>
                        </a:lnSpc>
                        <a:spcBef>
                          <a:spcPts val="0"/>
                        </a:spcBef>
                        <a:spcAft>
                          <a:spcPts val="0"/>
                        </a:spcAft>
                      </a:pP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al</a:t>
                      </a:r>
                      <a:r>
                        <a:rPr lang="en-US" sz="1000" u="none" spc="-1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(2016)</a:t>
                      </a:r>
                      <a:r>
                        <a:rPr lang="en-US" sz="1000" u="none" spc="-1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[8]</a:t>
                      </a:r>
                      <a:r>
                        <a:rPr lang="en-US" sz="1000" u="none" spc="-1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IN" sz="11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1755" marR="0" algn="just">
                        <a:spcBef>
                          <a:spcPts val="15"/>
                        </a:spcBef>
                        <a:spcAft>
                          <a:spcPts val="0"/>
                        </a:spcAft>
                      </a:pP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1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71755" marR="150495" algn="just">
                        <a:spcBef>
                          <a:spcPts val="0"/>
                        </a:spcBef>
                        <a:spcAft>
                          <a:spcPts val="0"/>
                        </a:spcAft>
                      </a:pP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Video</a:t>
                      </a:r>
                      <a:r>
                        <a:rPr lang="en-US" sz="1000" u="none" spc="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surveillance</a:t>
                      </a:r>
                      <a:r>
                        <a:rPr lang="en-US" sz="1000" u="none" spc="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that is</a:t>
                      </a:r>
                      <a:r>
                        <a:rPr lang="en-US" sz="1000" u="none" spc="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automated to</a:t>
                      </a:r>
                      <a:r>
                        <a:rPr lang="en-US" sz="1000" u="none" spc="-23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stop suicide</a:t>
                      </a:r>
                      <a:r>
                        <a:rPr lang="en-US" sz="1000" u="none" spc="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attempts</a:t>
                      </a:r>
                      <a:endParaRPr lang="en-IN" sz="11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73025" marR="0" algn="just">
                        <a:lnSpc>
                          <a:spcPts val="1125"/>
                        </a:lnSpc>
                        <a:spcBef>
                          <a:spcPts val="0"/>
                        </a:spcBef>
                        <a:spcAft>
                          <a:spcPts val="0"/>
                        </a:spcAft>
                      </a:pP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RGB-D</a:t>
                      </a:r>
                      <a:endParaRPr lang="en-IN" sz="11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3025" marR="69215" algn="just">
                        <a:spcBef>
                          <a:spcPts val="15"/>
                        </a:spcBef>
                        <a:spcAft>
                          <a:spcPts val="0"/>
                        </a:spcAft>
                      </a:pP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photography,</a:t>
                      </a:r>
                      <a:r>
                        <a:rPr lang="en-US" sz="1000" u="none" spc="5">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video analysis,</a:t>
                      </a:r>
                      <a:r>
                        <a:rPr lang="en-US" sz="1000" u="none" spc="5">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human activity</a:t>
                      </a:r>
                      <a:r>
                        <a:rPr lang="en-US" sz="1000" u="none" spc="5">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recognition,</a:t>
                      </a:r>
                      <a:r>
                        <a:rPr lang="en-US" sz="1000" u="none" spc="5">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and video</a:t>
                      </a:r>
                      <a:r>
                        <a:rPr lang="en-US" sz="1000" u="none" spc="5">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surveillance are</a:t>
                      </a:r>
                      <a:r>
                        <a:rPr lang="en-US" sz="1000" u="none" spc="-235">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all</a:t>
                      </a:r>
                      <a:r>
                        <a:rPr lang="en-US" sz="1000" u="none" spc="-5">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related</a:t>
                      </a:r>
                      <a:r>
                        <a:rPr lang="en-US" sz="1000" u="none" spc="5">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000" u="none" spc="5">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suicide</a:t>
                      </a:r>
                      <a:r>
                        <a:rPr lang="en-US" sz="1000" u="none" spc="5">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detection.</a:t>
                      </a:r>
                      <a:endParaRPr lang="en-IN" sz="11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71755" marR="205105" algn="just">
                        <a:spcBef>
                          <a:spcPts val="0"/>
                        </a:spcBef>
                        <a:spcAft>
                          <a:spcPts val="0"/>
                        </a:spcAft>
                      </a:pP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000" u="none" spc="-3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utilization</a:t>
                      </a:r>
                      <a:r>
                        <a:rPr lang="en-US" sz="1000" u="none" spc="-2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000" u="none" spc="-35">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3D</a:t>
                      </a:r>
                      <a:r>
                        <a:rPr lang="en-US" sz="1000" u="none" spc="-235">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visual content</a:t>
                      </a:r>
                      <a:r>
                        <a:rPr lang="en-US" sz="1000" u="none" spc="5">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captured using an</a:t>
                      </a:r>
                      <a:r>
                        <a:rPr lang="en-US" sz="1000" u="none" spc="5">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affordable RGB-D</a:t>
                      </a:r>
                      <a:r>
                        <a:rPr lang="en-US" sz="1000" u="none" spc="5">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camera</a:t>
                      </a:r>
                      <a:endParaRPr lang="en-IN" sz="11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74930" marR="470535" algn="just">
                        <a:lnSpc>
                          <a:spcPct val="98000"/>
                        </a:lnSpc>
                        <a:spcBef>
                          <a:spcPts val="10"/>
                        </a:spcBef>
                        <a:spcAft>
                          <a:spcPts val="0"/>
                        </a:spcAft>
                      </a:pPr>
                      <a:r>
                        <a:rPr lang="en-US" sz="1000" u="none" spc="-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Introduces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an innovative </a:t>
                      </a:r>
                      <a:r>
                        <a:rPr lang="en-US" sz="1000" u="none" spc="-23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monitoring</a:t>
                      </a:r>
                      <a:r>
                        <a:rPr lang="en-US" sz="1000" u="none" spc="1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system</a:t>
                      </a:r>
                      <a:r>
                        <a:rPr lang="en-US" sz="1000" u="none" spc="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designed</a:t>
                      </a:r>
                      <a:r>
                        <a:rPr lang="en-US" sz="1000" u="none" spc="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to detect</a:t>
                      </a:r>
                      <a:r>
                        <a:rPr lang="en-US" sz="1000" u="none" spc="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hanging suicide</a:t>
                      </a:r>
                      <a:r>
                        <a:rPr lang="en-US" sz="1000" u="none" spc="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attempts.</a:t>
                      </a:r>
                      <a:endParaRPr lang="en-IN" sz="11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6493904"/>
                  </a:ext>
                </a:extLst>
              </a:tr>
              <a:tr h="946760">
                <a:tc>
                  <a:txBody>
                    <a:bodyPr/>
                    <a:lstStyle/>
                    <a:p>
                      <a:pPr marL="71120" marR="0" algn="just">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68580" marR="0" algn="just">
                        <a:spcBef>
                          <a:spcPts val="10"/>
                        </a:spcBef>
                        <a:spcAft>
                          <a:spcPts val="0"/>
                        </a:spcAft>
                      </a:pP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Yan Qian Lim</a:t>
                      </a:r>
                      <a:endParaRPr lang="en-IN" sz="11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1755" marR="0" algn="just">
                        <a:spcBef>
                          <a:spcPts val="0"/>
                        </a:spcBef>
                        <a:spcAft>
                          <a:spcPts val="0"/>
                        </a:spcAft>
                      </a:pP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(2022)</a:t>
                      </a:r>
                      <a:endParaRPr lang="en-IN" sz="11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71755" marR="150495" algn="just">
                        <a:spcBef>
                          <a:spcPts val="0"/>
                        </a:spcBef>
                        <a:spcAft>
                          <a:spcPts val="0"/>
                        </a:spcAft>
                      </a:pP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Towards A Machine Learning Framework for Suicide Ideation Detection on Twitter</a:t>
                      </a:r>
                      <a:endParaRPr lang="en-IN" sz="11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800"/>
                        </a:spcAft>
                      </a:pPr>
                      <a:r>
                        <a:rPr lang="en-IN" sz="1000" u="none" strike="noStrike">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10">
                            <a:extLst>
                              <a:ext uri="{A12FA001-AC4F-418D-AE19-62706E023703}">
                                <ahyp:hlinkClr xmlns:ahyp="http://schemas.microsoft.com/office/drawing/2018/hyperlinkcolor" val="tx"/>
                              </a:ext>
                            </a:extLst>
                          </a:hlinkClick>
                        </a:rPr>
                        <a:t>machine learning</a:t>
                      </a:r>
                      <a:r>
                        <a:rPr lang="en-IN" sz="1000" u="none">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000" u="none" strike="noStrike">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11">
                            <a:extLst>
                              <a:ext uri="{A12FA001-AC4F-418D-AE19-62706E023703}">
                                <ahyp:hlinkClr xmlns:ahyp="http://schemas.microsoft.com/office/drawing/2018/hyperlinkcolor" val="tx"/>
                              </a:ext>
                            </a:extLst>
                          </a:hlinkClick>
                        </a:rPr>
                        <a:t>textual sentiment analysis</a:t>
                      </a:r>
                      <a:r>
                        <a:rPr lang="en-IN" sz="1000" u="none">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000" u="none" strike="noStrike">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12">
                            <a:extLst>
                              <a:ext uri="{A12FA001-AC4F-418D-AE19-62706E023703}">
                                <ahyp:hlinkClr xmlns:ahyp="http://schemas.microsoft.com/office/drawing/2018/hyperlinkcolor" val="tx"/>
                              </a:ext>
                            </a:extLst>
                          </a:hlinkClick>
                        </a:rPr>
                        <a:t>suicide ideation</a:t>
                      </a:r>
                      <a:r>
                        <a:rPr lang="en-IN" sz="1000" u="none">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000" u="none" strike="noStrike">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13">
                            <a:extLst>
                              <a:ext uri="{A12FA001-AC4F-418D-AE19-62706E023703}">
                                <ahyp:hlinkClr xmlns:ahyp="http://schemas.microsoft.com/office/drawing/2018/hyperlinkcolor" val="tx"/>
                              </a:ext>
                            </a:extLst>
                          </a:hlinkClick>
                        </a:rPr>
                        <a:t>prediction</a:t>
                      </a:r>
                      <a:r>
                        <a:rPr lang="en-IN" sz="1000" u="none">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000" u="none" strike="noStrike">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14">
                            <a:extLst>
                              <a:ext uri="{A12FA001-AC4F-418D-AE19-62706E023703}">
                                <ahyp:hlinkClr xmlns:ahyp="http://schemas.microsoft.com/office/drawing/2018/hyperlinkcolor" val="tx"/>
                              </a:ext>
                            </a:extLst>
                          </a:hlinkClick>
                        </a:rPr>
                        <a:t>framework</a:t>
                      </a:r>
                      <a:endParaRPr lang="en-IN" sz="1100" u="none">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3025" marR="0" algn="just">
                        <a:lnSpc>
                          <a:spcPts val="1125"/>
                        </a:lnSpc>
                        <a:spcBef>
                          <a:spcPts val="0"/>
                        </a:spcBef>
                        <a:spcAft>
                          <a:spcPts val="0"/>
                        </a:spcAft>
                      </a:pP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71755" marR="205105" algn="just">
                        <a:spcBef>
                          <a:spcPts val="0"/>
                        </a:spcBef>
                        <a:spcAft>
                          <a:spcPts val="0"/>
                        </a:spcAft>
                      </a:pP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data acquisition, data annotation, data pre-processing, feature extraction, classification  and performance evaluation of the machine learning model</a:t>
                      </a:r>
                      <a:endParaRPr lang="en-IN" sz="11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74930" marR="470535" algn="just">
                        <a:lnSpc>
                          <a:spcPct val="98000"/>
                        </a:lnSpc>
                        <a:spcBef>
                          <a:spcPts val="10"/>
                        </a:spcBef>
                        <a:spcAft>
                          <a:spcPts val="0"/>
                        </a:spcAft>
                      </a:pP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to identify communication of distress on social media that reflect hazards of suicide attempts or other types of self-harm</a:t>
                      </a:r>
                      <a:endParaRPr lang="en-IN" sz="11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4662807"/>
                  </a:ext>
                </a:extLst>
              </a:tr>
              <a:tr h="799637">
                <a:tc>
                  <a:txBody>
                    <a:bodyPr/>
                    <a:lstStyle/>
                    <a:p>
                      <a:pPr marL="71120" marR="0" algn="just">
                        <a:spcBef>
                          <a:spcPts val="0"/>
                        </a:spcBef>
                        <a:spcAft>
                          <a:spcPts val="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pPr marL="71755" marR="73025" algn="just">
                        <a:spcBef>
                          <a:spcPts val="0"/>
                        </a:spcBef>
                        <a:spcAft>
                          <a:spcPts val="0"/>
                        </a:spcAft>
                      </a:pP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Prabha</a:t>
                      </a:r>
                      <a:r>
                        <a:rPr lang="en-US" sz="1000" u="none" spc="5">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Sundaravadive</a:t>
                      </a:r>
                      <a:r>
                        <a:rPr lang="en-US" sz="1000" u="none" spc="-24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lang="en-US" sz="1000" u="none" spc="-5">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et</a:t>
                      </a:r>
                      <a:endParaRPr lang="en-IN" sz="11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1755" marR="0" algn="just">
                        <a:lnSpc>
                          <a:spcPts val="1145"/>
                        </a:lnSpc>
                        <a:spcBef>
                          <a:spcPts val="0"/>
                        </a:spcBef>
                        <a:spcAft>
                          <a:spcPts val="0"/>
                        </a:spcAft>
                      </a:pP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al</a:t>
                      </a:r>
                      <a:r>
                        <a:rPr lang="en-US" sz="1000" u="none" spc="-5">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(2020)</a:t>
                      </a:r>
                      <a:r>
                        <a:rPr lang="en-US" sz="1000" u="none" spc="-5">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IN" sz="11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1755" marR="0" algn="just">
                        <a:lnSpc>
                          <a:spcPts val="1105"/>
                        </a:lnSpc>
                        <a:spcBef>
                          <a:spcPts val="0"/>
                        </a:spcBef>
                        <a:spcAft>
                          <a:spcPts val="0"/>
                        </a:spcAft>
                      </a:pPr>
                      <a:r>
                        <a:rPr lang="en-US" sz="10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IN" sz="1100" u="none">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pPr marL="71755" marR="96520" algn="just">
                        <a:lnSpc>
                          <a:spcPct val="96000"/>
                        </a:lnSpc>
                        <a:spcBef>
                          <a:spcPts val="30"/>
                        </a:spcBef>
                        <a:spcAft>
                          <a:spcPts val="0"/>
                        </a:spcAft>
                      </a:pP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An</a:t>
                      </a:r>
                      <a:r>
                        <a:rPr lang="en-US" sz="1000" u="none" spc="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Edge-</a:t>
                      </a:r>
                      <a:r>
                        <a:rPr lang="en-US" sz="1000" u="none" spc="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Intelligent,</a:t>
                      </a:r>
                      <a:r>
                        <a:rPr lang="en-US" sz="1000" u="none" spc="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Internet of</a:t>
                      </a:r>
                      <a:r>
                        <a:rPr lang="en-US" sz="1000" u="none" spc="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Things-Based</a:t>
                      </a:r>
                      <a:r>
                        <a:rPr lang="en-US" sz="1000" u="none" spc="-24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Framework</a:t>
                      </a:r>
                      <a:r>
                        <a:rPr lang="en-US" sz="1000" u="none" spc="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for Suicidal</a:t>
                      </a:r>
                      <a:r>
                        <a:rPr lang="en-US" sz="1000" u="none" spc="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Ideation</a:t>
                      </a:r>
                      <a:r>
                        <a:rPr lang="en-US" sz="1000" u="none" spc="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Detection</a:t>
                      </a:r>
                      <a:endParaRPr lang="en-IN" sz="11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pPr marL="73025" marR="188595" algn="just">
                        <a:lnSpc>
                          <a:spcPct val="96000"/>
                        </a:lnSpc>
                        <a:spcBef>
                          <a:spcPts val="30"/>
                        </a:spcBef>
                        <a:spcAft>
                          <a:spcPts val="0"/>
                        </a:spcAft>
                      </a:pP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Suicidal</a:t>
                      </a:r>
                      <a:r>
                        <a:rPr lang="en-US" sz="1000" u="none" spc="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ideation,</a:t>
                      </a:r>
                      <a:r>
                        <a:rPr lang="en-US" sz="1000" u="none" spc="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immersive</a:t>
                      </a:r>
                      <a:r>
                        <a:rPr lang="en-US" sz="1000" u="none" spc="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environments,</a:t>
                      </a:r>
                      <a:r>
                        <a:rPr lang="en-US" sz="1000" u="none" spc="-24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affective</a:t>
                      </a:r>
                      <a:r>
                        <a:rPr lang="en-US" sz="1000" u="none" spc="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computing,</a:t>
                      </a:r>
                      <a:r>
                        <a:rPr lang="en-US" sz="1000" u="none" spc="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Internet of</a:t>
                      </a:r>
                      <a:r>
                        <a:rPr lang="en-US" sz="1000" u="none" spc="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Things (IoT),</a:t>
                      </a:r>
                      <a:r>
                        <a:rPr lang="en-US" sz="1000" u="none" spc="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and smart</a:t>
                      </a:r>
                      <a:r>
                        <a:rPr lang="en-US" sz="1000" u="none" spc="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healthcare</a:t>
                      </a:r>
                      <a:endParaRPr lang="en-IN" sz="11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pPr marL="71755" marR="81280" algn="just">
                        <a:lnSpc>
                          <a:spcPts val="1140"/>
                        </a:lnSpc>
                        <a:spcBef>
                          <a:spcPts val="0"/>
                        </a:spcBef>
                        <a:spcAft>
                          <a:spcPts val="0"/>
                        </a:spcAft>
                      </a:pP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M-SID,</a:t>
                      </a:r>
                      <a:r>
                        <a:rPr lang="en-US" sz="1000" u="none" spc="2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specifically</a:t>
                      </a:r>
                      <a:r>
                        <a:rPr lang="en-US" sz="1000" u="none" spc="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designed</a:t>
                      </a:r>
                      <a:r>
                        <a:rPr lang="en-US" sz="1000" u="none" spc="25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hardware,</a:t>
                      </a:r>
                      <a:r>
                        <a:rPr lang="en-US" sz="1000" u="none" spc="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000" u="none" spc="2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000" u="none" spc="3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commercially</a:t>
                      </a:r>
                      <a:r>
                        <a:rPr lang="en-US" sz="1000" u="none" spc="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available</a:t>
                      </a:r>
                      <a:r>
                        <a:rPr lang="en-US" sz="1000" u="none" spc="25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wristband</a:t>
                      </a:r>
                      <a:r>
                        <a:rPr lang="en-US" sz="1000" u="none" spc="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are used to validate the</a:t>
                      </a:r>
                      <a:r>
                        <a:rPr lang="en-US" sz="1000" u="none" spc="-23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findings</a:t>
                      </a:r>
                      <a:endParaRPr lang="en-IN" sz="11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pPr marL="74930" marR="79375" algn="just">
                        <a:spcBef>
                          <a:spcPts val="0"/>
                        </a:spcBef>
                        <a:spcAft>
                          <a:spcPts val="0"/>
                        </a:spcAft>
                      </a:pP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Utilized mobile and sensor tech</a:t>
                      </a:r>
                      <a:r>
                        <a:rPr lang="en-US" sz="1000" u="none" spc="-23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to spot high risk individuals in real-time,</a:t>
                      </a:r>
                      <a:r>
                        <a:rPr lang="en-US" sz="1000" u="none" spc="-23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analyze patterns for predicting suicide</a:t>
                      </a:r>
                      <a:r>
                        <a:rPr lang="en-US" sz="1000" u="none" spc="-23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ideation, and offer</a:t>
                      </a:r>
                      <a:r>
                        <a:rPr lang="en-US" sz="1000" u="none" spc="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immediate care.</a:t>
                      </a:r>
                      <a:endParaRPr lang="en-IN" sz="1100" u="none"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74013634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Research Gap</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4" name="TextBox 3">
            <a:extLst>
              <a:ext uri="{FF2B5EF4-FFF2-40B4-BE49-F238E27FC236}">
                <a16:creationId xmlns:a16="http://schemas.microsoft.com/office/drawing/2014/main" id="{E28DDB9F-8D25-FF5F-DC29-39BC5414E273}"/>
              </a:ext>
            </a:extLst>
          </p:cNvPr>
          <p:cNvSpPr txBox="1"/>
          <p:nvPr/>
        </p:nvSpPr>
        <p:spPr>
          <a:xfrm>
            <a:off x="690113" y="966158"/>
            <a:ext cx="11076317" cy="563231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This research paper presents a comprehensive approach to suicide detection using machine learning and natural language processing techniques, showcasing significant advancements in prediction accuracy and response time. However, despite its thoroughness, there are several potential research gaps that could be addressed:</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Limited Scope of Data Sources: </a:t>
            </a:r>
            <a:r>
              <a:rPr lang="en-US" sz="2000" dirty="0">
                <a:latin typeface="Times New Roman" panose="02020603050405020304" pitchFamily="18" charset="0"/>
                <a:cs typeface="Times New Roman" panose="02020603050405020304" pitchFamily="18" charset="0"/>
              </a:rPr>
              <a:t>While the paper mentions collecting data from various sources such as social media platforms, online forums, and mental health support groups, it does not delve into the diversity and representativeness of these sources.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Model Interpretability: </a:t>
            </a:r>
            <a:r>
              <a:rPr lang="en-US" sz="2000" dirty="0">
                <a:latin typeface="Times New Roman" panose="02020603050405020304" pitchFamily="18" charset="0"/>
                <a:cs typeface="Times New Roman" panose="02020603050405020304" pitchFamily="18" charset="0"/>
              </a:rPr>
              <a:t>Although the paper highlights the model's improved performance metrics, it lacks discussion on model interpretability. Understanding how the model arrives at its predictions is crucial for gaining insights into the underlying factors contributing to suicidal behavior.</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Ethical Considerations and Privacy Issues: </a:t>
            </a:r>
            <a:r>
              <a:rPr lang="en-US" sz="2000" dirty="0">
                <a:latin typeface="Times New Roman" panose="02020603050405020304" pitchFamily="18" charset="0"/>
                <a:cs typeface="Times New Roman" panose="02020603050405020304" pitchFamily="18" charset="0"/>
              </a:rPr>
              <a:t>While the paper briefly touches upon ethical considerations and privacy concerns, it could benefit from a more in-depth exploration of these issues. Given the sensitive nature of suicide-related data, ensuring data privacy, confidentiality, and responsible use of AI models is paramount.</a:t>
            </a: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Research Gap</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4" name="TextBox 3">
            <a:extLst>
              <a:ext uri="{FF2B5EF4-FFF2-40B4-BE49-F238E27FC236}">
                <a16:creationId xmlns:a16="http://schemas.microsoft.com/office/drawing/2014/main" id="{B53CEF1E-E636-ACC2-2C69-8BA8D9BEC52D}"/>
              </a:ext>
            </a:extLst>
          </p:cNvPr>
          <p:cNvSpPr txBox="1"/>
          <p:nvPr/>
        </p:nvSpPr>
        <p:spPr>
          <a:xfrm>
            <a:off x="379562" y="1190445"/>
            <a:ext cx="11473132" cy="3139321"/>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Validation and External Testing: </a:t>
            </a:r>
            <a:r>
              <a:rPr lang="en-US" sz="2000" dirty="0">
                <a:latin typeface="Times New Roman" panose="02020603050405020304" pitchFamily="18" charset="0"/>
                <a:cs typeface="Times New Roman" panose="02020603050405020304" pitchFamily="18" charset="0"/>
              </a:rPr>
              <a:t>The paper primarily focuses on the performance evaluation of the developed model without extensive validation on external datasets or real-world deployment scenarios.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Longitudinal Analysis and Intervention Impact: </a:t>
            </a:r>
            <a:r>
              <a:rPr lang="en-US" sz="2000" dirty="0">
                <a:latin typeface="Times New Roman" panose="02020603050405020304" pitchFamily="18" charset="0"/>
                <a:cs typeface="Times New Roman" panose="02020603050405020304" pitchFamily="18" charset="0"/>
              </a:rPr>
              <a:t>The paper primarily focuses on early detection of suicidal behavior but lacks discussion on longitudinal analysis and the impact of interventions.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Addressing these research gaps could contribute to advancing the field of suicide detection and prevention, ultimately leading to more effective and ethical use of machine learning technologies in safeguarding vulnerable individuals' mental well-being.</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TotalTime>
  <Words>4197</Words>
  <Application>Microsoft Office PowerPoint</Application>
  <PresentationFormat>Widescreen</PresentationFormat>
  <Paragraphs>232</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 Rounded MT Bold</vt:lpstr>
      <vt:lpstr>Calibri</vt:lpstr>
      <vt:lpstr>Calibri Light</vt:lpstr>
      <vt:lpstr>Raleway</vt:lpstr>
      <vt:lpstr>Times New Roman</vt:lpstr>
      <vt:lpstr>Wingdings</vt:lpstr>
      <vt:lpstr>Office Theme</vt:lpstr>
      <vt:lpstr>Noida institute of Engineering &amp; Technology</vt:lpstr>
      <vt:lpstr>Presentation Outline</vt:lpstr>
      <vt:lpstr>Introduction</vt:lpstr>
      <vt:lpstr>Introduction:  (What happens in Suicide Detection? )</vt:lpstr>
      <vt:lpstr>Introduction</vt:lpstr>
      <vt:lpstr>Literature Review</vt:lpstr>
      <vt:lpstr>Literature Review</vt:lpstr>
      <vt:lpstr>Research Gap</vt:lpstr>
      <vt:lpstr>Research Gap</vt:lpstr>
      <vt:lpstr>Objective of the Research work</vt:lpstr>
      <vt:lpstr>Methodology</vt:lpstr>
      <vt:lpstr>Methodology</vt:lpstr>
      <vt:lpstr>Methodology</vt:lpstr>
      <vt:lpstr>PLAGIARISM REPORT</vt:lpstr>
      <vt:lpstr>Result</vt:lpstr>
      <vt:lpstr>Result</vt:lpstr>
      <vt:lpstr>Result</vt:lpstr>
      <vt:lpstr>Result</vt:lpstr>
      <vt:lpstr>Result</vt:lpstr>
      <vt:lpstr>Conclusion</vt:lpstr>
      <vt:lpstr>List of Publication</vt:lpstr>
      <vt:lpstr>References</vt:lpstr>
      <vt:lpstr>References</vt:lpstr>
      <vt:lpstr>References</vt:lpstr>
      <vt:lpstr>References</vt:lpstr>
      <vt:lpstr>QnA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&amp; Technology</dc:title>
  <dc:creator>Sandhya</dc:creator>
  <cp:lastModifiedBy>Prateek Kumar Singh</cp:lastModifiedBy>
  <cp:revision>23</cp:revision>
  <dcterms:created xsi:type="dcterms:W3CDTF">2024-04-16T08:59:00Z</dcterms:created>
  <dcterms:modified xsi:type="dcterms:W3CDTF">2024-05-10T11:38:12Z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72B8D7D30ADB434699F009AB64F677CC_12</vt:lpwstr>
  </property>
  <property fmtid="{D5CDD505-2E9C-101B-9397-08002B2CF9AE}" pid="3" name="KSOProductBuildVer">
    <vt:lpwstr>1033-12.2.0.16731</vt:lpwstr>
  </property>
</Properties>
</file>