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443" r:id="rId4"/>
    <p:sldId id="260" r:id="rId5"/>
    <p:sldId id="438" r:id="rId6"/>
    <p:sldId id="445" r:id="rId7"/>
    <p:sldId id="446" r:id="rId8"/>
    <p:sldId id="335" r:id="rId9"/>
    <p:sldId id="333" r:id="rId10"/>
    <p:sldId id="451" r:id="rId11"/>
    <p:sldId id="452" r:id="rId12"/>
    <p:sldId id="371" r:id="rId13"/>
    <p:sldId id="395" r:id="rId14"/>
    <p:sldId id="400" r:id="rId15"/>
    <p:sldId id="314" r:id="rId16"/>
    <p:sldId id="444" r:id="rId17"/>
    <p:sldId id="448" r:id="rId18"/>
    <p:sldId id="449" r:id="rId19"/>
    <p:sldId id="31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varScale="1">
        <p:scale>
          <a:sx n="73" d="100"/>
          <a:sy n="73" d="100"/>
        </p:scale>
        <p:origin x="2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368DC5-C798-4826-A4B4-6BC9A96E3D9A}"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1ECDBF-86C4-4793-97ED-F896A7D051E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68DC5-C798-4826-A4B4-6BC9A96E3D9A}"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1ECDBF-86C4-4793-97ED-F896A7D051E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68DC5-C798-4826-A4B4-6BC9A96E3D9A}"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1ECDBF-86C4-4793-97ED-F896A7D051E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68DC5-C798-4826-A4B4-6BC9A96E3D9A}"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1ECDBF-86C4-4793-97ED-F896A7D051E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368DC5-C798-4826-A4B4-6BC9A96E3D9A}"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1ECDBF-86C4-4793-97ED-F896A7D051E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368DC5-C798-4826-A4B4-6BC9A96E3D9A}"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1ECDBF-86C4-4793-97ED-F896A7D051E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368DC5-C798-4826-A4B4-6BC9A96E3D9A}"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1ECDBF-86C4-4793-97ED-F896A7D051E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368DC5-C798-4826-A4B4-6BC9A96E3D9A}"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1ECDBF-86C4-4793-97ED-F896A7D051E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368DC5-C798-4826-A4B4-6BC9A96E3D9A}" type="datetimeFigureOut">
              <a:rPr lang="en-IN" smtClean="0"/>
              <a:t>06-10-2023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81ECDBF-86C4-4793-97ED-F896A7D051E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368DC5-C798-4826-A4B4-6BC9A96E3D9A}" type="datetimeFigureOut">
              <a:rPr lang="en-IN" smtClean="0"/>
              <a:t>06-10-2023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1ECDBF-86C4-4793-97ED-F896A7D051E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368DC5-C798-4826-A4B4-6BC9A96E3D9A}"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1ECDBF-86C4-4793-97ED-F896A7D051E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368DC5-C798-4826-A4B4-6BC9A96E3D9A}" type="datetimeFigureOut">
              <a:rPr lang="en-IN" smtClean="0"/>
              <a:t>06-10-2023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1ECDBF-86C4-4793-97ED-F896A7D051E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1825" y="1807210"/>
            <a:ext cx="8387715" cy="1358900"/>
          </a:xfrm>
        </p:spPr>
        <p:txBody>
          <a:bodyPr>
            <a:noAutofit/>
          </a:bodyPr>
          <a:lstStyle/>
          <a:p>
            <a:pPr algn="ctr"/>
            <a:r>
              <a:rPr lang="en-IN" sz="5400" b="1" dirty="0">
                <a:solidFill>
                  <a:schemeClr val="tx1"/>
                </a:solidFill>
                <a:latin typeface="Times New Roman" panose="02020603050405020304" pitchFamily="18" charset="0"/>
                <a:cs typeface="Times New Roman" panose="02020603050405020304" pitchFamily="18" charset="0"/>
              </a:rPr>
              <a:t>Secure P2P Using WebRTC </a:t>
            </a:r>
            <a:br>
              <a:rPr lang="en-IN" sz="5400" b="1" dirty="0">
                <a:solidFill>
                  <a:schemeClr val="tx1"/>
                </a:solidFill>
                <a:latin typeface="Times New Roman" panose="02020603050405020304" pitchFamily="18" charset="0"/>
                <a:cs typeface="Times New Roman" panose="02020603050405020304" pitchFamily="18" charset="0"/>
              </a:rPr>
            </a:b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23318" y="4373557"/>
            <a:ext cx="9893643" cy="1627747"/>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BY: Prateek kR. SINGH, Ritika singh, shadiya khan</a:t>
            </a:r>
          </a:p>
          <a:p>
            <a:r>
              <a:rPr lang="en-IN" sz="2000" dirty="0">
                <a:solidFill>
                  <a:schemeClr val="tx1"/>
                </a:solidFill>
                <a:latin typeface="Times New Roman" panose="02020603050405020304" pitchFamily="18" charset="0"/>
                <a:cs typeface="Times New Roman" panose="02020603050405020304" pitchFamily="18" charset="0"/>
              </a:rPr>
              <a:t>Roll No:  2001331520083, 2001331520089, 2001331520098                                   B.tech CS-AI(B)</a:t>
            </a:r>
          </a:p>
          <a:p>
            <a:r>
              <a:rPr lang="en-IN" sz="2000" dirty="0">
                <a:solidFill>
                  <a:schemeClr val="tx1"/>
                </a:solidFill>
                <a:latin typeface="Times New Roman" panose="02020603050405020304" pitchFamily="18" charset="0"/>
                <a:cs typeface="Times New Roman" panose="02020603050405020304" pitchFamily="18" charset="0"/>
              </a:rPr>
              <a:t>Year : 4</a:t>
            </a:r>
            <a:r>
              <a:rPr lang="en-IN" sz="2000" baseline="30000" dirty="0">
                <a:solidFill>
                  <a:schemeClr val="tx1"/>
                </a:solidFill>
                <a:latin typeface="Times New Roman" panose="02020603050405020304" pitchFamily="18" charset="0"/>
                <a:cs typeface="Times New Roman" panose="02020603050405020304" pitchFamily="18" charset="0"/>
              </a:rPr>
              <a:t>th</a:t>
            </a:r>
            <a:r>
              <a:rPr lang="en-IN" sz="2000" dirty="0">
                <a:solidFill>
                  <a:schemeClr val="tx1"/>
                </a:solidFill>
                <a:latin typeface="Times New Roman" panose="02020603050405020304" pitchFamily="18" charset="0"/>
                <a:cs typeface="Times New Roman" panose="02020603050405020304" pitchFamily="18" charset="0"/>
              </a:rPr>
              <a:t> year</a:t>
            </a:r>
          </a:p>
        </p:txBody>
      </p:sp>
      <p:sp>
        <p:nvSpPr>
          <p:cNvPr id="6" name="AutoShape 4" descr="NIET Greater Noida"/>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7" name="Picture 6"/>
          <p:cNvPicPr>
            <a:picLocks noChangeAspect="1"/>
          </p:cNvPicPr>
          <p:nvPr/>
        </p:nvPicPr>
        <p:blipFill>
          <a:blip r:embed="rId2"/>
          <a:stretch>
            <a:fillRect/>
          </a:stretch>
        </p:blipFill>
        <p:spPr>
          <a:xfrm>
            <a:off x="196215" y="181610"/>
            <a:ext cx="2705100" cy="1428750"/>
          </a:xfrm>
          <a:prstGeom prst="rect">
            <a:avLst/>
          </a:prstGeom>
        </p:spPr>
      </p:pic>
      <p:sp>
        <p:nvSpPr>
          <p:cNvPr id="4" name="Text Box 3"/>
          <p:cNvSpPr txBox="1"/>
          <p:nvPr/>
        </p:nvSpPr>
        <p:spPr>
          <a:xfrm>
            <a:off x="3408045" y="381000"/>
            <a:ext cx="8533130" cy="583565"/>
          </a:xfrm>
          <a:prstGeom prst="rect">
            <a:avLst/>
          </a:prstGeom>
          <a:noFill/>
        </p:spPr>
        <p:txBody>
          <a:bodyPr wrap="square" rtlCol="0">
            <a:spAutoFit/>
          </a:bodyPr>
          <a:lstStyle/>
          <a:p>
            <a:r>
              <a:rPr lang="en-IN" altLang="en-US" sz="3200" b="1">
                <a:latin typeface="Times New Roman" panose="02020603050405020304" pitchFamily="18" charset="0"/>
                <a:cs typeface="Times New Roman" panose="02020603050405020304" pitchFamily="18" charset="0"/>
              </a:rPr>
              <a:t>Noida Institute of Engineering &amp; Technology</a:t>
            </a:r>
          </a:p>
        </p:txBody>
      </p:sp>
      <p:sp>
        <p:nvSpPr>
          <p:cNvPr id="5" name="Text Box 4"/>
          <p:cNvSpPr txBox="1"/>
          <p:nvPr/>
        </p:nvSpPr>
        <p:spPr>
          <a:xfrm>
            <a:off x="5792470" y="930275"/>
            <a:ext cx="6073140" cy="368300"/>
          </a:xfrm>
          <a:prstGeom prst="rect">
            <a:avLst/>
          </a:prstGeom>
          <a:noFill/>
        </p:spPr>
        <p:txBody>
          <a:bodyPr wrap="square" rtlCol="0">
            <a:spAutoFit/>
          </a:bodyPr>
          <a:lstStyle/>
          <a:p>
            <a:r>
              <a:rPr lang="en-IN" altLang="en-US" b="1"/>
              <a:t>(An Autononomous Institute)</a:t>
            </a:r>
          </a:p>
        </p:txBody>
      </p:sp>
      <p:sp>
        <p:nvSpPr>
          <p:cNvPr id="8" name="Text Box 7"/>
          <p:cNvSpPr txBox="1"/>
          <p:nvPr/>
        </p:nvSpPr>
        <p:spPr>
          <a:xfrm>
            <a:off x="4171315" y="2797810"/>
            <a:ext cx="3964305" cy="368300"/>
          </a:xfrm>
          <a:prstGeom prst="rect">
            <a:avLst/>
          </a:prstGeom>
          <a:noFill/>
        </p:spPr>
        <p:txBody>
          <a:bodyPr wrap="square" rtlCol="0">
            <a:spAutoFit/>
          </a:bodyPr>
          <a:lstStyle/>
          <a:p>
            <a:r>
              <a:rPr lang="en-IN" altLang="en-US" b="1">
                <a:latin typeface="Times New Roman" panose="02020603050405020304" pitchFamily="18" charset="0"/>
                <a:cs typeface="Times New Roman" panose="02020603050405020304" pitchFamily="18" charset="0"/>
              </a:rPr>
              <a:t>Guided By Ms. Barkha Bhardwaj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9-19 at 23.57.40"/>
          <p:cNvPicPr>
            <a:picLocks noChangeAspect="1"/>
          </p:cNvPicPr>
          <p:nvPr/>
        </p:nvPicPr>
        <p:blipFill>
          <a:blip r:embed="rId2"/>
          <a:stretch>
            <a:fillRect/>
          </a:stretch>
        </p:blipFill>
        <p:spPr>
          <a:xfrm>
            <a:off x="2898476" y="533220"/>
            <a:ext cx="6340413" cy="2555037"/>
          </a:xfrm>
          <a:prstGeom prst="rect">
            <a:avLst/>
          </a:prstGeom>
        </p:spPr>
      </p:pic>
      <p:pic>
        <p:nvPicPr>
          <p:cNvPr id="3" name="Picture 2" descr="WhatsApp Image 2023-09-19 at 23.57.56"/>
          <p:cNvPicPr>
            <a:picLocks noChangeAspect="1"/>
          </p:cNvPicPr>
          <p:nvPr/>
        </p:nvPicPr>
        <p:blipFill>
          <a:blip r:embed="rId3"/>
          <a:stretch>
            <a:fillRect/>
          </a:stretch>
        </p:blipFill>
        <p:spPr>
          <a:xfrm>
            <a:off x="2898476" y="3429001"/>
            <a:ext cx="6038490" cy="23248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9-19 at 23.58.13"/>
          <p:cNvPicPr>
            <a:picLocks noChangeAspect="1"/>
          </p:cNvPicPr>
          <p:nvPr/>
        </p:nvPicPr>
        <p:blipFill>
          <a:blip r:embed="rId2"/>
          <a:stretch>
            <a:fillRect/>
          </a:stretch>
        </p:blipFill>
        <p:spPr>
          <a:xfrm>
            <a:off x="2820838" y="455582"/>
            <a:ext cx="6124753" cy="2322124"/>
          </a:xfrm>
          <a:prstGeom prst="rect">
            <a:avLst/>
          </a:prstGeom>
        </p:spPr>
      </p:pic>
      <p:pic>
        <p:nvPicPr>
          <p:cNvPr id="3" name="Picture 2" descr="WhatsApp Image 2023-09-19 at 23.58.30"/>
          <p:cNvPicPr>
            <a:picLocks noChangeAspect="1"/>
          </p:cNvPicPr>
          <p:nvPr/>
        </p:nvPicPr>
        <p:blipFill>
          <a:blip r:embed="rId3"/>
          <a:stretch>
            <a:fillRect/>
          </a:stretch>
        </p:blipFill>
        <p:spPr>
          <a:xfrm>
            <a:off x="2820838" y="3347050"/>
            <a:ext cx="5891841" cy="23221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1450757"/>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E</a:t>
            </a:r>
            <a:r>
              <a:rPr lang="en-IN" sz="3200" dirty="0">
                <a:solidFill>
                  <a:schemeClr val="tx1"/>
                </a:solidFill>
                <a:latin typeface="Times New Roman" panose="02020603050405020304" pitchFamily="18" charset="0"/>
                <a:cs typeface="Times New Roman" panose="02020603050405020304" pitchFamily="18" charset="0"/>
              </a:rPr>
              <a:t>xperimental Results &amp; Discussion</a:t>
            </a:r>
          </a:p>
        </p:txBody>
      </p:sp>
      <p:pic>
        <p:nvPicPr>
          <p:cNvPr id="4" name="Content Placeholder 3"/>
          <p:cNvPicPr>
            <a:picLocks noGrp="1" noChangeAspect="1"/>
          </p:cNvPicPr>
          <p:nvPr>
            <p:ph sz="half" idx="2"/>
          </p:nvPr>
        </p:nvPicPr>
        <p:blipFill>
          <a:blip r:embed="rId2"/>
          <a:stretch>
            <a:fillRect/>
          </a:stretch>
        </p:blipFill>
        <p:spPr>
          <a:xfrm>
            <a:off x="789758" y="1902823"/>
            <a:ext cx="10130790" cy="42843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771" y="762241"/>
            <a:ext cx="9950310" cy="938543"/>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E</a:t>
            </a:r>
            <a:r>
              <a:rPr lang="en-IN" sz="3200" dirty="0">
                <a:solidFill>
                  <a:schemeClr val="tx1"/>
                </a:solidFill>
                <a:latin typeface="Times New Roman" panose="02020603050405020304" pitchFamily="18" charset="0"/>
                <a:cs typeface="Times New Roman" panose="02020603050405020304" pitchFamily="18" charset="0"/>
              </a:rPr>
              <a:t>xperimental Results &amp; Discussion (Contd.) </a:t>
            </a:r>
          </a:p>
        </p:txBody>
      </p:sp>
      <p:sp>
        <p:nvSpPr>
          <p:cNvPr id="3" name="Content Placeholder 2"/>
          <p:cNvSpPr>
            <a:spLocks noGrp="1"/>
          </p:cNvSpPr>
          <p:nvPr>
            <p:ph idx="1"/>
          </p:nvPr>
        </p:nvSpPr>
        <p:spPr>
          <a:xfrm>
            <a:off x="677334" y="2194560"/>
            <a:ext cx="10592526" cy="3913632"/>
          </a:xfrm>
        </p:spPr>
        <p:txBody>
          <a:bodyPr>
            <a:noAutofit/>
          </a:bodyPr>
          <a:lstStyle/>
          <a:p>
            <a:pPr indent="0" algn="just">
              <a:lnSpc>
                <a:spcPct val="150000"/>
              </a:lnSpc>
              <a:spcAft>
                <a:spcPts val="600"/>
              </a:spcAft>
              <a:buNone/>
            </a:pPr>
            <a:endParaRPr lang="en-IN" sz="2000" dirty="0">
              <a:effectLst/>
              <a:latin typeface="Times New Roman" panose="02020603050405020304" pitchFamily="18" charset="0"/>
              <a:ea typeface="Times New Roman" panose="02020603050405020304" pitchFamily="18" charset="0"/>
            </a:endParaRP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1235075" y="2013585"/>
            <a:ext cx="10122535" cy="341503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sym typeface="+mn-ea"/>
              </a:rPr>
              <a:t>Security Enhancement:</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The security evaluation results confirm that WebRTC provides a secure foundation for P2P file transfers. However, additional measures, such as key management and forward secrecy, could be implemented to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further enhance security.</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User Experience:</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WebRTC's ease of use and compatibility with web browsers make it a user-friendly choice for secure file transfers. The seamless integration with web applications ensures a smooth user experience.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Network Reliability:</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WebRTC's ability to traverse NATs and firewalls contributed to the reliability of our P2P file transfer system. Users can initiate transfers even in challenging network environments.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245413"/>
            <a:ext cx="9999078" cy="1450757"/>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Conclusion</a:t>
            </a:r>
          </a:p>
        </p:txBody>
      </p:sp>
      <p:sp>
        <p:nvSpPr>
          <p:cNvPr id="5" name="TextBox 4"/>
          <p:cNvSpPr txBox="1"/>
          <p:nvPr/>
        </p:nvSpPr>
        <p:spPr>
          <a:xfrm>
            <a:off x="1061049" y="1801446"/>
            <a:ext cx="10092983" cy="2620526"/>
          </a:xfrm>
          <a:prstGeom prst="rect">
            <a:avLst/>
          </a:prstGeom>
          <a:noFill/>
        </p:spPr>
        <p:txBody>
          <a:bodyPr wrap="square">
            <a:spAutoFit/>
          </a:bodyPr>
          <a:lstStyle/>
          <a:p>
            <a:pPr marL="304800" marR="0">
              <a:lnSpc>
                <a:spcPct val="115000"/>
              </a:lnSpc>
              <a:spcBef>
                <a:spcPts val="0"/>
              </a:spcBef>
              <a:spcAft>
                <a:spcPts val="1000"/>
              </a:spcAft>
            </a:pPr>
            <a:r>
              <a:rPr lang="en-IN" sz="1800" kern="5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 conclusion, our project represents a pioneering effort in the domain of distributed file sharing through Web-based P2P mechanisms. It serves as a testament to the transformative potential of WebRTC and P2P integration, not only in the realm of file sharing but also in shaping the future of Internet of Things (IoT), smartphones, cloud computing, and even space science. While communication gaps between real-time communication (RTC) and P2P may persist, we remain confident that innovative solutions, such as NPM libraries, can bridge these divides. Our project stands as a testament to the boundless possibilities that emerge when cutting-edge technologies converge, opening doors to new horizons in distributed operating systems and beyond.</a:t>
            </a:r>
            <a:endParaRPr lang="en-US" sz="2400" kern="50" dirty="0">
              <a:effectLst/>
              <a:latin typeface="Calibri" panose="020F0502020204030204" pitchFamily="34" charset="0"/>
              <a:ea typeface="DejaVu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286603"/>
            <a:ext cx="10000726" cy="1443343"/>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1237332" y="1820905"/>
            <a:ext cx="9847611" cy="2069607"/>
          </a:xfrm>
        </p:spPr>
        <p:txBody>
          <a:bodyPr>
            <a:normAutofit fontScale="92500" lnSpcReduction="10000"/>
          </a:bodyPr>
          <a:lstStyle/>
          <a:p>
            <a:pPr marL="0" indent="0" algn="just">
              <a:lnSpc>
                <a:spcPct val="150000"/>
              </a:lnSpc>
              <a:spcAft>
                <a:spcPts val="600"/>
              </a:spcAft>
              <a:buNone/>
            </a:pPr>
            <a:r>
              <a:rPr lang="en-IN" sz="1800" kern="50" dirty="0">
                <a:effectLst/>
                <a:latin typeface="Times New Roman" panose="02020603050405020304" pitchFamily="18" charset="0"/>
                <a:ea typeface="DejaVu Sans"/>
                <a:cs typeface="Mangal" panose="02040503050203030202" pitchFamily="18" charset="0"/>
              </a:rPr>
              <a:t>The future outcome is mostly focused on increasing the security of the file </a:t>
            </a:r>
            <a:r>
              <a:rPr lang="en-IN" sz="1800" kern="50" dirty="0" err="1">
                <a:effectLst/>
                <a:latin typeface="Times New Roman" panose="02020603050405020304" pitchFamily="18" charset="0"/>
                <a:ea typeface="DejaVu Sans"/>
                <a:cs typeface="Mangal" panose="02040503050203030202" pitchFamily="18" charset="0"/>
              </a:rPr>
              <a:t>transfering</a:t>
            </a:r>
            <a:r>
              <a:rPr lang="en-IN" sz="1800" kern="50" dirty="0">
                <a:effectLst/>
                <a:latin typeface="Times New Roman" panose="02020603050405020304" pitchFamily="18" charset="0"/>
                <a:ea typeface="DejaVu Sans"/>
                <a:cs typeface="Mangal" panose="02040503050203030202" pitchFamily="18" charset="0"/>
              </a:rPr>
              <a:t> process and making the files transferred to be non-corrupt or be error free</a:t>
            </a:r>
            <a:r>
              <a:rPr lang="en-IN" sz="1800" kern="50" dirty="0">
                <a:effectLst/>
                <a:latin typeface="Times New Roman" panose="02020603050405020304" pitchFamily="18" charset="0"/>
                <a:ea typeface="DejaVu Sans"/>
                <a:cs typeface="Calibri" panose="020F0502020204030204" pitchFamily="34" charset="0"/>
              </a:rPr>
              <a:t> the development team's expertise, and user feedback. Regular testing and user feedback can help refine and improve the app over time to meet user expectations and address any issues that may arise during usage. Using </a:t>
            </a:r>
            <a:r>
              <a:rPr lang="en-IN" sz="1800" kern="50" dirty="0" err="1">
                <a:effectLst/>
                <a:latin typeface="Times New Roman" panose="02020603050405020304" pitchFamily="18" charset="0"/>
                <a:ea typeface="DejaVu Sans"/>
                <a:cs typeface="Calibri" panose="020F0502020204030204" pitchFamily="34" charset="0"/>
              </a:rPr>
              <a:t>WebRtc</a:t>
            </a:r>
            <a:r>
              <a:rPr lang="en-IN" sz="1800" kern="50" dirty="0">
                <a:effectLst/>
                <a:latin typeface="Times New Roman" panose="02020603050405020304" pitchFamily="18" charset="0"/>
                <a:ea typeface="DejaVu Sans"/>
                <a:cs typeface="Calibri" panose="020F0502020204030204" pitchFamily="34" charset="0"/>
              </a:rPr>
              <a:t> for transferring file may have privacy concern. To increase its privacy our scope is to </a:t>
            </a:r>
            <a:r>
              <a:rPr lang="en-IN" sz="1800" kern="50" dirty="0" err="1">
                <a:effectLst/>
                <a:latin typeface="Times New Roman" panose="02020603050405020304" pitchFamily="18" charset="0"/>
                <a:ea typeface="DejaVu Sans"/>
                <a:cs typeface="Calibri" panose="020F0502020204030204" pitchFamily="34" charset="0"/>
              </a:rPr>
              <a:t>itegrate</a:t>
            </a:r>
            <a:r>
              <a:rPr lang="en-IN" sz="1800" kern="50" dirty="0">
                <a:effectLst/>
                <a:latin typeface="Times New Roman" panose="02020603050405020304" pitchFamily="18" charset="0"/>
                <a:ea typeface="DejaVu Sans"/>
                <a:cs typeface="Calibri" panose="020F0502020204030204" pitchFamily="34" charset="0"/>
              </a:rPr>
              <a:t>  blockchain with this project.</a:t>
            </a:r>
            <a:endParaRPr lang="en-US" sz="1800" kern="50" dirty="0">
              <a:effectLst/>
              <a:latin typeface="Calibri" panose="020F0502020204030204" pitchFamily="34" charset="0"/>
              <a:ea typeface="DejaVu Sans"/>
            </a:endParaRPr>
          </a:p>
          <a:p>
            <a:pPr marL="0" indent="0" algn="just">
              <a:lnSpc>
                <a:spcPct val="150000"/>
              </a:lnSpc>
              <a:spcAft>
                <a:spcPts val="600"/>
              </a:spcAft>
              <a:buNone/>
            </a:pPr>
            <a:endParaRPr lang="en-IN" sz="18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453081"/>
            <a:ext cx="9957889" cy="1260792"/>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References</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53808" y="1805540"/>
            <a:ext cx="9859034" cy="4379600"/>
          </a:xfrm>
        </p:spPr>
        <p:txBody>
          <a:bodyPr>
            <a:normAutofit fontScale="25000" lnSpcReduction="20000"/>
          </a:bodyPr>
          <a:lstStyle/>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[1]A. Heikkinen, T.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Koskela</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and M.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Ylianttila</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"Performance evaluation of distributed data delivery on mobile devices using WebRTC," 2015 International Wireless Communications and Mobile Computing Conference (IWCMC), Dubrovnik, Croatia, 2015, pp. 1036-1042.</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[2]G. Ying, L.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GuanYao</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and H.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JianCong</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 New Method of File Transfer in Computational Grid Using P2P Technique," 2011 International Conference on Network Computing and Information Security, Guilin, China, 2011, pp. 332-336.</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[3]Lei You,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Zhongwen</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Li, Fang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Fang</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Jian Liu and Jun Hu, "P2P file search system based on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RealPeer</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2011 IEEE International Conference on Anti-Counterfeiting, Security and Identification, Xiamen, 2011, pp. 5-8.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[4]R.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Dukiya</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S. Sharma, S.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Koppu</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and M. Rao, "Reliable file sharing in distributed operating system using web RTC," 2017 International conference on Microelectronic Devices, Circuits and Systems (ICMDCS), Vellore, 2017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[5]S. Hwang, A. Rianto and R.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Kharga</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"BitTorrent-Based P2P Locality-Awareness File Sharing over Software-defined NG-PON2," 2020 International Computer Symposium (ICS), Tainan, Taiwan, 2020, pp. 131-134,</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[6]T. Wilson, E. Abdelfattah and S. Hamada, "Evaluation of routing protocols with FTP and P2P," 2018 IEEE Long Island Systems, Applications and Technology Conference (LISAT), Farmingdale, NY, USA, 2018, pp. 1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[7]A. Abada, L. Cui, C. Huang and H. -H. Chen, "A Novel Path Selection and Recovery Mechanism for MANETs P2P File Sharing Applications," 2007 IEEE Wireless Communications and Networking Conference, Hong Kong, China, 2007Y. Xia, G. Song, Y. Zheng and M. Zhu, "R2P: A Peer-to-Peer Transfer System Based on Role and Reputation," First International Workshop on Knowledge Discovery and Data Mining (WKDD 2008), Adelaide, SA, Australia, 2008, pp. 136-141.</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[8]Y. Xia, G. Song, Y. Zheng and M. Zhu, "R2P: A Peer-to-Peer Transfer System Based on Role and Reputation," First International Workshop on Knowledge Discovery and Data Mining (WKDD 2008), Adelaide, SA, Australia, 2008.</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[9]C. Shi, M. H. Ammar and E. W. Zegura,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iDTT</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Delay Tolerant Data Transfer for P2P File Sharing Systems," 2011 IEEE Global Telecommunications Conference - GLOBECOM 2011, Houston, TX, USA, 2011, pp. 1-5.</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[10] M. A.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Riahla</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K. Tamine and P. </a:t>
            </a:r>
            <a:r>
              <a:rPr lang="en-US" sz="4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Gaborit</a:t>
            </a: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 protocol for file sharing, anonymous and confidential, adapted to P2P networks," 2012 6th International Conference on Sciences of Electronics, Technologies of Information and Telecommunications (SETIT), Sousse, Tunisia, 2012, pp. 549-557</a:t>
            </a:r>
            <a:endParaRPr lang="en-US" sz="4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4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4000" kern="50" dirty="0">
              <a:effectLst/>
              <a:latin typeface="Calibri" panose="020F0502020204030204" pitchFamily="34" charset="0"/>
              <a:ea typeface="DejaVu Sans"/>
            </a:endParaRPr>
          </a:p>
          <a:p>
            <a:pPr marL="0" indent="0" algn="just">
              <a:lnSpc>
                <a:spcPct val="100000"/>
              </a:lnSpc>
              <a:spcAft>
                <a:spcPts val="800"/>
              </a:spcAft>
              <a:buNone/>
            </a:pPr>
            <a:endParaRPr lang="en-IN" sz="1800" dirty="0">
              <a:effectLst/>
              <a:latin typeface="New York"/>
              <a:ea typeface="Times New Roman" panose="02020603050405020304" pitchFamily="18" charset="0"/>
              <a:cs typeface="Times New Roman" panose="02020603050405020304" pitchFamily="18" charset="0"/>
            </a:endParaRPr>
          </a:p>
          <a:p>
            <a:pPr marL="0" indent="0" algn="just">
              <a:lnSpc>
                <a:spcPct val="100000"/>
              </a:lnSpc>
              <a:spcAft>
                <a:spcPts val="800"/>
              </a:spcAft>
              <a:buNone/>
            </a:pPr>
            <a:endParaRPr lang="en-IN" sz="1800" dirty="0">
              <a:effectLst/>
              <a:latin typeface="New York"/>
              <a:ea typeface="Times New Roman" panose="02020603050405020304" pitchFamily="18" charset="0"/>
              <a:cs typeface="Times New Roman" panose="02020603050405020304" pitchFamily="18" charset="0"/>
            </a:endParaRPr>
          </a:p>
          <a:p>
            <a:pPr marL="0" lvl="0" indent="0" algn="just">
              <a:lnSpc>
                <a:spcPct val="100000"/>
              </a:lnSpc>
              <a:spcAft>
                <a:spcPts val="800"/>
              </a:spcAft>
              <a:buNone/>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ct val="100000"/>
              </a:lnSpc>
              <a:spcAft>
                <a:spcPts val="800"/>
              </a:spcAft>
              <a:buAutoNum type="arabicParenR"/>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2807" y="546337"/>
            <a:ext cx="10153291" cy="5391091"/>
          </a:xfrm>
          <a:prstGeom prst="rect">
            <a:avLst/>
          </a:prstGeom>
          <a:noFill/>
        </p:spPr>
        <p:txBody>
          <a:bodyPr wrap="square">
            <a:spAutoFit/>
          </a:bodyPr>
          <a:lstStyle/>
          <a:p>
            <a:pPr marL="152400" marR="0" indent="-152400" algn="just">
              <a:lnSpc>
                <a:spcPct val="115000"/>
              </a:lnSpc>
              <a:spcBef>
                <a:spcPts val="0"/>
              </a:spcBef>
              <a:spcAft>
                <a:spcPts val="0"/>
              </a:spcAft>
            </a:pP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[11]Gupta, K. K., Vijay, R., </a:t>
            </a:r>
            <a:r>
              <a:rPr lang="en-US"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Pahadiya</a:t>
            </a: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P., Saxena, S., &amp; Gupta, M. (2023). Novel Feature Selection Using Machine Learning Algorithm for Breast Cancer Screening of Thermography Images. Wireless Personal Communications, 1-28. </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[12]</a:t>
            </a:r>
            <a:r>
              <a:rPr lang="en-US"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Pahadiya</a:t>
            </a: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P., Vijay, R., Gupta, K. K., Saxena, S., &amp; </a:t>
            </a:r>
            <a:r>
              <a:rPr lang="en-US"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Shahapurkar</a:t>
            </a: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T. (2023). Digital Image Based Segmentation and Classification of Tongue Cancer Using CNN. Wireless Personal Communications, 1-19.</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[13]Gupta, K. K., Vijay, R., </a:t>
            </a:r>
            <a:r>
              <a:rPr lang="en-US"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Pahadiya</a:t>
            </a: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P., &amp; Saxena, S. (2022). Use of novel thermography features of extraction and different artificial neural network algorithms in breast cancer screening. Wireless Personal Communications, 1-30.</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br>
              <a:rPr lang="en-US" sz="100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b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[14]Gupta, K. K., </a:t>
            </a:r>
            <a:r>
              <a:rPr lang="en-US"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Rituvijay</a:t>
            </a: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Pahadiya</a:t>
            </a: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P., &amp; Saxena, S. (2022). Detection of cancer in breast thermograms using mathematical threshold based segmentation and morphology technique. International Journal of System Assurance Engineering and Management, 1-8.</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[15]Gupta, K. K., Vijay, R., &amp; </a:t>
            </a:r>
            <a:r>
              <a:rPr lang="en-US"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Pahadiya</a:t>
            </a:r>
            <a:r>
              <a:rPr lang="en-US"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P. (2022). Detection of abnormality in breast thermograms using Canny edge detection algorithm for thermography images. International Journal of Medical Engineering and Informatics, 14(1), 31-42.</a:t>
            </a:r>
            <a:endParaRPr lang="en-US" sz="1000" kern="50" dirty="0">
              <a:effectLst/>
              <a:latin typeface="Calibri" panose="020F0502020204030204" pitchFamily="34" charset="0"/>
              <a:ea typeface="DejaVu Sans"/>
            </a:endParaRPr>
          </a:p>
          <a:p>
            <a:pPr marL="0" marR="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[16] R. Rojas-Cessa and C-B. Lin, "Captured-Frame Eligibility and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Roundrobin</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Matching for Input-</a:t>
            </a:r>
            <a:endParaRPr lang="en-US" sz="1000" kern="50" dirty="0">
              <a:effectLst/>
              <a:latin typeface="Calibri" panose="020F0502020204030204" pitchFamily="34" charset="0"/>
              <a:ea typeface="DejaVu Sans"/>
            </a:endParaRPr>
          </a:p>
          <a:p>
            <a:pPr marL="0" marR="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queue Packet Switches," IEEE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Commun</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Letters, vol.8, issue 9, pp. 585-587, Sep. 2004.</a:t>
            </a:r>
            <a:endParaRPr lang="en-US" sz="1000" kern="50" dirty="0">
              <a:effectLst/>
              <a:latin typeface="Calibri" panose="020F0502020204030204" pitchFamily="34" charset="0"/>
              <a:ea typeface="DejaVu Sans"/>
            </a:endParaRPr>
          </a:p>
          <a:p>
            <a:pPr marL="0" marR="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0" marR="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[17] R. Rojas-Cessa and C-B. Lin, "Captured-frame matching schemes for scalable input-queued packet switches," Computer Communications, 13pages, May 2007.</a:t>
            </a:r>
            <a:endParaRPr lang="en-US" sz="1000" kern="50" dirty="0">
              <a:effectLst/>
              <a:latin typeface="Calibri" panose="020F0502020204030204" pitchFamily="34" charset="0"/>
              <a:ea typeface="DejaVu Sans"/>
            </a:endParaRPr>
          </a:p>
          <a:p>
            <a:pPr marL="0" marR="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0" marR="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[18] H. Kim, J. Son, K. Kim, "A packet-based scheduling algorithm for highspeed switches," Proc. IEEE TENCON, Vol. 1, pp. 117-121, August,2001.</a:t>
            </a:r>
            <a:endParaRPr lang="en-US" sz="1000" kern="50" dirty="0">
              <a:effectLst/>
              <a:latin typeface="Calibri" panose="020F0502020204030204" pitchFamily="34" charset="0"/>
              <a:ea typeface="DejaVu Sans"/>
            </a:endParaRPr>
          </a:p>
          <a:p>
            <a:pPr marL="0" marR="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0" marR="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[19] C. Hu, X. Chen, W. Li, and B. Liu, "Fixed-length switching vs. variable length switching in input-queued IP switches," Proc. IEEE Workshop on IP Operations and Management, pp. 117-122, October 2004.</a:t>
            </a:r>
          </a:p>
          <a:p>
            <a:pPr marL="0" marR="0" algn="just">
              <a:lnSpc>
                <a:spcPct val="115000"/>
              </a:lnSpc>
              <a:spcBef>
                <a:spcPts val="0"/>
              </a:spcBef>
              <a:spcAft>
                <a:spcPts val="0"/>
              </a:spcAft>
            </a:pPr>
            <a:endParaRPr lang="en-US" sz="1000" kern="50" dirty="0">
              <a:effectLst/>
              <a:latin typeface="Calibri" panose="020F0502020204030204" pitchFamily="34" charset="0"/>
              <a:ea typeface="DejaVu Sans"/>
            </a:endParaRPr>
          </a:p>
          <a:p>
            <a:pPr marL="0" marR="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[20] Y.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Ganjali</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Keshavarzian</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D. Shah, "Cell Switching Versus Packet Switching in Input-Queued Switches," IEEE/ACM Trans. on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Network.,Vol</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13, Issue 4, pp. 782-789, August 2005.</a:t>
            </a:r>
          </a:p>
          <a:p>
            <a:pPr marL="0" marR="0" algn="just">
              <a:lnSpc>
                <a:spcPct val="115000"/>
              </a:lnSpc>
              <a:spcBef>
                <a:spcPts val="0"/>
              </a:spcBef>
              <a:spcAft>
                <a:spcPts val="0"/>
              </a:spcAft>
            </a:pP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[21] Aggarwal, V., Feldmann, A., &amp;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Scheideler</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C. (2007).” Can ISPs and P2P users cooperate for improved performance?.” ACM SIGCOMM Computer Communication Review, 37(3), 29-40.</a:t>
            </a:r>
            <a:endParaRPr lang="en-US" sz="1000" kern="50" dirty="0">
              <a:effectLst/>
              <a:latin typeface="Calibri" panose="020F0502020204030204" pitchFamily="34" charset="0"/>
              <a:ea typeface="DejaVu Sans"/>
            </a:endParaRPr>
          </a:p>
          <a:p>
            <a:pPr marL="0" marR="0" algn="just">
              <a:lnSpc>
                <a:spcPct val="115000"/>
              </a:lnSpc>
              <a:spcBef>
                <a:spcPts val="0"/>
              </a:spcBef>
              <a:spcAft>
                <a:spcPts val="0"/>
              </a:spcAft>
            </a:pPr>
            <a:endParaRPr lang="en-US" sz="1000" kern="50" dirty="0">
              <a:effectLst/>
              <a:latin typeface="Calibri" panose="020F0502020204030204" pitchFamily="34" charset="0"/>
              <a:ea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8302" y="954572"/>
            <a:ext cx="9903124" cy="2204771"/>
          </a:xfrm>
          <a:prstGeom prst="rect">
            <a:avLst/>
          </a:prstGeom>
          <a:noFill/>
        </p:spPr>
        <p:txBody>
          <a:bodyPr wrap="square">
            <a:spAutoFit/>
          </a:bodyPr>
          <a:lstStyle/>
          <a:p>
            <a:pPr marL="152400" marR="0" indent="-15240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[22] Yang, B. B., &amp; Garcia-Molina, H. (2003, March). “Designing a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superpeer</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network. In Data Engineering,” 2003. Proceedings. 19</a:t>
            </a:r>
            <a:r>
              <a:rPr lang="en-IN" sz="1000" kern="0" baseline="3000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th</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International Conference on (pp. 49-60). IEEE.</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[23]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Saroiu</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S.,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Gummadi</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P. K., &amp; Gribble, S. D. (2001, December). “Measurement study of peer-to-peer file sharing systems. In Electronic Imaging” 2002 (pp. 156-170). International Society for Optics and Photonics.</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[24]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Ripeanu</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M. (2001, August). “Peer-to-peer architecture case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study:Gnutella</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network. In Peer-to-Peer Computing,” 2001. Proceedings. First International Conference on (pp. 99-100). IEEE.</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[25] Jiang, H., Li, J., Li, Z., &amp; Bai, X. (2009). “Efficient large-scale content distribution with combination of CDN and P2P networks.” International Journal of Hybrid Information Technology, 2(2), 4.</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000" kern="50" dirty="0">
              <a:effectLst/>
              <a:latin typeface="Calibri" panose="020F0502020204030204" pitchFamily="34" charset="0"/>
              <a:ea typeface="DejaVu Sans"/>
            </a:endParaRPr>
          </a:p>
          <a:p>
            <a:pPr marL="152400" marR="0" indent="-152400" algn="just">
              <a:lnSpc>
                <a:spcPct val="115000"/>
              </a:lnSpc>
              <a:spcBef>
                <a:spcPts val="0"/>
              </a:spcBef>
              <a:spcAft>
                <a:spcPts val="0"/>
              </a:spcAft>
            </a:pP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[26] </a:t>
            </a:r>
            <a:r>
              <a:rPr lang="en-IN" sz="1000" kern="0" dirty="0" err="1">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Lamport</a:t>
            </a:r>
            <a:r>
              <a:rPr lang="en-IN" sz="1000" kern="0" dirty="0">
                <a:solidFill>
                  <a:srgbClr val="222222"/>
                </a:solidFill>
                <a:effectLst/>
                <a:latin typeface="Times New Roman" panose="02020603050405020304" pitchFamily="18" charset="0"/>
                <a:ea typeface="Times New Roman" panose="02020603050405020304" pitchFamily="18" charset="0"/>
                <a:cs typeface="Calibri" panose="020F0502020204030204" pitchFamily="34" charset="0"/>
              </a:rPr>
              <a:t>, L. (1978). “Time, clocks, and the ordering of events in a distributed system.” Communications of the ACM, 21(7), 558-565.</a:t>
            </a:r>
            <a:endParaRPr lang="en-US" sz="1000" kern="50" dirty="0">
              <a:effectLst/>
              <a:latin typeface="Calibri" panose="020F0502020204030204" pitchFamily="34" charset="0"/>
              <a:ea typeface="DejaVu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336" y="2043879"/>
            <a:ext cx="5298034"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011" y="245414"/>
            <a:ext cx="10058400" cy="1450757"/>
          </a:xfrm>
        </p:spPr>
        <p:txBody>
          <a:bodyPr>
            <a:normAutofit/>
          </a:bodyPr>
          <a:lstStyle/>
          <a:p>
            <a:r>
              <a:rPr lang="en-US" sz="3200" dirty="0">
                <a:latin typeface="Times New Roman" panose="02020603050405020304" pitchFamily="18" charset="0"/>
                <a:cs typeface="Times New Roman" panose="02020603050405020304" pitchFamily="18" charset="0"/>
              </a:rPr>
              <a:t>Contents</a:t>
            </a:r>
            <a:r>
              <a:rPr lang="en-IN" sz="3200"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1194011" y="1827977"/>
            <a:ext cx="9951784" cy="4375115"/>
          </a:xfrm>
        </p:spPr>
        <p:txBody>
          <a:bodyPr vert="horz" lIns="91440" tIns="45720" rIns="91440" bIns="45720" rtlCol="0">
            <a:normAutofit/>
          </a:bodyPr>
          <a:lstStyle/>
          <a:p>
            <a:pPr lvl="0">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Introduction 						</a:t>
            </a:r>
            <a:endParaRPr lang="en-IN" sz="2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Literature Review                                                                              </a:t>
            </a:r>
          </a:p>
          <a:p>
            <a:pPr>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v"/>
            </a:pPr>
            <a:r>
              <a:rPr lang="en-IN" sz="2900" dirty="0">
                <a:latin typeface="Times New Roman" panose="02020603050405020304" pitchFamily="18" charset="0"/>
                <a:cs typeface="Times New Roman" panose="02020603050405020304" pitchFamily="18" charset="0"/>
              </a:rPr>
              <a:t>Result and Discussion</a:t>
            </a:r>
          </a:p>
          <a:p>
            <a:pPr>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Future scope</a:t>
            </a:r>
            <a:endParaRPr lang="en-IN" sz="2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900" dirty="0">
                <a:latin typeface="Times New Roman" panose="02020603050405020304" pitchFamily="18" charset="0"/>
                <a:cs typeface="Times New Roman" panose="02020603050405020304" pitchFamily="18" charset="0"/>
              </a:rPr>
              <a:t>References</a:t>
            </a: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011" y="245414"/>
            <a:ext cx="10058400" cy="1450757"/>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1194011" y="1753836"/>
            <a:ext cx="9951784" cy="3880773"/>
          </a:xfrm>
        </p:spPr>
        <p:txBody>
          <a:bodyPr vert="horz" lIns="91440" tIns="45720" rIns="91440" bIns="45720" rtlCol="0">
            <a:normAutofit/>
          </a:bodyPr>
          <a:lstStyle/>
          <a:p>
            <a:pPr algn="just"/>
            <a:r>
              <a:rPr lang="en-IN" sz="1800" kern="50" dirty="0">
                <a:effectLst/>
                <a:latin typeface="Times New Roman" panose="02020603050405020304" pitchFamily="18" charset="0"/>
                <a:ea typeface="DejaVu Sans"/>
                <a:cs typeface="Calibri" panose="020F0502020204030204" pitchFamily="34" charset="0"/>
              </a:rPr>
              <a:t>Due to the efficiency and direct data transmission capabilities, peer-to-peer (P2P) file transfer programs have grown in popularity.. However, ensuring the security and privacy of data in such decentralized systems remains a significant challenge. This research paper introduces the SecureLink protocol, a special approach that leverages Web Real-Time Communication (WebRTC) technology to enhance the security of P2P file transfers while maintaining the benefits of direct peer-to-peer communication. The SecureLink protocol is build upon the foundation of WebRTC, a standardized framework for real-time communication in web browsers, to establish secure connections between peer devices. This study provides a thorough overview of the design process. This paper further explores practical approach for the application of the SecureLink protocol, including secure data sharing, collaborative environments, and decentralized content delivery networks. This research contributes to the advancement of secure peer-to-peer communication, offering a promising avenue for secure data exchange while harnessing the power and convenience of direct connections in decentralized networks.</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081" y="749702"/>
            <a:ext cx="10058400" cy="988976"/>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Steps in WebRTC File Transfer</a:t>
            </a:r>
          </a:p>
        </p:txBody>
      </p:sp>
      <p:pic>
        <p:nvPicPr>
          <p:cNvPr id="3" name="Picture 2" descr="WhatsApp Image 2023-09-17 at 20.57.18"/>
          <p:cNvPicPr>
            <a:picLocks noChangeAspect="1"/>
          </p:cNvPicPr>
          <p:nvPr/>
        </p:nvPicPr>
        <p:blipFill>
          <a:blip r:embed="rId2"/>
          <a:stretch>
            <a:fillRect/>
          </a:stretch>
        </p:blipFill>
        <p:spPr>
          <a:xfrm>
            <a:off x="3500856" y="1865109"/>
            <a:ext cx="4206875" cy="4180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389" y="1061819"/>
            <a:ext cx="10058400" cy="652511"/>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Literature Review</a:t>
            </a:r>
          </a:p>
        </p:txBody>
      </p:sp>
      <p:graphicFrame>
        <p:nvGraphicFramePr>
          <p:cNvPr id="5" name="Table 4"/>
          <p:cNvGraphicFramePr>
            <a:graphicFrameLocks noGrp="1"/>
          </p:cNvGraphicFramePr>
          <p:nvPr/>
        </p:nvGraphicFramePr>
        <p:xfrm>
          <a:off x="992038" y="1846264"/>
          <a:ext cx="10292750" cy="4376808"/>
        </p:xfrm>
        <a:graphic>
          <a:graphicData uri="http://schemas.openxmlformats.org/drawingml/2006/table">
            <a:tbl>
              <a:tblPr firstRow="1" firstCol="1" bandRow="1">
                <a:tableStyleId>{5C22544A-7EE6-4342-B048-85BDC9FD1C3A}</a:tableStyleId>
              </a:tblPr>
              <a:tblGrid>
                <a:gridCol w="559165">
                  <a:extLst>
                    <a:ext uri="{9D8B030D-6E8A-4147-A177-3AD203B41FA5}">
                      <a16:colId xmlns:a16="http://schemas.microsoft.com/office/drawing/2014/main" val="20000"/>
                    </a:ext>
                  </a:extLst>
                </a:gridCol>
                <a:gridCol w="1350205">
                  <a:extLst>
                    <a:ext uri="{9D8B030D-6E8A-4147-A177-3AD203B41FA5}">
                      <a16:colId xmlns:a16="http://schemas.microsoft.com/office/drawing/2014/main" val="20001"/>
                    </a:ext>
                  </a:extLst>
                </a:gridCol>
                <a:gridCol w="1654924">
                  <a:extLst>
                    <a:ext uri="{9D8B030D-6E8A-4147-A177-3AD203B41FA5}">
                      <a16:colId xmlns:a16="http://schemas.microsoft.com/office/drawing/2014/main" val="20002"/>
                    </a:ext>
                  </a:extLst>
                </a:gridCol>
                <a:gridCol w="1600547">
                  <a:extLst>
                    <a:ext uri="{9D8B030D-6E8A-4147-A177-3AD203B41FA5}">
                      <a16:colId xmlns:a16="http://schemas.microsoft.com/office/drawing/2014/main" val="20003"/>
                    </a:ext>
                  </a:extLst>
                </a:gridCol>
                <a:gridCol w="1811900">
                  <a:extLst>
                    <a:ext uri="{9D8B030D-6E8A-4147-A177-3AD203B41FA5}">
                      <a16:colId xmlns:a16="http://schemas.microsoft.com/office/drawing/2014/main" val="20004"/>
                    </a:ext>
                  </a:extLst>
                </a:gridCol>
                <a:gridCol w="1766760">
                  <a:extLst>
                    <a:ext uri="{9D8B030D-6E8A-4147-A177-3AD203B41FA5}">
                      <a16:colId xmlns:a16="http://schemas.microsoft.com/office/drawing/2014/main" val="20005"/>
                    </a:ext>
                  </a:extLst>
                </a:gridCol>
                <a:gridCol w="1549249">
                  <a:extLst>
                    <a:ext uri="{9D8B030D-6E8A-4147-A177-3AD203B41FA5}">
                      <a16:colId xmlns:a16="http://schemas.microsoft.com/office/drawing/2014/main" val="20006"/>
                    </a:ext>
                  </a:extLst>
                </a:gridCol>
              </a:tblGrid>
              <a:tr h="467573">
                <a:tc>
                  <a:txBody>
                    <a:bodyPr/>
                    <a:lstStyle/>
                    <a:p>
                      <a:pPr marL="0" marR="0" algn="ctr">
                        <a:lnSpc>
                          <a:spcPct val="107000"/>
                        </a:lnSpc>
                        <a:spcBef>
                          <a:spcPts val="0"/>
                        </a:spcBef>
                        <a:spcAft>
                          <a:spcPts val="0"/>
                        </a:spcAft>
                      </a:pPr>
                      <a:r>
                        <a:rPr lang="en-IN" sz="1000" kern="50">
                          <a:effectLst/>
                        </a:rPr>
                        <a:t>Sr.</a:t>
                      </a:r>
                      <a:endParaRPr lang="en-US" sz="1000" kern="50">
                        <a:effectLst/>
                      </a:endParaRPr>
                    </a:p>
                    <a:p>
                      <a:pPr marL="0" marR="0" algn="ctr">
                        <a:lnSpc>
                          <a:spcPct val="107000"/>
                        </a:lnSpc>
                        <a:spcBef>
                          <a:spcPts val="0"/>
                        </a:spcBef>
                        <a:spcAft>
                          <a:spcPts val="0"/>
                        </a:spcAft>
                      </a:pPr>
                      <a:r>
                        <a:rPr lang="en-IN" sz="1000" kern="50">
                          <a:effectLst/>
                        </a:rPr>
                        <a:t>No.</a:t>
                      </a:r>
                      <a:endParaRPr lang="en-US" sz="1000" kern="50">
                        <a:effectLst/>
                      </a:endParaRPr>
                    </a:p>
                    <a:p>
                      <a:pPr marL="0" marR="0" algn="ctr">
                        <a:lnSpc>
                          <a:spcPct val="107000"/>
                        </a:lnSpc>
                        <a:spcBef>
                          <a:spcPts val="0"/>
                        </a:spcBef>
                        <a:spcAft>
                          <a:spcPts val="0"/>
                        </a:spcAft>
                      </a:pPr>
                      <a:r>
                        <a:rPr lang="en-IN" sz="1000" kern="50">
                          <a:effectLst/>
                        </a:rPr>
                        <a:t> </a:t>
                      </a:r>
                      <a:endParaRPr lang="en-US" sz="1000" kern="50">
                        <a:effectLst/>
                        <a:latin typeface="Calibri" panose="020F0502020204030204" pitchFamily="34" charset="0"/>
                        <a:ea typeface="DejaVu Sans"/>
                      </a:endParaRPr>
                    </a:p>
                  </a:txBody>
                  <a:tcPr marL="35357" marR="35357" marT="0" marB="0"/>
                </a:tc>
                <a:tc>
                  <a:txBody>
                    <a:bodyPr/>
                    <a:lstStyle/>
                    <a:p>
                      <a:pPr marL="0" marR="0" algn="ctr">
                        <a:lnSpc>
                          <a:spcPct val="107000"/>
                        </a:lnSpc>
                        <a:spcBef>
                          <a:spcPts val="0"/>
                        </a:spcBef>
                        <a:spcAft>
                          <a:spcPts val="0"/>
                        </a:spcAft>
                      </a:pPr>
                      <a:r>
                        <a:rPr lang="en-IN" sz="1000" kern="50">
                          <a:effectLst/>
                        </a:rPr>
                        <a:t>Author(s)</a:t>
                      </a:r>
                      <a:endParaRPr lang="en-US" sz="1000" kern="50">
                        <a:effectLst/>
                        <a:latin typeface="Calibri" panose="020F0502020204030204" pitchFamily="34" charset="0"/>
                        <a:ea typeface="DejaVu Sans"/>
                      </a:endParaRPr>
                    </a:p>
                  </a:txBody>
                  <a:tcPr marL="35357" marR="35357" marT="0" marB="0"/>
                </a:tc>
                <a:tc>
                  <a:txBody>
                    <a:bodyPr/>
                    <a:lstStyle/>
                    <a:p>
                      <a:pPr marL="0" marR="0" algn="ctr">
                        <a:lnSpc>
                          <a:spcPct val="107000"/>
                        </a:lnSpc>
                        <a:spcBef>
                          <a:spcPts val="0"/>
                        </a:spcBef>
                        <a:spcAft>
                          <a:spcPts val="0"/>
                        </a:spcAft>
                      </a:pPr>
                      <a:r>
                        <a:rPr lang="en-IN" sz="1000" kern="50">
                          <a:effectLst/>
                        </a:rPr>
                        <a:t>Focus of the Paper</a:t>
                      </a:r>
                      <a:endParaRPr lang="en-US" sz="1000" kern="50">
                        <a:effectLst/>
                        <a:latin typeface="Calibri" panose="020F0502020204030204" pitchFamily="34" charset="0"/>
                        <a:ea typeface="DejaVu Sans"/>
                      </a:endParaRPr>
                    </a:p>
                  </a:txBody>
                  <a:tcPr marL="35357" marR="35357" marT="0" marB="0"/>
                </a:tc>
                <a:tc>
                  <a:txBody>
                    <a:bodyPr/>
                    <a:lstStyle/>
                    <a:p>
                      <a:pPr marL="0" marR="0" algn="ctr">
                        <a:lnSpc>
                          <a:spcPct val="107000"/>
                        </a:lnSpc>
                        <a:spcBef>
                          <a:spcPts val="0"/>
                        </a:spcBef>
                        <a:spcAft>
                          <a:spcPts val="0"/>
                        </a:spcAft>
                      </a:pPr>
                      <a:r>
                        <a:rPr lang="en-IN" sz="1000" kern="50">
                          <a:effectLst/>
                        </a:rPr>
                        <a:t>Key Points in Coverage</a:t>
                      </a:r>
                      <a:endParaRPr lang="en-US" sz="1000" kern="50">
                        <a:effectLst/>
                        <a:latin typeface="Calibri" panose="020F0502020204030204" pitchFamily="34" charset="0"/>
                        <a:ea typeface="DejaVu Sans"/>
                      </a:endParaRPr>
                    </a:p>
                  </a:txBody>
                  <a:tcPr marL="35357" marR="35357" marT="0" marB="0"/>
                </a:tc>
                <a:tc>
                  <a:txBody>
                    <a:bodyPr/>
                    <a:lstStyle/>
                    <a:p>
                      <a:pPr marL="0" marR="0" algn="ctr">
                        <a:lnSpc>
                          <a:spcPct val="107000"/>
                        </a:lnSpc>
                        <a:spcBef>
                          <a:spcPts val="0"/>
                        </a:spcBef>
                        <a:spcAft>
                          <a:spcPts val="0"/>
                        </a:spcAft>
                      </a:pPr>
                      <a:r>
                        <a:rPr lang="en-IN" sz="1000" kern="50">
                          <a:effectLst/>
                        </a:rPr>
                        <a:t>Technique(s)</a:t>
                      </a:r>
                      <a:endParaRPr lang="en-US" sz="1000" kern="50">
                        <a:effectLst/>
                      </a:endParaRPr>
                    </a:p>
                    <a:p>
                      <a:pPr marL="0" marR="0" algn="ctr">
                        <a:lnSpc>
                          <a:spcPct val="107000"/>
                        </a:lnSpc>
                        <a:spcBef>
                          <a:spcPts val="0"/>
                        </a:spcBef>
                        <a:spcAft>
                          <a:spcPts val="0"/>
                        </a:spcAft>
                      </a:pPr>
                      <a:r>
                        <a:rPr lang="en-IN" sz="1000" kern="50">
                          <a:effectLst/>
                        </a:rPr>
                        <a:t>Used</a:t>
                      </a:r>
                      <a:endParaRPr lang="en-US" sz="1000" kern="50">
                        <a:effectLst/>
                        <a:latin typeface="Calibri" panose="020F0502020204030204" pitchFamily="34" charset="0"/>
                        <a:ea typeface="DejaVu Sans"/>
                      </a:endParaRPr>
                    </a:p>
                  </a:txBody>
                  <a:tcPr marL="35357" marR="35357" marT="0" marB="0"/>
                </a:tc>
                <a:tc>
                  <a:txBody>
                    <a:bodyPr/>
                    <a:lstStyle/>
                    <a:p>
                      <a:pPr marL="0" marR="0" algn="ctr">
                        <a:lnSpc>
                          <a:spcPct val="107000"/>
                        </a:lnSpc>
                        <a:spcBef>
                          <a:spcPts val="0"/>
                        </a:spcBef>
                        <a:spcAft>
                          <a:spcPts val="0"/>
                        </a:spcAft>
                      </a:pPr>
                      <a:r>
                        <a:rPr lang="en-IN" sz="1000" kern="50">
                          <a:effectLst/>
                        </a:rPr>
                        <a:t>Parameter</a:t>
                      </a:r>
                      <a:endParaRPr lang="en-US" sz="1000" kern="50">
                        <a:effectLst/>
                      </a:endParaRPr>
                    </a:p>
                    <a:p>
                      <a:pPr marL="0" marR="0" algn="ctr">
                        <a:lnSpc>
                          <a:spcPct val="107000"/>
                        </a:lnSpc>
                        <a:spcBef>
                          <a:spcPts val="0"/>
                        </a:spcBef>
                        <a:spcAft>
                          <a:spcPts val="0"/>
                        </a:spcAft>
                      </a:pPr>
                      <a:r>
                        <a:rPr lang="en-IN" sz="1000" kern="50">
                          <a:effectLst/>
                        </a:rPr>
                        <a:t>Analyzed</a:t>
                      </a:r>
                      <a:endParaRPr lang="en-US" sz="1000" kern="50">
                        <a:effectLst/>
                        <a:latin typeface="Calibri" panose="020F0502020204030204" pitchFamily="34" charset="0"/>
                        <a:ea typeface="DejaVu Sans"/>
                      </a:endParaRPr>
                    </a:p>
                  </a:txBody>
                  <a:tcPr marL="35357" marR="35357" marT="0" marB="0"/>
                </a:tc>
                <a:tc>
                  <a:txBody>
                    <a:bodyPr/>
                    <a:lstStyle/>
                    <a:p>
                      <a:pPr marL="0" marR="0" algn="ctr">
                        <a:lnSpc>
                          <a:spcPct val="107000"/>
                        </a:lnSpc>
                        <a:spcBef>
                          <a:spcPts val="0"/>
                        </a:spcBef>
                        <a:spcAft>
                          <a:spcPts val="0"/>
                        </a:spcAft>
                      </a:pPr>
                      <a:r>
                        <a:rPr lang="en-IN" sz="1000" kern="50">
                          <a:effectLst/>
                        </a:rPr>
                        <a:t>Research Gaps</a:t>
                      </a:r>
                      <a:endParaRPr lang="en-US" sz="1000" kern="50">
                        <a:effectLst/>
                        <a:latin typeface="Calibri" panose="020F0502020204030204" pitchFamily="34" charset="0"/>
                        <a:ea typeface="DejaVu Sans"/>
                      </a:endParaRPr>
                    </a:p>
                  </a:txBody>
                  <a:tcPr marL="35357" marR="35357" marT="0" marB="0"/>
                </a:tc>
                <a:extLst>
                  <a:ext uri="{0D108BD9-81ED-4DB2-BD59-A6C34878D82A}">
                    <a16:rowId xmlns:a16="http://schemas.microsoft.com/office/drawing/2014/main" val="10000"/>
                  </a:ext>
                </a:extLst>
              </a:tr>
              <a:tr h="506610">
                <a:tc>
                  <a:txBody>
                    <a:bodyPr/>
                    <a:lstStyle/>
                    <a:p>
                      <a:pPr marL="0" marR="0">
                        <a:lnSpc>
                          <a:spcPct val="107000"/>
                        </a:lnSpc>
                        <a:spcBef>
                          <a:spcPts val="0"/>
                        </a:spcBef>
                        <a:spcAft>
                          <a:spcPts val="0"/>
                        </a:spcAft>
                      </a:pPr>
                      <a:r>
                        <a:rPr lang="en-IN" sz="1000" kern="50">
                          <a:effectLst/>
                        </a:rPr>
                        <a:t>1</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Arto Heikkinen et al (2015)[1]</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Performance Evaluationof Distributed Data DeliveryUsing WebRTC</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Delay,.Web Browser, Peer-to-Peer</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PeerJS.JavaScript library and PeerServer signaling server</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performance of WebRTC on mobile devices is examined.</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Real-world application settings and LTE networks were not taken into account.</a:t>
                      </a:r>
                      <a:endParaRPr lang="en-US" sz="1000" kern="50">
                        <a:effectLst/>
                        <a:latin typeface="Calibri" panose="020F0502020204030204" pitchFamily="34" charset="0"/>
                        <a:ea typeface="DejaVu Sans"/>
                      </a:endParaRPr>
                    </a:p>
                  </a:txBody>
                  <a:tcPr marL="35357" marR="35357" marT="0" marB="0"/>
                </a:tc>
                <a:extLst>
                  <a:ext uri="{0D108BD9-81ED-4DB2-BD59-A6C34878D82A}">
                    <a16:rowId xmlns:a16="http://schemas.microsoft.com/office/drawing/2014/main" val="10001"/>
                  </a:ext>
                </a:extLst>
              </a:tr>
              <a:tr h="625771">
                <a:tc>
                  <a:txBody>
                    <a:bodyPr/>
                    <a:lstStyle/>
                    <a:p>
                      <a:pPr marL="0" marR="0">
                        <a:lnSpc>
                          <a:spcPct val="107000"/>
                        </a:lnSpc>
                        <a:spcBef>
                          <a:spcPts val="0"/>
                        </a:spcBef>
                        <a:spcAft>
                          <a:spcPts val="0"/>
                        </a:spcAft>
                      </a:pPr>
                      <a:r>
                        <a:rPr lang="en-IN" sz="1000" kern="50">
                          <a:effectLst/>
                        </a:rPr>
                        <a:t>2</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Gao Ying et al</a:t>
                      </a:r>
                      <a:endParaRPr lang="en-US" sz="1000" kern="50">
                        <a:effectLst/>
                      </a:endParaRPr>
                    </a:p>
                    <a:p>
                      <a:pPr marL="0" marR="0">
                        <a:lnSpc>
                          <a:spcPct val="107000"/>
                        </a:lnSpc>
                        <a:spcBef>
                          <a:spcPts val="0"/>
                        </a:spcBef>
                        <a:spcAft>
                          <a:spcPts val="0"/>
                        </a:spcAft>
                      </a:pPr>
                      <a:r>
                        <a:rPr lang="en-IN" sz="1000" kern="50">
                          <a:effectLst/>
                        </a:rPr>
                        <a:t>(2011)[2][21]</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P2P File Transfer in a Computational Grid</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Condor Grid, P2P File System,</a:t>
                      </a:r>
                      <a:endParaRPr lang="en-US" sz="1000" kern="50">
                        <a:effectLst/>
                      </a:endParaRPr>
                    </a:p>
                    <a:p>
                      <a:pPr marL="0" marR="0">
                        <a:lnSpc>
                          <a:spcPct val="107000"/>
                        </a:lnSpc>
                        <a:spcBef>
                          <a:spcPts val="0"/>
                        </a:spcBef>
                        <a:spcAft>
                          <a:spcPts val="0"/>
                        </a:spcAft>
                      </a:pPr>
                      <a:r>
                        <a:rPr lang="en-IN" sz="1000" kern="50">
                          <a:effectLst/>
                        </a:rPr>
                        <a:t>WheelFS</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CONDOR, WheelFS</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Condor now.has a new file transmission technique. How do I get wheelfs to function with Condor?</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The work processing pace was substantially slower.</a:t>
                      </a:r>
                      <a:endParaRPr lang="en-US" sz="1000" kern="50">
                        <a:effectLst/>
                        <a:latin typeface="Calibri" panose="020F0502020204030204" pitchFamily="34" charset="0"/>
                        <a:ea typeface="DejaVu Sans"/>
                      </a:endParaRPr>
                    </a:p>
                  </a:txBody>
                  <a:tcPr marL="35357" marR="35357" marT="0" marB="0"/>
                </a:tc>
                <a:extLst>
                  <a:ext uri="{0D108BD9-81ED-4DB2-BD59-A6C34878D82A}">
                    <a16:rowId xmlns:a16="http://schemas.microsoft.com/office/drawing/2014/main" val="10002"/>
                  </a:ext>
                </a:extLst>
              </a:tr>
              <a:tr h="625771">
                <a:tc>
                  <a:txBody>
                    <a:bodyPr/>
                    <a:lstStyle/>
                    <a:p>
                      <a:pPr marL="0" marR="0">
                        <a:lnSpc>
                          <a:spcPct val="107000"/>
                        </a:lnSpc>
                        <a:spcBef>
                          <a:spcPts val="0"/>
                        </a:spcBef>
                        <a:spcAft>
                          <a:spcPts val="0"/>
                        </a:spcAft>
                      </a:pPr>
                      <a:r>
                        <a:rPr lang="en-IN" sz="1000" kern="50">
                          <a:effectLst/>
                        </a:rPr>
                        <a:t>3</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Lei You et al</a:t>
                      </a:r>
                      <a:endParaRPr lang="en-US" sz="1000" kern="50">
                        <a:effectLst/>
                      </a:endParaRPr>
                    </a:p>
                    <a:p>
                      <a:pPr marL="0" marR="0">
                        <a:lnSpc>
                          <a:spcPct val="107000"/>
                        </a:lnSpc>
                        <a:spcBef>
                          <a:spcPts val="0"/>
                        </a:spcBef>
                        <a:spcAft>
                          <a:spcPts val="0"/>
                        </a:spcAft>
                      </a:pPr>
                      <a:r>
                        <a:rPr lang="en-IN" sz="1000" kern="50">
                          <a:effectLst/>
                        </a:rPr>
                        <a:t>(2011)[3][24]</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RealPeer-based P2P File Search System</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6000"/>
                        </a:lnSpc>
                        <a:spcBef>
                          <a:spcPts val="0"/>
                        </a:spcBef>
                        <a:spcAft>
                          <a:spcPts val="0"/>
                        </a:spcAft>
                      </a:pPr>
                      <a:r>
                        <a:rPr lang="en-IN" sz="1000" kern="50">
                          <a:effectLst/>
                        </a:rPr>
                        <a:t>P2P; RealPeer; file search system; .LDAP</a:t>
                      </a:r>
                      <a:endParaRPr lang="en-US" sz="1000" kern="50">
                        <a:effectLst/>
                      </a:endParaRPr>
                    </a:p>
                    <a:p>
                      <a:pPr marL="0" marR="0">
                        <a:lnSpc>
                          <a:spcPct val="107000"/>
                        </a:lnSpc>
                        <a:spcBef>
                          <a:spcPts val="0"/>
                        </a:spcBef>
                        <a:spcAft>
                          <a:spcPts val="0"/>
                        </a:spcAft>
                      </a:pPr>
                      <a:r>
                        <a:rPr lang="en-IN" sz="1000" kern="50">
                          <a:effectLst/>
                        </a:rPr>
                        <a:t> </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CL-PKC security authentication mechanism and LDAP</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addressing the security issue of the P2P network file search system and establishing a secure and stable solution</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RealPeer is built on a single thread scheduler, whereas most P2P networks are multi-threaded.</a:t>
                      </a:r>
                      <a:endParaRPr lang="en-US" sz="1000" kern="50">
                        <a:effectLst/>
                        <a:latin typeface="Calibri" panose="020F0502020204030204" pitchFamily="34" charset="0"/>
                        <a:ea typeface="DejaVu Sans"/>
                      </a:endParaRPr>
                    </a:p>
                  </a:txBody>
                  <a:tcPr marL="35357" marR="35357" marT="0" marB="0"/>
                </a:tc>
                <a:extLst>
                  <a:ext uri="{0D108BD9-81ED-4DB2-BD59-A6C34878D82A}">
                    <a16:rowId xmlns:a16="http://schemas.microsoft.com/office/drawing/2014/main" val="10003"/>
                  </a:ext>
                </a:extLst>
              </a:tr>
              <a:tr h="783970">
                <a:tc>
                  <a:txBody>
                    <a:bodyPr/>
                    <a:lstStyle/>
                    <a:p>
                      <a:pPr marL="0" marR="0">
                        <a:lnSpc>
                          <a:spcPct val="107000"/>
                        </a:lnSpc>
                        <a:spcBef>
                          <a:spcPts val="0"/>
                        </a:spcBef>
                        <a:spcAft>
                          <a:spcPts val="0"/>
                        </a:spcAft>
                      </a:pPr>
                      <a:r>
                        <a:rPr lang="en-IN" sz="1000" kern="50">
                          <a:effectLst/>
                        </a:rPr>
                        <a:t>4</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Rajesh Dukiya et al</a:t>
                      </a:r>
                      <a:endParaRPr lang="en-US" sz="1000" kern="50">
                        <a:effectLst/>
                      </a:endParaRPr>
                    </a:p>
                    <a:p>
                      <a:pPr marL="0" marR="0">
                        <a:lnSpc>
                          <a:spcPct val="107000"/>
                        </a:lnSpc>
                        <a:spcBef>
                          <a:spcPts val="0"/>
                        </a:spcBef>
                        <a:spcAft>
                          <a:spcPts val="0"/>
                        </a:spcAft>
                      </a:pPr>
                      <a:r>
                        <a:rPr lang="en-IN" sz="1000" kern="50">
                          <a:effectLst/>
                        </a:rPr>
                        <a:t>(2017)[4]</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Web RTC File Sharing in a Distributed Operating System</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WebTorrent, peer-to-peer.file sharing, distributed operating systems, and network burden sharing are examples of technologies.</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System for Distributed Computing</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Identifying bottlenecks in speed, the breadth of Web.Torrent file sharing, and free-riding</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Between RTC and P2P, there is still a.communication gap.</a:t>
                      </a:r>
                      <a:endParaRPr lang="en-US" sz="1000" kern="50">
                        <a:effectLst/>
                        <a:latin typeface="Calibri" panose="020F0502020204030204" pitchFamily="34" charset="0"/>
                        <a:ea typeface="DejaVu Sans"/>
                      </a:endParaRPr>
                    </a:p>
                  </a:txBody>
                  <a:tcPr marL="35357" marR="35357" marT="0" marB="0"/>
                </a:tc>
                <a:extLst>
                  <a:ext uri="{0D108BD9-81ED-4DB2-BD59-A6C34878D82A}">
                    <a16:rowId xmlns:a16="http://schemas.microsoft.com/office/drawing/2014/main" val="10004"/>
                  </a:ext>
                </a:extLst>
              </a:tr>
              <a:tr h="625771">
                <a:tc>
                  <a:txBody>
                    <a:bodyPr/>
                    <a:lstStyle/>
                    <a:p>
                      <a:pPr marL="0" marR="0">
                        <a:lnSpc>
                          <a:spcPct val="107000"/>
                        </a:lnSpc>
                        <a:spcBef>
                          <a:spcPts val="0"/>
                        </a:spcBef>
                        <a:spcAft>
                          <a:spcPts val="0"/>
                        </a:spcAft>
                      </a:pPr>
                      <a:r>
                        <a:rPr lang="en-IN" sz="1000" kern="50">
                          <a:effectLst/>
                        </a:rPr>
                        <a:t>5</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Shyan Hwang et al</a:t>
                      </a:r>
                      <a:endParaRPr lang="en-US" sz="1000" kern="50">
                        <a:effectLst/>
                      </a:endParaRPr>
                    </a:p>
                    <a:p>
                      <a:pPr marL="0" marR="0">
                        <a:lnSpc>
                          <a:spcPct val="107000"/>
                        </a:lnSpc>
                        <a:spcBef>
                          <a:spcPts val="0"/>
                        </a:spcBef>
                        <a:spcAft>
                          <a:spcPts val="0"/>
                        </a:spcAft>
                      </a:pPr>
                      <a:r>
                        <a:rPr lang="en-IN" sz="1000" kern="50">
                          <a:effectLst/>
                        </a:rPr>
                        <a:t>(2020)[5][22]</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Locality-Aware P2P File Sharing Using BitTorrent</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6000"/>
                        </a:lnSpc>
                        <a:spcBef>
                          <a:spcPts val="0"/>
                        </a:spcBef>
                        <a:spcAft>
                          <a:spcPts val="0"/>
                        </a:spcAft>
                      </a:pPr>
                      <a:r>
                        <a:rPr lang="en-IN" sz="1000" kern="50">
                          <a:effectLst/>
                        </a:rPr>
                        <a:t>BitTorrent, P2P, TWDM-PON, Colorless ONU, Traffic Localization</a:t>
                      </a:r>
                      <a:endParaRPr lang="en-US" sz="1000" kern="50">
                        <a:effectLst/>
                      </a:endParaRPr>
                    </a:p>
                    <a:p>
                      <a:pPr marL="0" marR="0">
                        <a:lnSpc>
                          <a:spcPct val="107000"/>
                        </a:lnSpc>
                        <a:spcBef>
                          <a:spcPts val="0"/>
                        </a:spcBef>
                        <a:spcAft>
                          <a:spcPts val="0"/>
                        </a:spcAft>
                      </a:pPr>
                      <a:r>
                        <a:rPr lang="en-IN" sz="1000" kern="50">
                          <a:effectLst/>
                        </a:rPr>
                        <a:t> </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BitTorrent (BT), Passive optical network (PON)</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Enhances QoS by reducing mean packet latency, system performance, and traffic drop percentage.</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Can be used with multi-PON and a variety of applications.</a:t>
                      </a:r>
                      <a:endParaRPr lang="en-US" sz="1000" kern="50">
                        <a:effectLst/>
                        <a:latin typeface="Calibri" panose="020F0502020204030204" pitchFamily="34" charset="0"/>
                        <a:ea typeface="DejaVu Sans"/>
                      </a:endParaRPr>
                    </a:p>
                  </a:txBody>
                  <a:tcPr marL="35357" marR="35357" marT="0" marB="0"/>
                </a:tc>
                <a:extLst>
                  <a:ext uri="{0D108BD9-81ED-4DB2-BD59-A6C34878D82A}">
                    <a16:rowId xmlns:a16="http://schemas.microsoft.com/office/drawing/2014/main" val="10005"/>
                  </a:ext>
                </a:extLst>
              </a:tr>
              <a:tr h="625771">
                <a:tc>
                  <a:txBody>
                    <a:bodyPr/>
                    <a:lstStyle/>
                    <a:p>
                      <a:pPr marL="0" marR="0">
                        <a:lnSpc>
                          <a:spcPct val="107000"/>
                        </a:lnSpc>
                        <a:spcBef>
                          <a:spcPts val="0"/>
                        </a:spcBef>
                        <a:spcAft>
                          <a:spcPts val="0"/>
                        </a:spcAft>
                      </a:pPr>
                      <a:r>
                        <a:rPr lang="en-IN" sz="1000" kern="50">
                          <a:effectLst/>
                        </a:rPr>
                        <a:t>6</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Tyler Wilson et al</a:t>
                      </a:r>
                      <a:endParaRPr lang="en-US" sz="1000" kern="50">
                        <a:effectLst/>
                      </a:endParaRPr>
                    </a:p>
                    <a:p>
                      <a:pPr marL="0" marR="0">
                        <a:lnSpc>
                          <a:spcPct val="107000"/>
                        </a:lnSpc>
                        <a:spcBef>
                          <a:spcPts val="0"/>
                        </a:spcBef>
                        <a:spcAft>
                          <a:spcPts val="0"/>
                        </a:spcAft>
                      </a:pPr>
                      <a:r>
                        <a:rPr lang="en-IN" sz="1000" kern="50">
                          <a:effectLst/>
                        </a:rPr>
                        <a:t>(2018)[6]</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Routing Protocol Evaluation Using FTP and P2P</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File Transfer Protocol (FTP), EIGRP, OSFPRIP, DES Peer to Peer(P2P)</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RIP, OSPF, or EIGRP routing protocols are supported by Riverbed Academic Modeler 17.5.</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a:effectLst/>
                        </a:rPr>
                        <a:t>To discover the most effective routing protocol for given network configuration.</a:t>
                      </a:r>
                      <a:endParaRPr lang="en-US" sz="1000" kern="50">
                        <a:effectLst/>
                        <a:latin typeface="Calibri" panose="020F0502020204030204" pitchFamily="34" charset="0"/>
                        <a:ea typeface="DejaVu Sans"/>
                      </a:endParaRPr>
                    </a:p>
                  </a:txBody>
                  <a:tcPr marL="35357" marR="35357" marT="0" marB="0"/>
                </a:tc>
                <a:tc>
                  <a:txBody>
                    <a:bodyPr/>
                    <a:lstStyle/>
                    <a:p>
                      <a:pPr marL="0" marR="0">
                        <a:lnSpc>
                          <a:spcPct val="107000"/>
                        </a:lnSpc>
                        <a:spcBef>
                          <a:spcPts val="0"/>
                        </a:spcBef>
                        <a:spcAft>
                          <a:spcPts val="0"/>
                        </a:spcAft>
                      </a:pPr>
                      <a:r>
                        <a:rPr lang="en-IN" sz="1000" kern="50" dirty="0">
                          <a:effectLst/>
                        </a:rPr>
                        <a:t>Throughput may be boosted 1.5x while queue waits are reduced somewhat.</a:t>
                      </a:r>
                      <a:endParaRPr lang="en-US" sz="1000" kern="50" dirty="0">
                        <a:effectLst/>
                        <a:latin typeface="Calibri" panose="020F0502020204030204" pitchFamily="34" charset="0"/>
                        <a:ea typeface="DejaVu Sans"/>
                      </a:endParaRPr>
                    </a:p>
                  </a:txBody>
                  <a:tcPr marL="35357" marR="35357"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2BB39-6218-F63D-2F7F-F222727C9EA0}"/>
              </a:ext>
            </a:extLst>
          </p:cNvPr>
          <p:cNvSpPr>
            <a:spLocks noGrp="1"/>
          </p:cNvSpPr>
          <p:nvPr>
            <p:ph idx="1"/>
          </p:nvPr>
        </p:nvSpPr>
        <p:spPr/>
        <p:txBody>
          <a:bodyPr/>
          <a:lstStyle/>
          <a:p>
            <a:endParaRPr lang="en-US"/>
          </a:p>
        </p:txBody>
      </p:sp>
      <p:graphicFrame>
        <p:nvGraphicFramePr>
          <p:cNvPr id="5" name="Content Placeholder 3">
            <a:extLst>
              <a:ext uri="{FF2B5EF4-FFF2-40B4-BE49-F238E27FC236}">
                <a16:creationId xmlns:a16="http://schemas.microsoft.com/office/drawing/2014/main" id="{CFC4D5E9-A352-42B7-8DC7-E80BC1CCFD11}"/>
              </a:ext>
            </a:extLst>
          </p:cNvPr>
          <p:cNvGraphicFramePr>
            <a:graphicFrameLocks/>
          </p:cNvGraphicFramePr>
          <p:nvPr>
            <p:extLst>
              <p:ext uri="{D42A27DB-BD31-4B8C-83A1-F6EECF244321}">
                <p14:modId xmlns:p14="http://schemas.microsoft.com/office/powerpoint/2010/main" val="3814392821"/>
              </p:ext>
            </p:extLst>
          </p:nvPr>
        </p:nvGraphicFramePr>
        <p:xfrm>
          <a:off x="862642" y="370937"/>
          <a:ext cx="10377577" cy="5697387"/>
        </p:xfrm>
        <a:graphic>
          <a:graphicData uri="http://schemas.openxmlformats.org/drawingml/2006/table">
            <a:tbl>
              <a:tblPr firstRow="1" firstCol="1" bandRow="1">
                <a:tableStyleId>{69CF1AB2-1976-4502-BF36-3FF5EA218861}</a:tableStyleId>
              </a:tblPr>
              <a:tblGrid>
                <a:gridCol w="563772">
                  <a:extLst>
                    <a:ext uri="{9D8B030D-6E8A-4147-A177-3AD203B41FA5}">
                      <a16:colId xmlns:a16="http://schemas.microsoft.com/office/drawing/2014/main" val="20000"/>
                    </a:ext>
                  </a:extLst>
                </a:gridCol>
                <a:gridCol w="1361332">
                  <a:extLst>
                    <a:ext uri="{9D8B030D-6E8A-4147-A177-3AD203B41FA5}">
                      <a16:colId xmlns:a16="http://schemas.microsoft.com/office/drawing/2014/main" val="20001"/>
                    </a:ext>
                  </a:extLst>
                </a:gridCol>
                <a:gridCol w="1668563">
                  <a:extLst>
                    <a:ext uri="{9D8B030D-6E8A-4147-A177-3AD203B41FA5}">
                      <a16:colId xmlns:a16="http://schemas.microsoft.com/office/drawing/2014/main" val="20002"/>
                    </a:ext>
                  </a:extLst>
                </a:gridCol>
                <a:gridCol w="1613739">
                  <a:extLst>
                    <a:ext uri="{9D8B030D-6E8A-4147-A177-3AD203B41FA5}">
                      <a16:colId xmlns:a16="http://schemas.microsoft.com/office/drawing/2014/main" val="20003"/>
                    </a:ext>
                  </a:extLst>
                </a:gridCol>
                <a:gridCol w="1826836">
                  <a:extLst>
                    <a:ext uri="{9D8B030D-6E8A-4147-A177-3AD203B41FA5}">
                      <a16:colId xmlns:a16="http://schemas.microsoft.com/office/drawing/2014/main" val="20004"/>
                    </a:ext>
                  </a:extLst>
                </a:gridCol>
                <a:gridCol w="1781320">
                  <a:extLst>
                    <a:ext uri="{9D8B030D-6E8A-4147-A177-3AD203B41FA5}">
                      <a16:colId xmlns:a16="http://schemas.microsoft.com/office/drawing/2014/main" val="20005"/>
                    </a:ext>
                  </a:extLst>
                </a:gridCol>
                <a:gridCol w="1562015">
                  <a:extLst>
                    <a:ext uri="{9D8B030D-6E8A-4147-A177-3AD203B41FA5}">
                      <a16:colId xmlns:a16="http://schemas.microsoft.com/office/drawing/2014/main" val="20006"/>
                    </a:ext>
                  </a:extLst>
                </a:gridCol>
              </a:tblGrid>
              <a:tr h="722549">
                <a:tc>
                  <a:txBody>
                    <a:bodyPr/>
                    <a:lstStyle/>
                    <a:p>
                      <a:pPr marL="0" marR="0">
                        <a:lnSpc>
                          <a:spcPct val="107000"/>
                        </a:lnSpc>
                        <a:spcBef>
                          <a:spcPts val="0"/>
                        </a:spcBef>
                        <a:spcAft>
                          <a:spcPts val="0"/>
                        </a:spcAft>
                      </a:pPr>
                      <a:r>
                        <a:rPr lang="en-IN" sz="1000" kern="50" dirty="0">
                          <a:solidFill>
                            <a:schemeClr val="bg1"/>
                          </a:solidFill>
                          <a:effectLst/>
                        </a:rPr>
                        <a:t>7</a:t>
                      </a:r>
                      <a:endParaRPr lang="en-US" sz="1000" kern="50" dirty="0">
                        <a:solidFill>
                          <a:schemeClr val="bg1"/>
                        </a:solidFill>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b="0" kern="50" dirty="0">
                          <a:effectLst/>
                        </a:rPr>
                        <a:t>Ahmed Abada et al</a:t>
                      </a:r>
                      <a:endParaRPr lang="en-US" sz="1000" b="0" kern="50" dirty="0">
                        <a:effectLst/>
                      </a:endParaRPr>
                    </a:p>
                    <a:p>
                      <a:pPr marL="0" marR="0">
                        <a:lnSpc>
                          <a:spcPct val="107000"/>
                        </a:lnSpc>
                        <a:spcBef>
                          <a:spcPts val="0"/>
                        </a:spcBef>
                        <a:spcAft>
                          <a:spcPts val="0"/>
                        </a:spcAft>
                      </a:pPr>
                      <a:r>
                        <a:rPr lang="en-IN" sz="1000" b="0" kern="50" dirty="0">
                          <a:effectLst/>
                        </a:rPr>
                        <a:t>(2007)[7][23]</a:t>
                      </a:r>
                      <a:endParaRPr lang="en-US" sz="1000" b="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6000"/>
                        </a:lnSpc>
                        <a:spcBef>
                          <a:spcPts val="0"/>
                        </a:spcBef>
                        <a:spcAft>
                          <a:spcPts val="0"/>
                        </a:spcAft>
                      </a:pPr>
                      <a:r>
                        <a:rPr lang="en-IN" sz="1000" b="0" kern="50" dirty="0">
                          <a:effectLst/>
                        </a:rPr>
                        <a:t>A New Path Selection and Recovery Mechanism for P2P File Sharing Applications in MANETs</a:t>
                      </a:r>
                      <a:endParaRPr lang="en-US" sz="1000" b="0" kern="50" dirty="0">
                        <a:effectLst/>
                      </a:endParaRPr>
                    </a:p>
                    <a:p>
                      <a:pPr marL="0" marR="0">
                        <a:lnSpc>
                          <a:spcPct val="107000"/>
                        </a:lnSpc>
                        <a:spcBef>
                          <a:spcPts val="0"/>
                        </a:spcBef>
                        <a:spcAft>
                          <a:spcPts val="0"/>
                        </a:spcAft>
                      </a:pPr>
                      <a:r>
                        <a:rPr lang="en-IN" sz="1000" b="0" kern="50" dirty="0">
                          <a:effectLst/>
                        </a:rPr>
                        <a:t> </a:t>
                      </a:r>
                      <a:endParaRPr lang="en-US" sz="1000" b="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b="0" kern="50" dirty="0">
                          <a:effectLst/>
                        </a:rPr>
                        <a:t>Peer to peer computing , Protocols , Mobile ad hoc networks , Unicast , Network topology.</a:t>
                      </a:r>
                      <a:endParaRPr lang="en-US" sz="1000" b="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b="0" kern="50" dirty="0">
                          <a:effectLst/>
                        </a:rPr>
                        <a:t>Mobile Ad Hoc Networks (MANETS) file sharing protocols</a:t>
                      </a:r>
                      <a:endParaRPr lang="en-US" sz="1000" b="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b="0" kern="50" dirty="0">
                          <a:effectLst/>
                        </a:rPr>
                        <a:t>a novel approach for path selection and recovery (Reactive with Unicast Probing Messages)</a:t>
                      </a:r>
                      <a:endParaRPr lang="en-US" sz="1000" b="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b="0" kern="50" dirty="0">
                          <a:effectLst/>
                        </a:rPr>
                        <a:t>The problem of threshold calculation in the completely random environment of MANETs must be solved.</a:t>
                      </a:r>
                      <a:endParaRPr lang="en-US" sz="1000" b="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166759">
                <a:tc>
                  <a:txBody>
                    <a:bodyPr/>
                    <a:lstStyle/>
                    <a:p>
                      <a:pPr marL="0" marR="0">
                        <a:lnSpc>
                          <a:spcPct val="107000"/>
                        </a:lnSpc>
                        <a:spcBef>
                          <a:spcPts val="0"/>
                        </a:spcBef>
                        <a:spcAft>
                          <a:spcPts val="0"/>
                        </a:spcAft>
                      </a:pPr>
                      <a:r>
                        <a:rPr lang="en-IN" sz="1000" kern="50" dirty="0">
                          <a:solidFill>
                            <a:schemeClr val="bg1"/>
                          </a:solidFill>
                          <a:effectLst/>
                        </a:rPr>
                        <a:t>8</a:t>
                      </a:r>
                      <a:endParaRPr lang="en-US" sz="1000" kern="50" dirty="0">
                        <a:solidFill>
                          <a:schemeClr val="bg1"/>
                        </a:solidFill>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dirty="0">
                          <a:effectLst/>
                        </a:rPr>
                        <a:t>Yingjie Xia et al</a:t>
                      </a:r>
                      <a:endParaRPr lang="en-US" sz="1000" kern="50" dirty="0">
                        <a:effectLst/>
                      </a:endParaRPr>
                    </a:p>
                    <a:p>
                      <a:pPr marL="0" marR="0">
                        <a:lnSpc>
                          <a:spcPct val="107000"/>
                        </a:lnSpc>
                        <a:spcBef>
                          <a:spcPts val="0"/>
                        </a:spcBef>
                        <a:spcAft>
                          <a:spcPts val="0"/>
                        </a:spcAft>
                      </a:pPr>
                      <a:r>
                        <a:rPr lang="en-IN" sz="1000" kern="50" dirty="0">
                          <a:effectLst/>
                        </a:rPr>
                        <a:t>(2008)[8]</a:t>
                      </a:r>
                      <a:endParaRPr lang="en-US" sz="100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6000"/>
                        </a:lnSpc>
                        <a:spcBef>
                          <a:spcPts val="0"/>
                        </a:spcBef>
                        <a:spcAft>
                          <a:spcPts val="0"/>
                        </a:spcAft>
                      </a:pPr>
                      <a:r>
                        <a:rPr lang="en-IN" sz="1000" kern="50" dirty="0">
                          <a:effectLst/>
                        </a:rPr>
                        <a:t>A Role and Reputation-Based Peer-to-Peer Transfer System</a:t>
                      </a:r>
                      <a:endParaRPr lang="en-US" sz="1000" kern="50" dirty="0">
                        <a:effectLst/>
                      </a:endParaRPr>
                    </a:p>
                    <a:p>
                      <a:pPr marL="0" marR="0">
                        <a:lnSpc>
                          <a:spcPct val="107000"/>
                        </a:lnSpc>
                        <a:spcBef>
                          <a:spcPts val="0"/>
                        </a:spcBef>
                        <a:spcAft>
                          <a:spcPts val="0"/>
                        </a:spcAft>
                      </a:pPr>
                      <a:r>
                        <a:rPr lang="en-IN" sz="1000" kern="50" dirty="0">
                          <a:effectLst/>
                        </a:rPr>
                        <a:t> </a:t>
                      </a:r>
                      <a:endParaRPr lang="en-US" sz="100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6000"/>
                        </a:lnSpc>
                        <a:spcBef>
                          <a:spcPts val="0"/>
                        </a:spcBef>
                        <a:spcAft>
                          <a:spcPts val="0"/>
                        </a:spcAft>
                      </a:pPr>
                      <a:r>
                        <a:rPr lang="en-IN" sz="1000" kern="0" dirty="0">
                          <a:effectLst/>
                        </a:rPr>
                        <a:t>Peer to peer computing, Access control, Authentication, Web server, Internet, Network servers, Digital signatures, File servers, Computer architecture</a:t>
                      </a:r>
                      <a:endParaRPr lang="en-US" sz="1000" kern="50" dirty="0">
                        <a:effectLst/>
                      </a:endParaRPr>
                    </a:p>
                    <a:p>
                      <a:pPr marL="0" marR="0">
                        <a:lnSpc>
                          <a:spcPct val="107000"/>
                        </a:lnSpc>
                        <a:spcBef>
                          <a:spcPts val="0"/>
                        </a:spcBef>
                        <a:spcAft>
                          <a:spcPts val="0"/>
                        </a:spcAft>
                      </a:pPr>
                      <a:r>
                        <a:rPr lang="en-IN" sz="1000" kern="50" dirty="0">
                          <a:effectLst/>
                        </a:rPr>
                        <a:t> </a:t>
                      </a:r>
                      <a:endParaRPr lang="en-US" sz="100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R2P System</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To address the issues of resource piracy, user privacy, and network congestion</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To reduce I/O, network, and other system overloads, application performance should be improved.</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86697">
                <a:tc>
                  <a:txBody>
                    <a:bodyPr/>
                    <a:lstStyle/>
                    <a:p>
                      <a:pPr marL="0" marR="0">
                        <a:lnSpc>
                          <a:spcPct val="107000"/>
                        </a:lnSpc>
                        <a:spcBef>
                          <a:spcPts val="0"/>
                        </a:spcBef>
                        <a:spcAft>
                          <a:spcPts val="0"/>
                        </a:spcAft>
                      </a:pPr>
                      <a:r>
                        <a:rPr lang="en-IN" sz="1000" kern="50" dirty="0">
                          <a:solidFill>
                            <a:schemeClr val="bg1"/>
                          </a:solidFill>
                          <a:effectLst/>
                        </a:rPr>
                        <a:t>9</a:t>
                      </a:r>
                      <a:endParaRPr lang="en-US" sz="1000" kern="50" dirty="0">
                        <a:solidFill>
                          <a:schemeClr val="bg1"/>
                        </a:solidFill>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a:effectLst/>
                        </a:rPr>
                        <a:t>Cong Shi et al</a:t>
                      </a:r>
                      <a:endParaRPr lang="en-US" sz="1000" kern="50">
                        <a:effectLst/>
                      </a:endParaRPr>
                    </a:p>
                    <a:p>
                      <a:pPr marL="0" marR="0">
                        <a:lnSpc>
                          <a:spcPct val="107000"/>
                        </a:lnSpc>
                        <a:spcBef>
                          <a:spcPts val="0"/>
                        </a:spcBef>
                        <a:spcAft>
                          <a:spcPts val="0"/>
                        </a:spcAft>
                      </a:pPr>
                      <a:r>
                        <a:rPr lang="en-IN" sz="1000" kern="50">
                          <a:effectLst/>
                        </a:rPr>
                        <a:t>(2011)[9][25]</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6000"/>
                        </a:lnSpc>
                        <a:spcBef>
                          <a:spcPts val="0"/>
                        </a:spcBef>
                        <a:spcAft>
                          <a:spcPts val="0"/>
                        </a:spcAft>
                      </a:pPr>
                      <a:r>
                        <a:rPr lang="en-IN" sz="1000" kern="50" dirty="0">
                          <a:effectLst/>
                        </a:rPr>
                        <a:t>Data Transfer with Low Delay for P2P File Sharing Systems</a:t>
                      </a:r>
                      <a:endParaRPr lang="en-US" sz="1000" kern="50" dirty="0">
                        <a:effectLst/>
                      </a:endParaRPr>
                    </a:p>
                    <a:p>
                      <a:pPr marL="0" marR="0">
                        <a:lnSpc>
                          <a:spcPct val="107000"/>
                        </a:lnSpc>
                        <a:spcBef>
                          <a:spcPts val="0"/>
                        </a:spcBef>
                        <a:spcAft>
                          <a:spcPts val="0"/>
                        </a:spcAft>
                      </a:pPr>
                      <a:r>
                        <a:rPr lang="en-IN" sz="1000" kern="50" dirty="0">
                          <a:effectLst/>
                        </a:rPr>
                        <a:t> </a:t>
                      </a:r>
                      <a:endParaRPr lang="en-US" sz="100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6000"/>
                        </a:lnSpc>
                        <a:spcBef>
                          <a:spcPts val="0"/>
                        </a:spcBef>
                        <a:spcAft>
                          <a:spcPts val="0"/>
                        </a:spcAft>
                      </a:pPr>
                      <a:r>
                        <a:rPr lang="en-IN" sz="1000" kern="50">
                          <a:effectLst/>
                        </a:rPr>
                        <a:t>Delay , Bandwidth , Peer to peer computing , Internet , Network topology , Topology , Computer architecture</a:t>
                      </a:r>
                      <a:endParaRPr lang="en-US" sz="1000" kern="50">
                        <a:effectLst/>
                      </a:endParaRPr>
                    </a:p>
                    <a:p>
                      <a:pPr marL="0" marR="0">
                        <a:lnSpc>
                          <a:spcPct val="107000"/>
                        </a:lnSpc>
                        <a:spcBef>
                          <a:spcPts val="0"/>
                        </a:spcBef>
                        <a:spcAft>
                          <a:spcPts val="0"/>
                        </a:spcAft>
                      </a:pPr>
                      <a:r>
                        <a:rPr lang="en-IN" sz="1000" kern="50">
                          <a:effectLst/>
                        </a:rPr>
                        <a:t> </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iDTT is now supported by eMule and BitTorrent.</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It minimizes network traffic during peak hours while just marginally increasing download times for certain apps.</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the architecture of the iDTT node (the iServer), the positioning of the iServers within the Internet and routing of data in the overlay.</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04309">
                <a:tc>
                  <a:txBody>
                    <a:bodyPr/>
                    <a:lstStyle/>
                    <a:p>
                      <a:pPr marL="0" marR="0">
                        <a:lnSpc>
                          <a:spcPct val="107000"/>
                        </a:lnSpc>
                        <a:spcBef>
                          <a:spcPts val="0"/>
                        </a:spcBef>
                        <a:spcAft>
                          <a:spcPts val="0"/>
                        </a:spcAft>
                      </a:pPr>
                      <a:r>
                        <a:rPr lang="en-IN" sz="1000" kern="50">
                          <a:solidFill>
                            <a:schemeClr val="bg1"/>
                          </a:solidFill>
                          <a:effectLst/>
                        </a:rPr>
                        <a:t>10</a:t>
                      </a:r>
                      <a:endParaRPr lang="en-US" sz="1000" kern="50">
                        <a:solidFill>
                          <a:schemeClr val="bg1"/>
                        </a:solidFill>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a:effectLst/>
                        </a:rPr>
                        <a:t>Mohamed Amine RIAHLA et al (2012)[10]</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An Anonymous and Confidential File Sharing Protocol Adapted to P2P Networks</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Components include anonymity, encryption, mobile multi-agent systems, and peer-to-peer networks.</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ANONYMEP2P PROTOCOL, e Diffie-Helman protocol</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It explains the development and testing of AnonymP2P, a unique anonymous and secure peer-to-peer system.</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 Man-In-The-Middle attack is successful if at least one node on each channel connecting any two nodes in the network is compromised.</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13430">
                <a:tc>
                  <a:txBody>
                    <a:bodyPr/>
                    <a:lstStyle/>
                    <a:p>
                      <a:pPr marL="0" marR="0">
                        <a:lnSpc>
                          <a:spcPct val="107000"/>
                        </a:lnSpc>
                        <a:spcBef>
                          <a:spcPts val="0"/>
                        </a:spcBef>
                        <a:spcAft>
                          <a:spcPts val="0"/>
                        </a:spcAft>
                      </a:pPr>
                      <a:r>
                        <a:rPr lang="en-IN" sz="1000" kern="50">
                          <a:solidFill>
                            <a:schemeClr val="bg1"/>
                          </a:solidFill>
                          <a:effectLst/>
                        </a:rPr>
                        <a:t>11</a:t>
                      </a:r>
                      <a:endParaRPr lang="en-US" sz="1000" kern="50">
                        <a:solidFill>
                          <a:schemeClr val="bg1"/>
                        </a:solidFill>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a:effectLst/>
                        </a:rPr>
                        <a:t>Arto Heikkinen et al (2015)[11]</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Assessing Performance of Distributed Data Delivery via WebRTC</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Investigation into WebRTC performance within web browsers and P2P scenarios, particularly concerning latency</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It makes use of the PeerJS JavaScript library and the PeerServer signaling server.</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WebRTC performance on mobile devices is being evaluated.</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One of the drawbacks mentioned is the absence of real-world application scenarios and LTE networks.</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04309">
                <a:tc>
                  <a:txBody>
                    <a:bodyPr/>
                    <a:lstStyle/>
                    <a:p>
                      <a:pPr marL="0" marR="0">
                        <a:lnSpc>
                          <a:spcPct val="107000"/>
                        </a:lnSpc>
                        <a:spcBef>
                          <a:spcPts val="0"/>
                        </a:spcBef>
                        <a:spcAft>
                          <a:spcPts val="0"/>
                        </a:spcAft>
                      </a:pPr>
                      <a:r>
                        <a:rPr lang="en-IN" sz="1000" kern="50" dirty="0">
                          <a:solidFill>
                            <a:schemeClr val="bg1"/>
                          </a:solidFill>
                          <a:effectLst/>
                        </a:rPr>
                        <a:t>12</a:t>
                      </a:r>
                      <a:endParaRPr lang="en-US" sz="1000" kern="50" dirty="0">
                        <a:solidFill>
                          <a:schemeClr val="bg1"/>
                        </a:solidFill>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a:effectLst/>
                        </a:rPr>
                        <a:t>Gao Ying et al (2011)[12]</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Innovations in File Transfer within Computational Grids using P2P Techniques</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Introduction of a novel file transfer approach in the CONDOR environment, specifically addressing WheelFS integration</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Employed CONDOR and WheelFS</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Observed significantly reduced job processing speeds with the new method</a:t>
                      </a:r>
                      <a:endParaRPr lang="en-US" sz="1000" kern="5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dirty="0">
                          <a:effectLst/>
                        </a:rPr>
                        <a:t>Highlighted challenges in optimizing job processing with </a:t>
                      </a:r>
                      <a:r>
                        <a:rPr lang="en-IN" sz="1000" kern="50" dirty="0" err="1">
                          <a:effectLst/>
                        </a:rPr>
                        <a:t>WheelFS</a:t>
                      </a:r>
                      <a:r>
                        <a:rPr lang="en-IN" sz="1000" kern="50" dirty="0">
                          <a:effectLst/>
                        </a:rPr>
                        <a:t> in the context of CONDOR</a:t>
                      </a:r>
                      <a:endParaRPr lang="en-US" sz="1000" kern="50" dirty="0">
                        <a:effectLst/>
                        <a:latin typeface="Calibri" panose="020F0502020204030204" pitchFamily="34" charset="0"/>
                        <a:ea typeface="DejaVu Sans"/>
                      </a:endParaRPr>
                    </a:p>
                  </a:txBody>
                  <a:tcPr marL="27965" marR="2796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2ABE4-C6F7-7184-08F6-187059DEB7E7}"/>
              </a:ext>
            </a:extLst>
          </p:cNvPr>
          <p:cNvSpPr>
            <a:spLocks noGrp="1"/>
          </p:cNvSpPr>
          <p:nvPr>
            <p:ph idx="1"/>
          </p:nvPr>
        </p:nvSpPr>
        <p:spPr/>
        <p:txBody>
          <a:bodyPr/>
          <a:lstStyle/>
          <a:p>
            <a:endParaRPr lang="en-US"/>
          </a:p>
        </p:txBody>
      </p:sp>
      <p:graphicFrame>
        <p:nvGraphicFramePr>
          <p:cNvPr id="5" name="Content Placeholder 3">
            <a:extLst>
              <a:ext uri="{FF2B5EF4-FFF2-40B4-BE49-F238E27FC236}">
                <a16:creationId xmlns:a16="http://schemas.microsoft.com/office/drawing/2014/main" id="{C4A6FF23-FCA7-2679-D098-0E1B1D5D3DDF}"/>
              </a:ext>
            </a:extLst>
          </p:cNvPr>
          <p:cNvGraphicFramePr>
            <a:graphicFrameLocks/>
          </p:cNvGraphicFramePr>
          <p:nvPr>
            <p:extLst>
              <p:ext uri="{D42A27DB-BD31-4B8C-83A1-F6EECF244321}">
                <p14:modId xmlns:p14="http://schemas.microsoft.com/office/powerpoint/2010/main" val="1583285754"/>
              </p:ext>
            </p:extLst>
          </p:nvPr>
        </p:nvGraphicFramePr>
        <p:xfrm>
          <a:off x="621102" y="336430"/>
          <a:ext cx="11024557" cy="5631735"/>
        </p:xfrm>
        <a:graphic>
          <a:graphicData uri="http://schemas.openxmlformats.org/drawingml/2006/table">
            <a:tbl>
              <a:tblPr firstRow="1" firstCol="1" bandRow="1">
                <a:tableStyleId>{69CF1AB2-1976-4502-BF36-3FF5EA218861}</a:tableStyleId>
              </a:tblPr>
              <a:tblGrid>
                <a:gridCol w="598924">
                  <a:extLst>
                    <a:ext uri="{9D8B030D-6E8A-4147-A177-3AD203B41FA5}">
                      <a16:colId xmlns:a16="http://schemas.microsoft.com/office/drawing/2014/main" val="20000"/>
                    </a:ext>
                  </a:extLst>
                </a:gridCol>
                <a:gridCol w="1446206">
                  <a:extLst>
                    <a:ext uri="{9D8B030D-6E8A-4147-A177-3AD203B41FA5}">
                      <a16:colId xmlns:a16="http://schemas.microsoft.com/office/drawing/2014/main" val="20001"/>
                    </a:ext>
                  </a:extLst>
                </a:gridCol>
                <a:gridCol w="1772587">
                  <a:extLst>
                    <a:ext uri="{9D8B030D-6E8A-4147-A177-3AD203B41FA5}">
                      <a16:colId xmlns:a16="http://schemas.microsoft.com/office/drawing/2014/main" val="20002"/>
                    </a:ext>
                  </a:extLst>
                </a:gridCol>
                <a:gridCol w="1714342">
                  <a:extLst>
                    <a:ext uri="{9D8B030D-6E8A-4147-A177-3AD203B41FA5}">
                      <a16:colId xmlns:a16="http://schemas.microsoft.com/office/drawing/2014/main" val="20003"/>
                    </a:ext>
                  </a:extLst>
                </a:gridCol>
                <a:gridCol w="1940726">
                  <a:extLst>
                    <a:ext uri="{9D8B030D-6E8A-4147-A177-3AD203B41FA5}">
                      <a16:colId xmlns:a16="http://schemas.microsoft.com/office/drawing/2014/main" val="20004"/>
                    </a:ext>
                  </a:extLst>
                </a:gridCol>
                <a:gridCol w="1892374">
                  <a:extLst>
                    <a:ext uri="{9D8B030D-6E8A-4147-A177-3AD203B41FA5}">
                      <a16:colId xmlns:a16="http://schemas.microsoft.com/office/drawing/2014/main" val="20005"/>
                    </a:ext>
                  </a:extLst>
                </a:gridCol>
                <a:gridCol w="1659398">
                  <a:extLst>
                    <a:ext uri="{9D8B030D-6E8A-4147-A177-3AD203B41FA5}">
                      <a16:colId xmlns:a16="http://schemas.microsoft.com/office/drawing/2014/main" val="20006"/>
                    </a:ext>
                  </a:extLst>
                </a:gridCol>
              </a:tblGrid>
              <a:tr h="771100">
                <a:tc>
                  <a:txBody>
                    <a:bodyPr/>
                    <a:lstStyle/>
                    <a:p>
                      <a:pPr marL="0" marR="0">
                        <a:lnSpc>
                          <a:spcPct val="107000"/>
                        </a:lnSpc>
                        <a:spcBef>
                          <a:spcPts val="0"/>
                        </a:spcBef>
                        <a:spcAft>
                          <a:spcPts val="0"/>
                        </a:spcAft>
                      </a:pPr>
                      <a:r>
                        <a:rPr lang="en-IN" sz="1000" kern="50" dirty="0">
                          <a:solidFill>
                            <a:schemeClr val="bg1"/>
                          </a:solidFill>
                          <a:effectLst/>
                        </a:rPr>
                        <a:t>13</a:t>
                      </a:r>
                      <a:endParaRPr lang="en-US" sz="1000" kern="50" dirty="0">
                        <a:solidFill>
                          <a:schemeClr val="bg1"/>
                        </a:solidFill>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b="0" kern="50" dirty="0">
                          <a:effectLst/>
                        </a:rPr>
                        <a:t>Lei You et al</a:t>
                      </a:r>
                      <a:endParaRPr lang="en-US" sz="1000" b="0" kern="50" dirty="0">
                        <a:effectLst/>
                      </a:endParaRPr>
                    </a:p>
                    <a:p>
                      <a:pPr marL="0" marR="0">
                        <a:lnSpc>
                          <a:spcPct val="107000"/>
                        </a:lnSpc>
                        <a:spcBef>
                          <a:spcPts val="0"/>
                        </a:spcBef>
                        <a:spcAft>
                          <a:spcPts val="0"/>
                        </a:spcAft>
                      </a:pPr>
                      <a:r>
                        <a:rPr lang="en-IN" sz="1000" b="0" kern="50" dirty="0">
                          <a:effectLst/>
                        </a:rPr>
                        <a:t>(2011)[13]</a:t>
                      </a:r>
                      <a:endParaRPr lang="en-US" sz="1000" b="0" kern="50" dirty="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b="0" kern="50" dirty="0">
                          <a:effectLst/>
                        </a:rPr>
                        <a:t>Creating a Secure Peer-to-Peer File Search System Using </a:t>
                      </a:r>
                      <a:r>
                        <a:rPr lang="en-IN" sz="1000" b="0" kern="50" dirty="0" err="1">
                          <a:effectLst/>
                        </a:rPr>
                        <a:t>RealPeer</a:t>
                      </a:r>
                      <a:endParaRPr lang="en-US" sz="1000" b="0" kern="50" dirty="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b="0" kern="50" dirty="0">
                          <a:effectLst/>
                        </a:rPr>
                        <a:t>Establishment of a secure P2P file search system based on </a:t>
                      </a:r>
                      <a:r>
                        <a:rPr lang="en-IN" sz="1000" b="0" kern="50" dirty="0" err="1">
                          <a:effectLst/>
                        </a:rPr>
                        <a:t>RealPeer</a:t>
                      </a:r>
                      <a:r>
                        <a:rPr lang="en-IN" sz="1000" b="0" kern="50" dirty="0">
                          <a:effectLst/>
                        </a:rPr>
                        <a:t>, LDAP, and CL-PKC security</a:t>
                      </a:r>
                      <a:endParaRPr lang="en-US" sz="1000" b="0" kern="50" dirty="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b="0" kern="50" dirty="0">
                          <a:effectLst/>
                        </a:rPr>
                        <a:t>CL-PKC security authentication and LDAP implementation</a:t>
                      </a:r>
                      <a:endParaRPr lang="en-US" sz="1000" b="0" kern="50" dirty="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b="0" kern="50" dirty="0">
                          <a:effectLst/>
                        </a:rPr>
                        <a:t>Aimed to enhance security in P2P file searches and establish system stability</a:t>
                      </a:r>
                      <a:endParaRPr lang="en-US" sz="1000" b="0" kern="50" dirty="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b="0" kern="50" dirty="0">
                          <a:effectLst/>
                        </a:rPr>
                        <a:t>Acknowledged </a:t>
                      </a:r>
                      <a:r>
                        <a:rPr lang="en-IN" sz="1000" b="0" kern="50" dirty="0" err="1">
                          <a:effectLst/>
                        </a:rPr>
                        <a:t>RealPeer's</a:t>
                      </a:r>
                      <a:r>
                        <a:rPr lang="en-IN" sz="1000" b="0" kern="50" dirty="0">
                          <a:effectLst/>
                        </a:rPr>
                        <a:t> limitation of using a single-thread scheduler compared to multi-threaded P2P networks</a:t>
                      </a:r>
                      <a:endParaRPr lang="en-US" sz="1000" b="0" kern="50" dirty="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18795">
                <a:tc>
                  <a:txBody>
                    <a:bodyPr/>
                    <a:lstStyle/>
                    <a:p>
                      <a:pPr marL="0" marR="0">
                        <a:lnSpc>
                          <a:spcPct val="107000"/>
                        </a:lnSpc>
                        <a:spcBef>
                          <a:spcPts val="0"/>
                        </a:spcBef>
                        <a:spcAft>
                          <a:spcPts val="0"/>
                        </a:spcAft>
                      </a:pPr>
                      <a:r>
                        <a:rPr lang="en-IN" sz="1000" kern="50" dirty="0">
                          <a:solidFill>
                            <a:schemeClr val="bg1"/>
                          </a:solidFill>
                          <a:effectLst/>
                        </a:rPr>
                        <a:t>14</a:t>
                      </a:r>
                      <a:endParaRPr lang="en-US" sz="1000" kern="50" dirty="0">
                        <a:solidFill>
                          <a:schemeClr val="bg1"/>
                        </a:solidFill>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dirty="0">
                          <a:effectLst/>
                        </a:rPr>
                        <a:t>Rajesh </a:t>
                      </a:r>
                      <a:r>
                        <a:rPr lang="en-IN" sz="1000" kern="50" dirty="0" err="1">
                          <a:effectLst/>
                        </a:rPr>
                        <a:t>Dukiya</a:t>
                      </a:r>
                      <a:r>
                        <a:rPr lang="en-IN" sz="1000" kern="50" dirty="0">
                          <a:effectLst/>
                        </a:rPr>
                        <a:t> et al</a:t>
                      </a:r>
                      <a:endParaRPr lang="en-US" sz="1000" kern="50" dirty="0">
                        <a:effectLst/>
                      </a:endParaRPr>
                    </a:p>
                    <a:p>
                      <a:pPr marL="0" marR="0">
                        <a:lnSpc>
                          <a:spcPct val="107000"/>
                        </a:lnSpc>
                        <a:spcBef>
                          <a:spcPts val="0"/>
                        </a:spcBef>
                        <a:spcAft>
                          <a:spcPts val="0"/>
                        </a:spcAft>
                      </a:pPr>
                      <a:r>
                        <a:rPr lang="en-IN" sz="1000" kern="50" dirty="0">
                          <a:effectLst/>
                        </a:rPr>
                        <a:t>(2017)[14]</a:t>
                      </a:r>
                      <a:endParaRPr lang="en-US" sz="1000" kern="50" dirty="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dirty="0">
                          <a:effectLst/>
                        </a:rPr>
                        <a:t>Exploring File Sharing in Distributed Operating Systems through WebRTC</a:t>
                      </a:r>
                      <a:endParaRPr lang="en-US" sz="1000" kern="50" dirty="0">
                        <a:effectLst/>
                        <a:latin typeface="Calibri" panose="020F0502020204030204" pitchFamily="34" charset="0"/>
                        <a:ea typeface="DejaVu Sans"/>
                      </a:endParaRPr>
                    </a:p>
                  </a:txBody>
                  <a:tcPr marL="23962" marR="23962" marT="0" marB="0">
                    <a:lnL w="1270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Examination of file sharing in distributed operating systems, incorporating WebTorrent, P2P sharing, and network workload distribution</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Utilized WebTorrent and P2P file sharing within a distributed OS</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Investigation into performance bottlenecks and the presence of free-riding</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Noted the existence of a communication gap between RTC and P2P technologies</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68339">
                <a:tc>
                  <a:txBody>
                    <a:bodyPr/>
                    <a:lstStyle/>
                    <a:p>
                      <a:pPr marL="0" marR="0">
                        <a:lnSpc>
                          <a:spcPct val="107000"/>
                        </a:lnSpc>
                        <a:spcBef>
                          <a:spcPts val="0"/>
                        </a:spcBef>
                        <a:spcAft>
                          <a:spcPts val="0"/>
                        </a:spcAft>
                      </a:pPr>
                      <a:r>
                        <a:rPr lang="en-IN" sz="1000" kern="50">
                          <a:solidFill>
                            <a:schemeClr val="bg1"/>
                          </a:solidFill>
                          <a:effectLst/>
                        </a:rPr>
                        <a:t>15</a:t>
                      </a:r>
                      <a:endParaRPr lang="en-US" sz="1000" kern="50">
                        <a:solidFill>
                          <a:schemeClr val="bg1"/>
                        </a:solidFill>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a:effectLst/>
                        </a:rPr>
                        <a:t>Shyan Hwang et al</a:t>
                      </a:r>
                      <a:endParaRPr lang="en-US" sz="1000" kern="50">
                        <a:effectLst/>
                      </a:endParaRPr>
                    </a:p>
                    <a:p>
                      <a:pPr marL="0" marR="0">
                        <a:lnSpc>
                          <a:spcPct val="107000"/>
                        </a:lnSpc>
                        <a:spcBef>
                          <a:spcPts val="0"/>
                        </a:spcBef>
                        <a:spcAft>
                          <a:spcPts val="0"/>
                        </a:spcAft>
                      </a:pPr>
                      <a:r>
                        <a:rPr lang="en-IN" sz="1000" kern="50">
                          <a:effectLst/>
                        </a:rPr>
                        <a:t>(2020)[15]</a:t>
                      </a:r>
                      <a:endParaRPr lang="en-US" sz="1000" kern="5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Improving QoS with BitTorrent-Based P2P Locality-Aware File Sharing</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Through BitTorrent and PON technologies, Quality of Service (QoS) measures like as packet latency, system throughput, and traffic drop % may be improved.</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Leveraged BitTorrent and Passive Optical Network (PON)</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Demonstrated QoS enhancements and suggested applicability in multi-PON setups and diverse applications</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No specific research gaps mentioned</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9706">
                <a:tc>
                  <a:txBody>
                    <a:bodyPr/>
                    <a:lstStyle/>
                    <a:p>
                      <a:pPr marL="0" marR="0">
                        <a:lnSpc>
                          <a:spcPct val="107000"/>
                        </a:lnSpc>
                        <a:spcBef>
                          <a:spcPts val="0"/>
                        </a:spcBef>
                        <a:spcAft>
                          <a:spcPts val="0"/>
                        </a:spcAft>
                      </a:pPr>
                      <a:r>
                        <a:rPr lang="en-IN" sz="1000" kern="50">
                          <a:solidFill>
                            <a:schemeClr val="bg1"/>
                          </a:solidFill>
                          <a:effectLst/>
                        </a:rPr>
                        <a:t>16</a:t>
                      </a:r>
                      <a:endParaRPr lang="en-US" sz="1000" kern="50">
                        <a:solidFill>
                          <a:schemeClr val="bg1"/>
                        </a:solidFill>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a:effectLst/>
                        </a:rPr>
                        <a:t>Tyler Wilson et al</a:t>
                      </a:r>
                      <a:endParaRPr lang="en-US" sz="1000" kern="50">
                        <a:effectLst/>
                      </a:endParaRPr>
                    </a:p>
                    <a:p>
                      <a:pPr marL="0" marR="0">
                        <a:lnSpc>
                          <a:spcPct val="107000"/>
                        </a:lnSpc>
                        <a:spcBef>
                          <a:spcPts val="0"/>
                        </a:spcBef>
                        <a:spcAft>
                          <a:spcPts val="0"/>
                        </a:spcAft>
                      </a:pPr>
                      <a:r>
                        <a:rPr lang="en-IN" sz="1000" kern="50">
                          <a:effectLst/>
                        </a:rPr>
                        <a:t>(2018)[16]</a:t>
                      </a:r>
                      <a:endParaRPr lang="en-US" sz="1000" kern="5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Evaluation of Routing Protocol Efficiency in Network Setup with FTP and P2P</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Assessment of routing protocol efficiency in a network setup</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Utilized Riverbed Academic Modeler 17.5 and routing protocols (RIP, OSPF, EIGRP)</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Indicated the potential for a 1.5x throughput increase and marginal reductions in queuing delays</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dirty="0">
                          <a:effectLst/>
                        </a:rPr>
                        <a:t>Research gaps were not explicitly stated</a:t>
                      </a:r>
                      <a:endParaRPr lang="en-US" sz="1000" kern="50" dirty="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44023">
                <a:tc>
                  <a:txBody>
                    <a:bodyPr/>
                    <a:lstStyle/>
                    <a:p>
                      <a:pPr marL="0" marR="0">
                        <a:lnSpc>
                          <a:spcPct val="107000"/>
                        </a:lnSpc>
                        <a:spcBef>
                          <a:spcPts val="0"/>
                        </a:spcBef>
                        <a:spcAft>
                          <a:spcPts val="0"/>
                        </a:spcAft>
                      </a:pPr>
                      <a:r>
                        <a:rPr lang="en-IN" sz="1000" kern="50">
                          <a:solidFill>
                            <a:schemeClr val="bg1"/>
                          </a:solidFill>
                          <a:effectLst/>
                        </a:rPr>
                        <a:t>17</a:t>
                      </a:r>
                      <a:endParaRPr lang="en-US" sz="1000" kern="50">
                        <a:solidFill>
                          <a:schemeClr val="bg1"/>
                        </a:solidFill>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a:effectLst/>
                        </a:rPr>
                        <a:t>Ahmed Abada et al</a:t>
                      </a:r>
                      <a:endParaRPr lang="en-US" sz="1000" kern="50">
                        <a:effectLst/>
                      </a:endParaRPr>
                    </a:p>
                    <a:p>
                      <a:pPr marL="0" marR="0">
                        <a:lnSpc>
                          <a:spcPct val="107000"/>
                        </a:lnSpc>
                        <a:spcBef>
                          <a:spcPts val="0"/>
                        </a:spcBef>
                        <a:spcAft>
                          <a:spcPts val="0"/>
                        </a:spcAft>
                      </a:pPr>
                      <a:r>
                        <a:rPr lang="en-IN" sz="1000" kern="50">
                          <a:effectLst/>
                        </a:rPr>
                        <a:t>(2007)[17]</a:t>
                      </a:r>
                      <a:endParaRPr lang="en-US" sz="1000" kern="5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P2P File Sharing in MANETs: A Novel Path Selection and Recovery Mechanism</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 route selection and recovery technique for file sharing on Mobile Ad Hoc Networks (MANETs) is being developed.</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 route selection and recovery technique for file sharing on Mobile Ad Hoc Networks (MANETs) is being developed.</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Addressed file sharing protocols in MANETs</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 new path selection and recovery approach utilizing Reactive with Unicast Probing Messages was presented.</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19706">
                <a:tc>
                  <a:txBody>
                    <a:bodyPr/>
                    <a:lstStyle/>
                    <a:p>
                      <a:pPr marL="0" marR="0">
                        <a:lnSpc>
                          <a:spcPct val="107000"/>
                        </a:lnSpc>
                        <a:spcBef>
                          <a:spcPts val="0"/>
                        </a:spcBef>
                        <a:spcAft>
                          <a:spcPts val="0"/>
                        </a:spcAft>
                      </a:pPr>
                      <a:r>
                        <a:rPr lang="en-IN" sz="1000" kern="50">
                          <a:solidFill>
                            <a:schemeClr val="bg1"/>
                          </a:solidFill>
                          <a:effectLst/>
                        </a:rPr>
                        <a:t>18</a:t>
                      </a:r>
                      <a:endParaRPr lang="en-US" sz="1000" kern="50">
                        <a:solidFill>
                          <a:schemeClr val="bg1"/>
                        </a:solidFill>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a:effectLst/>
                        </a:rPr>
                        <a:t>Cong Shi et al (2011)[18]</a:t>
                      </a:r>
                      <a:endParaRPr lang="en-US" sz="1000" kern="5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Adaptation of eMule and BitTorrent for efficient data transfer in P2P file sharing</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Adapted eMule and BitTorrent to use iDTT</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Reduced network congestion during peak times with minimal impact on download times</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Emphasized design aspects of iDTT nodes and their strategic placement within the Internet</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Highlighted the challenge of threshold calculation in the random MANET environment</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15498">
                <a:tc>
                  <a:txBody>
                    <a:bodyPr/>
                    <a:lstStyle/>
                    <a:p>
                      <a:pPr marL="0" marR="0">
                        <a:lnSpc>
                          <a:spcPct val="107000"/>
                        </a:lnSpc>
                        <a:spcBef>
                          <a:spcPts val="0"/>
                        </a:spcBef>
                        <a:spcAft>
                          <a:spcPts val="0"/>
                        </a:spcAft>
                      </a:pPr>
                      <a:r>
                        <a:rPr lang="en-IN" sz="1000" kern="50">
                          <a:solidFill>
                            <a:schemeClr val="bg1"/>
                          </a:solidFill>
                          <a:effectLst/>
                        </a:rPr>
                        <a:t>19</a:t>
                      </a:r>
                      <a:endParaRPr lang="en-US" sz="1000" kern="50">
                        <a:solidFill>
                          <a:schemeClr val="bg1"/>
                        </a:solidFill>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a:effectLst/>
                        </a:rPr>
                        <a:t>Yingjie Xia et al (2008)[19]</a:t>
                      </a:r>
                      <a:endParaRPr lang="en-US" sz="1000" kern="5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Introducing a Role and Reputation-Based Peer-to-Peer Transfer System (R2P System)</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Taking care of concerns such as resource piracy, user privacy, and network congestion</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Introduced the R2P System</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Dedicated to improving application performance in order to reduce I/O, network, and system overloads.</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Specific research gaps were not mentioned</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15498">
                <a:tc>
                  <a:txBody>
                    <a:bodyPr/>
                    <a:lstStyle/>
                    <a:p>
                      <a:pPr marL="0" marR="0">
                        <a:lnSpc>
                          <a:spcPct val="107000"/>
                        </a:lnSpc>
                        <a:spcBef>
                          <a:spcPts val="0"/>
                        </a:spcBef>
                        <a:spcAft>
                          <a:spcPts val="0"/>
                        </a:spcAft>
                      </a:pPr>
                      <a:r>
                        <a:rPr lang="en-IN" sz="1000" kern="50" dirty="0">
                          <a:solidFill>
                            <a:schemeClr val="bg1"/>
                          </a:solidFill>
                          <a:effectLst/>
                        </a:rPr>
                        <a:t>20</a:t>
                      </a:r>
                      <a:endParaRPr lang="en-US" sz="1000" kern="50" dirty="0">
                        <a:solidFill>
                          <a:schemeClr val="bg1"/>
                        </a:solidFill>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7805"/>
                    </a:solidFill>
                  </a:tcPr>
                </a:tc>
                <a:tc>
                  <a:txBody>
                    <a:bodyPr/>
                    <a:lstStyle/>
                    <a:p>
                      <a:pPr marL="0" marR="0">
                        <a:lnSpc>
                          <a:spcPct val="107000"/>
                        </a:lnSpc>
                        <a:spcBef>
                          <a:spcPts val="0"/>
                        </a:spcBef>
                        <a:spcAft>
                          <a:spcPts val="0"/>
                        </a:spcAft>
                      </a:pPr>
                      <a:r>
                        <a:rPr lang="en-IN" sz="1000" kern="50">
                          <a:effectLst/>
                        </a:rPr>
                        <a:t>Mohamed Amine RIAHLA et al (2012)[20]</a:t>
                      </a:r>
                      <a:endParaRPr lang="en-US" sz="1000" kern="50">
                        <a:effectLst/>
                      </a:endParaRPr>
                    </a:p>
                    <a:p>
                      <a:pPr marL="0" marR="0">
                        <a:lnSpc>
                          <a:spcPct val="107000"/>
                        </a:lnSpc>
                        <a:spcBef>
                          <a:spcPts val="0"/>
                        </a:spcBef>
                        <a:spcAft>
                          <a:spcPts val="0"/>
                        </a:spcAft>
                      </a:pPr>
                      <a:r>
                        <a:rPr lang="en-IN" sz="1000" kern="50">
                          <a:effectLst/>
                        </a:rPr>
                        <a:t>[26]</a:t>
                      </a:r>
                      <a:endParaRPr lang="en-US" sz="1000" kern="50">
                        <a:effectLst/>
                        <a:latin typeface="Calibri" panose="020F0502020204030204" pitchFamily="34" charset="0"/>
                        <a:ea typeface="DejaVu Sans"/>
                      </a:endParaRPr>
                    </a:p>
                  </a:txBody>
                  <a:tcPr marL="23962" marR="23962" marT="0" marB="0">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Designing an Anonymous and Confidential P2P File Sharing Protocol for Enhanced Security</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Development of the ANONYMEP2P PROTOCOL with the Diffie-Hellman protocol</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Created AnonymP2P and highlighted the potential for Man-In-The-Middle attacks</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a:effectLst/>
                        </a:rPr>
                        <a:t>Noted the requirement of at least one compromised node on each path for a successful attack</a:t>
                      </a:r>
                      <a:endParaRPr lang="en-US" sz="1000" kern="5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IN" sz="1000" kern="50" dirty="0">
                          <a:effectLst/>
                        </a:rPr>
                        <a:t>The study concentrated on the security and anonymity elements of P2P file sharing systems.</a:t>
                      </a:r>
                      <a:endParaRPr lang="en-US" sz="1000" kern="50" dirty="0">
                        <a:effectLst/>
                        <a:latin typeface="Calibri" panose="020F0502020204030204" pitchFamily="34" charset="0"/>
                        <a:ea typeface="DejaVu Sans"/>
                      </a:endParaRPr>
                    </a:p>
                  </a:txBody>
                  <a:tcPr marL="23962" marR="23962"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116" y="387859"/>
            <a:ext cx="8596668" cy="1245632"/>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Flow chart of Methodology Adopted</a:t>
            </a:r>
          </a:p>
        </p:txBody>
      </p:sp>
      <p:sp>
        <p:nvSpPr>
          <p:cNvPr id="4" name="Rectangle 27"/>
          <p:cNvSpPr>
            <a:spLocks noChangeArrowheads="1"/>
          </p:cNvSpPr>
          <p:nvPr/>
        </p:nvSpPr>
        <p:spPr bwMode="auto">
          <a:xfrm>
            <a:off x="876848" y="-28494"/>
            <a:ext cx="178558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sp>
        <p:nvSpPr>
          <p:cNvPr id="31" name="Rectangle 38"/>
          <p:cNvSpPr>
            <a:spLocks noChangeArrowheads="1"/>
          </p:cNvSpPr>
          <p:nvPr/>
        </p:nvSpPr>
        <p:spPr bwMode="auto">
          <a:xfrm>
            <a:off x="876848" y="200106"/>
            <a:ext cx="178558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pic>
        <p:nvPicPr>
          <p:cNvPr id="3" name="Picture 2" descr="WhatsApp Image 2023-09-19 at 23.55.59"/>
          <p:cNvPicPr>
            <a:picLocks noChangeAspect="1"/>
          </p:cNvPicPr>
          <p:nvPr/>
        </p:nvPicPr>
        <p:blipFill>
          <a:blip r:embed="rId2"/>
          <a:stretch>
            <a:fillRect/>
          </a:stretch>
        </p:blipFill>
        <p:spPr>
          <a:xfrm>
            <a:off x="3027285" y="1755680"/>
            <a:ext cx="6019061" cy="2047616"/>
          </a:xfrm>
          <a:prstGeom prst="rect">
            <a:avLst/>
          </a:prstGeom>
        </p:spPr>
      </p:pic>
      <p:pic>
        <p:nvPicPr>
          <p:cNvPr id="5" name="Picture 4" descr="WhatsApp Image 2023-09-19 at 23.56.37"/>
          <p:cNvPicPr>
            <a:picLocks noChangeAspect="1"/>
          </p:cNvPicPr>
          <p:nvPr/>
        </p:nvPicPr>
        <p:blipFill>
          <a:blip r:embed="rId3"/>
          <a:stretch>
            <a:fillRect/>
          </a:stretch>
        </p:blipFill>
        <p:spPr>
          <a:xfrm>
            <a:off x="2868967" y="4253577"/>
            <a:ext cx="6454066" cy="20476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248" y="340838"/>
            <a:ext cx="9976021" cy="1320800"/>
          </a:xfrm>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Flow chart of Methodology Adopted (Contd.)</a:t>
            </a:r>
          </a:p>
        </p:txBody>
      </p:sp>
      <p:sp>
        <p:nvSpPr>
          <p:cNvPr id="4" name="Rectangle 27"/>
          <p:cNvSpPr>
            <a:spLocks noChangeArrowheads="1"/>
          </p:cNvSpPr>
          <p:nvPr/>
        </p:nvSpPr>
        <p:spPr bwMode="auto">
          <a:xfrm>
            <a:off x="876848" y="-28494"/>
            <a:ext cx="178558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sp>
        <p:nvSpPr>
          <p:cNvPr id="31" name="Rectangle 38"/>
          <p:cNvSpPr>
            <a:spLocks noChangeArrowheads="1"/>
          </p:cNvSpPr>
          <p:nvPr/>
        </p:nvSpPr>
        <p:spPr bwMode="auto">
          <a:xfrm>
            <a:off x="876848" y="200106"/>
            <a:ext cx="178558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pic>
        <p:nvPicPr>
          <p:cNvPr id="3" name="Picture 2" descr="WhatsApp Image 2023-09-19 at 23.57.03"/>
          <p:cNvPicPr>
            <a:picLocks noChangeAspect="1"/>
          </p:cNvPicPr>
          <p:nvPr/>
        </p:nvPicPr>
        <p:blipFill>
          <a:blip r:embed="rId2"/>
          <a:stretch>
            <a:fillRect/>
          </a:stretch>
        </p:blipFill>
        <p:spPr>
          <a:xfrm>
            <a:off x="3018408" y="1802370"/>
            <a:ext cx="6374167" cy="2047875"/>
          </a:xfrm>
          <a:prstGeom prst="rect">
            <a:avLst/>
          </a:prstGeom>
        </p:spPr>
      </p:pic>
      <p:pic>
        <p:nvPicPr>
          <p:cNvPr id="10" name="Picture 9" descr="WhatsApp Image 2023-09-19 at 23.57.22"/>
          <p:cNvPicPr>
            <a:picLocks noChangeAspect="1"/>
          </p:cNvPicPr>
          <p:nvPr/>
        </p:nvPicPr>
        <p:blipFill>
          <a:blip r:embed="rId3"/>
          <a:stretch>
            <a:fillRect/>
          </a:stretch>
        </p:blipFill>
        <p:spPr>
          <a:xfrm>
            <a:off x="2925192" y="4115265"/>
            <a:ext cx="6560598" cy="2047875"/>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3350</Words>
  <Application>Microsoft Office PowerPoint</Application>
  <PresentationFormat>Widescreen</PresentationFormat>
  <Paragraphs>265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New York</vt:lpstr>
      <vt:lpstr>Times New Roman</vt:lpstr>
      <vt:lpstr>Wingdings</vt:lpstr>
      <vt:lpstr>Retrospect</vt:lpstr>
      <vt:lpstr>Secure P2P Using WebRTC  </vt:lpstr>
      <vt:lpstr>Contents </vt:lpstr>
      <vt:lpstr>Introduction </vt:lpstr>
      <vt:lpstr>Steps in WebRTC File Transfer</vt:lpstr>
      <vt:lpstr>Literature Review</vt:lpstr>
      <vt:lpstr>PowerPoint Presentation</vt:lpstr>
      <vt:lpstr>PowerPoint Presentation</vt:lpstr>
      <vt:lpstr>Flow chart of Methodology Adopted</vt:lpstr>
      <vt:lpstr>Flow chart of Methodology Adopted (Contd.)</vt:lpstr>
      <vt:lpstr>PowerPoint Presentation</vt:lpstr>
      <vt:lpstr>PowerPoint Presentation</vt:lpstr>
      <vt:lpstr>Experimental Results &amp; Discussion</vt:lpstr>
      <vt:lpstr>Experimental Results &amp; Discussion (Contd.) </vt:lpstr>
      <vt:lpstr>Conclusion</vt:lpstr>
      <vt:lpstr>Future Scope</vt:lpstr>
      <vt:lpstr>References</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EGMENTATION OF BRAIN TUMOR STRUCTURES USING MR IMAGES</dc:title>
  <dc:creator>Kim Ayaan</dc:creator>
  <cp:lastModifiedBy>Prateek Kumar Singh</cp:lastModifiedBy>
  <cp:revision>310</cp:revision>
  <dcterms:created xsi:type="dcterms:W3CDTF">2018-12-12T04:30:00Z</dcterms:created>
  <dcterms:modified xsi:type="dcterms:W3CDTF">2023-10-06T01:15:25Z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BBAB31A83BEF45A7BE92D2FF2DB00605_12</vt:lpwstr>
  </property>
  <property fmtid="{D5CDD505-2E9C-101B-9397-08002B2CF9AE}" pid="3" name="KSOProductBuildVer">
    <vt:lpwstr>1033-12.2.0.13215</vt:lpwstr>
  </property>
</Properties>
</file>