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640" autoAdjust="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86A479-A1F2-4AE5-BAAA-5040A3EEFD5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88729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86A479-A1F2-4AE5-BAAA-5040A3EEFD5D}"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304236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A86A479-A1F2-4AE5-BAAA-5040A3EEFD5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393856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A86A479-A1F2-4AE5-BAAA-5040A3EEFD5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02488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86A479-A1F2-4AE5-BAAA-5040A3EEFD5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2671930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86A479-A1F2-4AE5-BAAA-5040A3EEFD5D}" type="datetimeFigureOut">
              <a:rPr lang="en-US" smtClean="0"/>
              <a:t>7/18/2019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4039264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86A479-A1F2-4AE5-BAAA-5040A3EEFD5D}" type="datetimeFigureOut">
              <a:rPr lang="en-US" smtClean="0"/>
              <a:t>7/18/2019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1596800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6A479-A1F2-4AE5-BAAA-5040A3EEFD5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186467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6A479-A1F2-4AE5-BAAA-5040A3EEFD5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400641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86A479-A1F2-4AE5-BAAA-5040A3EEFD5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147270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86A479-A1F2-4AE5-BAAA-5040A3EEFD5D}"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357062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6A479-A1F2-4AE5-BAAA-5040A3EEFD5D}"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410247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6A479-A1F2-4AE5-BAAA-5040A3EEFD5D}" type="datetimeFigureOut">
              <a:rPr lang="en-US" smtClean="0"/>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140801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86A479-A1F2-4AE5-BAAA-5040A3EEFD5D}" type="datetimeFigureOut">
              <a:rPr lang="en-US" smtClean="0"/>
              <a:t>7/18/2019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369386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86A479-A1F2-4AE5-BAAA-5040A3EEFD5D}" type="datetimeFigureOut">
              <a:rPr lang="en-US" smtClean="0"/>
              <a:t>7/18/2019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66374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A86A479-A1F2-4AE5-BAAA-5040A3EEFD5D}" type="datetimeFigureOut">
              <a:rPr lang="en-US" smtClean="0"/>
              <a:t>7/18/2019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327347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86A479-A1F2-4AE5-BAAA-5040A3EEFD5D}"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53EF-9864-41B5-A5B5-7A37D2A8DC35}" type="slidenum">
              <a:rPr lang="en-US" smtClean="0"/>
              <a:t>‹#›</a:t>
            </a:fld>
            <a:endParaRPr lang="en-US"/>
          </a:p>
        </p:txBody>
      </p:sp>
    </p:spTree>
    <p:extLst>
      <p:ext uri="{BB962C8B-B14F-4D97-AF65-F5344CB8AC3E}">
        <p14:creationId xmlns:p14="http://schemas.microsoft.com/office/powerpoint/2010/main" val="51513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86A479-A1F2-4AE5-BAAA-5040A3EEFD5D}" type="datetimeFigureOut">
              <a:rPr lang="en-US" smtClean="0"/>
              <a:t>7/18/2019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5BB953EF-9864-41B5-A5B5-7A37D2A8DC35}" type="slidenum">
              <a:rPr lang="en-US" smtClean="0"/>
              <a:t>‹#›</a:t>
            </a:fld>
            <a:endParaRPr lang="en-US"/>
          </a:p>
        </p:txBody>
      </p:sp>
    </p:spTree>
    <p:extLst>
      <p:ext uri="{BB962C8B-B14F-4D97-AF65-F5344CB8AC3E}">
        <p14:creationId xmlns:p14="http://schemas.microsoft.com/office/powerpoint/2010/main" val="338203070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75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1295399"/>
          </a:xfrm>
        </p:spPr>
        <p:txBody>
          <a:bodyPr>
            <a:normAutofit/>
          </a:bodyPr>
          <a:lstStyle/>
          <a:p>
            <a:pPr algn="l"/>
            <a:r>
              <a:rPr lang="en-US" sz="3200" dirty="0">
                <a:solidFill>
                  <a:schemeClr val="tx2">
                    <a:lumMod val="10000"/>
                  </a:schemeClr>
                </a:solidFill>
              </a:rPr>
              <a:t>X-Art Company’s new Franchise Analysis</a:t>
            </a:r>
          </a:p>
        </p:txBody>
      </p:sp>
      <p:sp>
        <p:nvSpPr>
          <p:cNvPr id="3" name="Subtitle 2"/>
          <p:cNvSpPr>
            <a:spLocks noGrp="1"/>
          </p:cNvSpPr>
          <p:nvPr>
            <p:ph type="subTitle" idx="1"/>
          </p:nvPr>
        </p:nvSpPr>
        <p:spPr>
          <a:xfrm>
            <a:off x="533400" y="1981200"/>
            <a:ext cx="7854696" cy="4191000"/>
          </a:xfrm>
        </p:spPr>
        <p:txBody>
          <a:bodyPr>
            <a:normAutofit fontScale="85000" lnSpcReduction="20000"/>
          </a:bodyPr>
          <a:lstStyle/>
          <a:p>
            <a:pPr algn="just"/>
            <a:r>
              <a:rPr lang="en-US" sz="2400" dirty="0"/>
              <a:t>Introduction/Business Problem :</a:t>
            </a:r>
          </a:p>
          <a:p>
            <a:pPr algn="just"/>
            <a:endParaRPr lang="en-US" sz="2200" dirty="0"/>
          </a:p>
          <a:p>
            <a:pPr algn="just">
              <a:buFont typeface="Arial" pitchFamily="34" charset="0"/>
              <a:buChar char="•"/>
            </a:pPr>
            <a:r>
              <a:rPr lang="en-US" sz="1600" dirty="0"/>
              <a:t> X-ART company is one of the major chain of stores in India who specializes in selling art/craft items. They also sell antique items and replicas of historical artifacts.</a:t>
            </a:r>
          </a:p>
          <a:p>
            <a:pPr algn="just"/>
            <a:endParaRPr lang="en-US" sz="1600" dirty="0"/>
          </a:p>
          <a:p>
            <a:pPr algn="just">
              <a:buFont typeface="Arial" pitchFamily="34" charset="0"/>
              <a:buChar char="•"/>
            </a:pPr>
            <a:r>
              <a:rPr lang="en-US" sz="1600" dirty="0"/>
              <a:t> The company has their franchises all over India and all of them have been really successful. Now the company wants to expand their business and decided to venture in to the customer base in USA.</a:t>
            </a:r>
          </a:p>
          <a:p>
            <a:pPr algn="just">
              <a:buFont typeface="Arial" pitchFamily="34" charset="0"/>
              <a:buChar char="•"/>
            </a:pPr>
            <a:endParaRPr lang="en-US" sz="1600" dirty="0"/>
          </a:p>
          <a:p>
            <a:pPr algn="just">
              <a:buFont typeface="Arial" pitchFamily="34" charset="0"/>
              <a:buChar char="•"/>
            </a:pPr>
            <a:r>
              <a:rPr lang="en-US" sz="1600" dirty="0"/>
              <a:t> Since this is their first attempt in entering US market, they want to explore all the options and make sure that this is really successful. But the problem is either the marketing team or the Analyst team are not aware of the US customer base. </a:t>
            </a:r>
          </a:p>
          <a:p>
            <a:pPr algn="just">
              <a:buFont typeface="Arial" pitchFamily="34" charset="0"/>
              <a:buChar char="•"/>
            </a:pPr>
            <a:endParaRPr lang="en-US" sz="1600" dirty="0"/>
          </a:p>
          <a:p>
            <a:pPr algn="just">
              <a:buFont typeface="Arial" pitchFamily="34" charset="0"/>
              <a:buChar char="•"/>
            </a:pPr>
            <a:r>
              <a:rPr lang="en-US" sz="1600" dirty="0"/>
              <a:t>So they decided to engage ABC consulting firm (in the US who specializes in Business consulting and Data Analytics field.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a:t>Introduction/Business Problem - continue</a:t>
            </a:r>
            <a:endParaRPr lang="en-US" sz="2200" dirty="0"/>
          </a:p>
          <a:p>
            <a:pPr algn="just">
              <a:buFont typeface="Arial" pitchFamily="34" charset="0"/>
              <a:buChar char="•"/>
            </a:pPr>
            <a:r>
              <a:rPr lang="en-US" sz="1600" dirty="0"/>
              <a:t> The X-Art company shared all the details about their stores and their budget constrains. The expectation from the ABC analysts is to recommend them where they can open their first store to make sure they have best shot at being successful</a:t>
            </a:r>
          </a:p>
          <a:p>
            <a:pPr algn="just">
              <a:buFont typeface="Arial" pitchFamily="34" charset="0"/>
              <a:buChar char="•"/>
            </a:pPr>
            <a:r>
              <a:rPr lang="en-US" sz="1600"/>
              <a:t> MyselF </a:t>
            </a:r>
            <a:r>
              <a:rPr lang="en-US" sz="1600" dirty="0"/>
              <a:t>from ABC decided to go with top down approach. So first I had to chose the city for their first store. There were many potential cities which were involved in my analysis. </a:t>
            </a:r>
          </a:p>
          <a:p>
            <a:pPr algn="just">
              <a:buFont typeface="Arial" pitchFamily="34" charset="0"/>
              <a:buChar char="•"/>
            </a:pPr>
            <a:r>
              <a:rPr lang="en-US" sz="1600" dirty="0"/>
              <a:t> Since their products are mainly arts and antique artifacts, opening the store in places the cities with museums as the people who visit museums are most likely to be interested in X-ART company’s products.</a:t>
            </a:r>
          </a:p>
          <a:p>
            <a:pPr algn="just">
              <a:buFont typeface="Arial" pitchFamily="34" charset="0"/>
              <a:buChar char="•"/>
            </a:pPr>
            <a:endParaRPr lang="en-US" sz="1600" dirty="0"/>
          </a:p>
          <a:p>
            <a:pPr algn="just"/>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a:t>Data :</a:t>
            </a:r>
            <a:endParaRPr lang="en-US" sz="2200" dirty="0"/>
          </a:p>
          <a:p>
            <a:pPr algn="just">
              <a:buFont typeface="Arial" pitchFamily="34" charset="0"/>
              <a:buChar char="•"/>
            </a:pPr>
            <a:r>
              <a:rPr lang="en-US" sz="1600" dirty="0"/>
              <a:t> The main contenders were Chicago, New York, Washington DC etc. The first city I choose for my analysis was New York. This was an obvious choice as there are more number of museums in New York than any other cities in USA.</a:t>
            </a:r>
          </a:p>
          <a:p>
            <a:pPr algn="just">
              <a:buFont typeface="Arial" pitchFamily="34" charset="0"/>
              <a:buChar char="•"/>
            </a:pPr>
            <a:r>
              <a:rPr lang="en-US" sz="1600" dirty="0"/>
              <a:t> I downloaded the New York Museums data from Wikipedia. Below is a snapshot of the data.</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endParaRPr lang="en-US" sz="1600" dirty="0"/>
          </a:p>
        </p:txBody>
      </p:sp>
      <p:pic>
        <p:nvPicPr>
          <p:cNvPr id="1026" name="Picture 2"/>
          <p:cNvPicPr>
            <a:picLocks noChangeAspect="1" noChangeArrowheads="1"/>
          </p:cNvPicPr>
          <p:nvPr/>
        </p:nvPicPr>
        <p:blipFill>
          <a:blip r:embed="rId2"/>
          <a:srcRect/>
          <a:stretch>
            <a:fillRect/>
          </a:stretch>
        </p:blipFill>
        <p:spPr bwMode="auto">
          <a:xfrm>
            <a:off x="762000" y="3886200"/>
            <a:ext cx="7410347" cy="210978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a:t>Data - continued</a:t>
            </a:r>
          </a:p>
          <a:p>
            <a:pPr algn="just"/>
            <a:endParaRPr lang="en-US" sz="2200" dirty="0"/>
          </a:p>
          <a:p>
            <a:pPr algn="just">
              <a:buFont typeface="Arial" pitchFamily="34" charset="0"/>
              <a:buChar char="•"/>
            </a:pPr>
            <a:r>
              <a:rPr lang="en-US" sz="1600" dirty="0"/>
              <a:t> This data contains list of all NY city museums and corresponding address, telephone and URL. The data also contains latitude and longitude information for each museum. This will help me in getting the nearby venues using Foursquare API. </a:t>
            </a:r>
          </a:p>
          <a:p>
            <a:pPr algn="just">
              <a:buFont typeface="Arial" pitchFamily="34" charset="0"/>
              <a:buChar char="•"/>
            </a:pPr>
            <a:r>
              <a:rPr lang="en-US" sz="1600" dirty="0"/>
              <a:t> I also downloaded the real estate price($)/square feet for each zip code/neighborhood within New York city limits. Since my client X-ART company has budget constrains as well, this will help me to identify affordable place to rent for their store. Below is a snapshot of the data.</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endParaRPr lang="en-US" sz="1600" dirty="0"/>
          </a:p>
        </p:txBody>
      </p:sp>
      <p:pic>
        <p:nvPicPr>
          <p:cNvPr id="2050" name="Picture 2"/>
          <p:cNvPicPr>
            <a:picLocks noChangeAspect="1" noChangeArrowheads="1"/>
          </p:cNvPicPr>
          <p:nvPr/>
        </p:nvPicPr>
        <p:blipFill>
          <a:blip r:embed="rId2"/>
          <a:srcRect/>
          <a:stretch>
            <a:fillRect/>
          </a:stretch>
        </p:blipFill>
        <p:spPr bwMode="auto">
          <a:xfrm>
            <a:off x="1981200" y="4724400"/>
            <a:ext cx="4138613" cy="1676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a:t>Data - continued</a:t>
            </a:r>
          </a:p>
          <a:p>
            <a:pPr algn="just"/>
            <a:endParaRPr lang="en-US" sz="2200" dirty="0"/>
          </a:p>
          <a:p>
            <a:pPr algn="just">
              <a:buFont typeface="Arial" pitchFamily="34" charset="0"/>
              <a:buChar char="•"/>
            </a:pPr>
            <a:r>
              <a:rPr lang="en-US" sz="1600" dirty="0"/>
              <a:t> The real estate price for each zip code can be merged with the museum data along with the nearby venues collected by calling Foursquare API. I can implement clustering algorithm on this combined data. The clusters created can be analyzed further to identify top spots/neighborhood for opening </a:t>
            </a:r>
            <a:r>
              <a:rPr lang="en-US" sz="1600"/>
              <a:t>the X-ART </a:t>
            </a:r>
            <a:r>
              <a:rPr lang="en-US" sz="1600" dirty="0"/>
              <a:t>company store.</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207</TotalTime>
  <Words>506</Words>
  <Application>Microsoft Office PowerPoint</Application>
  <PresentationFormat>On-screen Show (4:3)</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X-Art Company’s new Franchise Analysis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Company’s new Franchise Analysis</dc:title>
  <dc:creator>Sharath Gopalakrishna</dc:creator>
  <cp:lastModifiedBy>MANOJ NATCHATRAM</cp:lastModifiedBy>
  <cp:revision>33</cp:revision>
  <dcterms:created xsi:type="dcterms:W3CDTF">2019-01-20T00:36:02Z</dcterms:created>
  <dcterms:modified xsi:type="dcterms:W3CDTF">2019-07-19T03:21:38Z</dcterms:modified>
</cp:coreProperties>
</file>