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10287000" cx="18288000"/>
  <p:notesSz cx="18288000" cy="10287000"/>
  <p:embeddedFontLst>
    <p:embeddedFont>
      <p:font typeface="Montserrat SemiBold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SemiBold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bold.fntdata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SemiBold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0358438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 txBox="1"/>
          <p:nvPr>
            <p:ph idx="12" type="sldNum"/>
          </p:nvPr>
        </p:nvSpPr>
        <p:spPr>
          <a:xfrm>
            <a:off x="10358438" y="9771063"/>
            <a:ext cx="79248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e148a63b6_0_58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1e148a63b6_0_58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e148a63b6_2_30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1e148a63b6_2_30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e148a63b6_0_64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K means clustering is used to group data points based on number of clusters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The number of clusters decided is 3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Eucledian distance is used to determine the closeness of points to the centroid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Since the dataset is very huge, we have sampled only 7000 rows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So we have a scatter plot here which plots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recency against frequency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Each data point on the scatter plot corresponds to an individual observation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The k-means algorithm assigns each data point to one of the k clusters. In the scatter plot, the data points colored according to the cluster assignment, here it is red, blue and green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g31e148a63b6_0_64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e148a63b6_6_26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e148a63b6_6_26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average silhouette score across all data points provides an overall evaluation of the clustering quality.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Higher average silhouette scores (closer to 1) suggest well-defined and separated clusters.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The cluster 1 represented by red color has a few outliers which can be observed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g31e148a63b6_6_26:notes"/>
          <p:cNvSpPr txBox="1"/>
          <p:nvPr>
            <p:ph idx="12" type="sldNum"/>
          </p:nvPr>
        </p:nvSpPr>
        <p:spPr>
          <a:xfrm>
            <a:off x="10358438" y="9771063"/>
            <a:ext cx="7924800" cy="51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e148a63b6_2_48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clustering doesn not require any assignment of number of clusters as compared to k means clustering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This clustering can be visualized using dendogram, which is a tree like diagram which shows the relationship between data points and clusters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The hierarchical clustering is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implemented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using ward method, which minimizes the variance within clusters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he dendrogram starts with each data point as its own cluster, and as you move up the y-axis, the clusters are progressively merged until all the data points are in a single cluster.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The horizontal lines in the dendrogram represent the clusters, and the vertical lines indicate the distances at which the clusters are merged.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g31e148a63b6_2_48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e148a63b6_6_34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e148a63b6_6_34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So, here cluster 3 represented by blue color has outliers and its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silhouette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score is low indicating not a good cluster.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For red cluster, the clustering is better as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compared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to blue one and it has crossed the threshold level of 0.5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Green cluster achieves the overall best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silhouette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score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g31e148a63b6_6_34:notes"/>
          <p:cNvSpPr txBox="1"/>
          <p:nvPr>
            <p:ph idx="12" type="sldNum"/>
          </p:nvPr>
        </p:nvSpPr>
        <p:spPr>
          <a:xfrm>
            <a:off x="10358438" y="9771063"/>
            <a:ext cx="7924800" cy="51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e148a63b6_0_70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31e148a63b6_0_70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e148a63b6_6_39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e148a63b6_6_39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1e148a63b6_6_39:notes"/>
          <p:cNvSpPr txBox="1"/>
          <p:nvPr>
            <p:ph idx="12" type="sldNum"/>
          </p:nvPr>
        </p:nvSpPr>
        <p:spPr>
          <a:xfrm>
            <a:off x="10358438" y="9771063"/>
            <a:ext cx="7924800" cy="51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e148a63b6_0_76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31e148a63b6_0_76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e148a63b6_6_46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e148a63b6_6_46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1e148a63b6_6_46:notes"/>
          <p:cNvSpPr txBox="1"/>
          <p:nvPr>
            <p:ph idx="12" type="sldNum"/>
          </p:nvPr>
        </p:nvSpPr>
        <p:spPr>
          <a:xfrm>
            <a:off x="10358438" y="9771063"/>
            <a:ext cx="7924800" cy="51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- The Online Retail Dataset is a transactional dataset that captures sales data from an e-commerce platform.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- This dataset provides a comprehensive view of customer purchasing behavior, allowing for in-depth analysis of sales patterns, customer preferences, and product performance.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e148a63b6_0_82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31e148a63b6_0_82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e148a63b6_4_4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31e148a63b6_4_4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e148a63b6_0_88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1e148a63b6_0_88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e148a63b6_6_6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1e148a63b6_6_6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31e148a63b6_6_6:notes"/>
          <p:cNvSpPr txBox="1"/>
          <p:nvPr>
            <p:ph idx="12" type="sldNum"/>
          </p:nvPr>
        </p:nvSpPr>
        <p:spPr>
          <a:xfrm>
            <a:off x="10358438" y="9771063"/>
            <a:ext cx="7924800" cy="51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e148a63b6_0_94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31e148a63b6_0_94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e148a63b6_0_130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31e148a63b6_0_130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e148a63b6_0_11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- The dataset consists of approximately 500,000 transactions from an online retail store, capturing sales data over a specific period. It includes key attributes such as InvoiceNo, StockCode, Description, Quantity, InvoiceDate, UnitPrice, CustomerID, and Country.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g31e148a63b6_0_11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e148a63b6_0_21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1e148a63b6_0_21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e148a63b6_0_32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-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Here, we can observe that customer id column has around 25% of missing values.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And the rows with missing values are omitted.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g31e148a63b6_0_32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e148a63b6_0_40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1e148a63b6_0_40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e148a63b6_0_46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1e148a63b6_0_46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e148a63b6_0_52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1e148a63b6_0_52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e148a63b6_2_15:notes"/>
          <p:cNvSpPr txBox="1"/>
          <p:nvPr>
            <p:ph idx="1" type="body"/>
          </p:nvPr>
        </p:nvSpPr>
        <p:spPr>
          <a:xfrm>
            <a:off x="1828800" y="4951413"/>
            <a:ext cx="14630400" cy="40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1e148a63b6_2_15:notes"/>
          <p:cNvSpPr/>
          <p:nvPr>
            <p:ph idx="2" type="sldImg"/>
          </p:nvPr>
        </p:nvSpPr>
        <p:spPr>
          <a:xfrm>
            <a:off x="6057900" y="1285875"/>
            <a:ext cx="61722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8842073" y="6118283"/>
            <a:ext cx="6162674" cy="33640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8842073" y="1260941"/>
            <a:ext cx="6162674" cy="41125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/>
          <p:nvPr/>
        </p:nvSpPr>
        <p:spPr>
          <a:xfrm>
            <a:off x="15520287" y="1260941"/>
            <a:ext cx="45719" cy="8229600"/>
          </a:xfrm>
          <a:custGeom>
            <a:rect b="b" l="l" r="r" t="t"/>
            <a:pathLst>
              <a:path extrusionOk="0" h="8229600" w="28575">
                <a:moveTo>
                  <a:pt x="0" y="0"/>
                </a:moveTo>
                <a:lnTo>
                  <a:pt x="28574" y="0"/>
                </a:lnTo>
                <a:lnTo>
                  <a:pt x="28574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/>
          <p:nvPr/>
        </p:nvSpPr>
        <p:spPr>
          <a:xfrm>
            <a:off x="-4482" y="0"/>
            <a:ext cx="18288000" cy="8049516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-454025" y="10287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2"/>
          <p:cNvGrpSpPr/>
          <p:nvPr/>
        </p:nvGrpSpPr>
        <p:grpSpPr>
          <a:xfrm rot="10800000">
            <a:off x="873404" y="8823172"/>
            <a:ext cx="3054617" cy="73818"/>
            <a:chOff x="9759603" y="5883440"/>
            <a:chExt cx="3054617" cy="73818"/>
          </a:xfrm>
        </p:grpSpPr>
        <p:pic>
          <p:nvPicPr>
            <p:cNvPr id="148" name="Google Shape;14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75960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860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57615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0662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35562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04632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653638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80264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5164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00654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249660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39866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4767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696677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84568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994688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143695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292700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1706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90712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739717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9" name="Google Shape;16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3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4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1028700" y="4508027"/>
            <a:ext cx="16230600" cy="28575"/>
          </a:xfrm>
          <a:custGeom>
            <a:rect b="b" l="l" r="r" t="t"/>
            <a:pathLst>
              <a:path extrusionOk="0" h="28575" w="16230600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/>
          <p:nvPr/>
        </p:nvSpPr>
        <p:spPr>
          <a:xfrm>
            <a:off x="2717878" y="1026464"/>
            <a:ext cx="7587081" cy="819681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2146264" y="1026464"/>
            <a:ext cx="28575" cy="82296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/>
          <p:nvPr/>
        </p:nvSpPr>
        <p:spPr>
          <a:xfrm>
            <a:off x="9144000" y="0"/>
            <a:ext cx="9143999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/>
          <p:nvPr/>
        </p:nvSpPr>
        <p:spPr>
          <a:xfrm rot="5400000">
            <a:off x="6860525" y="4895850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1028700" y="1028700"/>
            <a:ext cx="4552949" cy="822959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/>
          <p:nvPr/>
        </p:nvSpPr>
        <p:spPr>
          <a:xfrm>
            <a:off x="7015305" y="6989450"/>
            <a:ext cx="7200900" cy="28575"/>
          </a:xfrm>
          <a:custGeom>
            <a:rect b="b" l="l" r="r" t="t"/>
            <a:pathLst>
              <a:path extrusionOk="0" h="28575" w="7200900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37299" y="1028700"/>
            <a:ext cx="28575" cy="82296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137299" y="1028700"/>
            <a:ext cx="28575" cy="82296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4482" y="0"/>
            <a:ext cx="18288000" cy="8049516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-454025" y="10287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29;p4"/>
          <p:cNvGrpSpPr/>
          <p:nvPr/>
        </p:nvGrpSpPr>
        <p:grpSpPr>
          <a:xfrm rot="10800000">
            <a:off x="873404" y="8823172"/>
            <a:ext cx="3054617" cy="73818"/>
            <a:chOff x="9759603" y="5883440"/>
            <a:chExt cx="3054617" cy="73818"/>
          </a:xfrm>
        </p:grpSpPr>
        <p:pic>
          <p:nvPicPr>
            <p:cNvPr id="30" name="Google Shape;30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75960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860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57615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0662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35562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04632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653638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80264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5164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00654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249660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39866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4767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696677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84568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994688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143695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292700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1706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90712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739717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" name="Google Shape;5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"/>
          <p:cNvSpPr/>
          <p:nvPr/>
        </p:nvSpPr>
        <p:spPr>
          <a:xfrm>
            <a:off x="-4482" y="0"/>
            <a:ext cx="18288000" cy="8049516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-454025" y="10287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4"/>
          <p:cNvGrpSpPr/>
          <p:nvPr/>
        </p:nvGrpSpPr>
        <p:grpSpPr>
          <a:xfrm rot="10800000">
            <a:off x="873404" y="8823172"/>
            <a:ext cx="3054617" cy="73818"/>
            <a:chOff x="9759603" y="5883440"/>
            <a:chExt cx="3054617" cy="73818"/>
          </a:xfrm>
        </p:grpSpPr>
        <p:pic>
          <p:nvPicPr>
            <p:cNvPr id="55" name="Google Shape;55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75960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0860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57615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0662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35562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04632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653638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80264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51649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00654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249660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398666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47671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696677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845683" y="5883440"/>
              <a:ext cx="74502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994688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143695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292700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1706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90712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739717" y="5883440"/>
              <a:ext cx="74503" cy="738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" name="Google Shape;7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/>
          <p:nvPr/>
        </p:nvSpPr>
        <p:spPr>
          <a:xfrm flipH="1" rot="5400000">
            <a:off x="9140192" y="-4766911"/>
            <a:ext cx="45719" cy="182880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/>
          <p:nvPr/>
        </p:nvSpPr>
        <p:spPr>
          <a:xfrm flipH="1" rot="5400000">
            <a:off x="9140192" y="-4766911"/>
            <a:ext cx="45719" cy="182880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9144000" y="0"/>
            <a:ext cx="9143999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/>
          <p:nvPr/>
        </p:nvSpPr>
        <p:spPr>
          <a:xfrm rot="5400000">
            <a:off x="6860525" y="4895850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9144000" y="0"/>
            <a:ext cx="9143999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/>
          <p:nvPr/>
        </p:nvSpPr>
        <p:spPr>
          <a:xfrm rot="5400000">
            <a:off x="6860525" y="4895850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1028700" y="1028700"/>
            <a:ext cx="4552949" cy="822959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/>
          <p:nvPr/>
        </p:nvSpPr>
        <p:spPr>
          <a:xfrm>
            <a:off x="7015305" y="6989450"/>
            <a:ext cx="7200900" cy="28575"/>
          </a:xfrm>
          <a:custGeom>
            <a:rect b="b" l="l" r="r" t="t"/>
            <a:pathLst>
              <a:path extrusionOk="0" h="28575" w="7200900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1028700" y="1028700"/>
            <a:ext cx="4552949" cy="822959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7"/>
          <p:cNvSpPr/>
          <p:nvPr/>
        </p:nvSpPr>
        <p:spPr>
          <a:xfrm>
            <a:off x="7015305" y="6989450"/>
            <a:ext cx="7200900" cy="28575"/>
          </a:xfrm>
          <a:custGeom>
            <a:rect b="b" l="l" r="r" t="t"/>
            <a:pathLst>
              <a:path extrusionOk="0" h="28575" w="7200900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2717878" y="1026464"/>
            <a:ext cx="7587081" cy="819681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2146264" y="1026464"/>
            <a:ext cx="28575" cy="82296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2717878" y="1026464"/>
            <a:ext cx="7587081" cy="819681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8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2146264" y="1026464"/>
            <a:ext cx="28575" cy="8229600"/>
          </a:xfrm>
          <a:custGeom>
            <a:rect b="b" l="l" r="r" t="t"/>
            <a:pathLst>
              <a:path extrusionOk="0" h="8229600" w="28575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9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1028700" y="4508027"/>
            <a:ext cx="16230600" cy="28575"/>
          </a:xfrm>
          <a:custGeom>
            <a:rect b="b" l="l" r="r" t="t"/>
            <a:pathLst>
              <a:path extrusionOk="0" h="28575" w="16230600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9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1028700" y="4508027"/>
            <a:ext cx="16230600" cy="28575"/>
          </a:xfrm>
          <a:custGeom>
            <a:rect b="b" l="l" r="r" t="t"/>
            <a:pathLst>
              <a:path extrusionOk="0" h="28575" w="16230600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8842073" y="6118283"/>
            <a:ext cx="6162674" cy="33640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8842073" y="1260941"/>
            <a:ext cx="6162674" cy="411255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81547" y="8431466"/>
            <a:ext cx="1297190" cy="121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/>
          <p:nvPr/>
        </p:nvSpPr>
        <p:spPr>
          <a:xfrm>
            <a:off x="15520287" y="1260941"/>
            <a:ext cx="45719" cy="8229600"/>
          </a:xfrm>
          <a:custGeom>
            <a:rect b="b" l="l" r="r" t="t"/>
            <a:pathLst>
              <a:path extrusionOk="0" h="8229600" w="28575">
                <a:moveTo>
                  <a:pt x="0" y="0"/>
                </a:moveTo>
                <a:lnTo>
                  <a:pt x="28574" y="0"/>
                </a:lnTo>
                <a:lnTo>
                  <a:pt x="28574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/>
          <p:nvPr/>
        </p:nvSpPr>
        <p:spPr>
          <a:xfrm>
            <a:off x="-454025" y="723900"/>
            <a:ext cx="908050" cy="908050"/>
          </a:xfrm>
          <a:custGeom>
            <a:rect b="b" l="l" r="r" t="t"/>
            <a:pathLst>
              <a:path extrusionOk="0" h="908050" w="908050">
                <a:moveTo>
                  <a:pt x="453965" y="907930"/>
                </a:moveTo>
                <a:lnTo>
                  <a:pt x="409468" y="905744"/>
                </a:lnTo>
                <a:lnTo>
                  <a:pt x="365400" y="899207"/>
                </a:lnTo>
                <a:lnTo>
                  <a:pt x="322185" y="888382"/>
                </a:lnTo>
                <a:lnTo>
                  <a:pt x="280240" y="873373"/>
                </a:lnTo>
                <a:lnTo>
                  <a:pt x="239967" y="854326"/>
                </a:lnTo>
                <a:lnTo>
                  <a:pt x="201755" y="831423"/>
                </a:lnTo>
                <a:lnTo>
                  <a:pt x="165972" y="804884"/>
                </a:lnTo>
                <a:lnTo>
                  <a:pt x="132963" y="774966"/>
                </a:lnTo>
                <a:lnTo>
                  <a:pt x="103045" y="741957"/>
                </a:lnTo>
                <a:lnTo>
                  <a:pt x="76506" y="706174"/>
                </a:lnTo>
                <a:lnTo>
                  <a:pt x="53603" y="667962"/>
                </a:lnTo>
                <a:lnTo>
                  <a:pt x="34556" y="627689"/>
                </a:lnTo>
                <a:lnTo>
                  <a:pt x="19547" y="585744"/>
                </a:lnTo>
                <a:lnTo>
                  <a:pt x="8722" y="542529"/>
                </a:lnTo>
                <a:lnTo>
                  <a:pt x="2185" y="498461"/>
                </a:lnTo>
                <a:lnTo>
                  <a:pt x="0" y="453965"/>
                </a:lnTo>
                <a:lnTo>
                  <a:pt x="136" y="442820"/>
                </a:lnTo>
                <a:lnTo>
                  <a:pt x="3414" y="398391"/>
                </a:lnTo>
                <a:lnTo>
                  <a:pt x="11030" y="354497"/>
                </a:lnTo>
                <a:lnTo>
                  <a:pt x="22913" y="311561"/>
                </a:lnTo>
                <a:lnTo>
                  <a:pt x="38946" y="269996"/>
                </a:lnTo>
                <a:lnTo>
                  <a:pt x="58977" y="230203"/>
                </a:lnTo>
                <a:lnTo>
                  <a:pt x="82811" y="192565"/>
                </a:lnTo>
                <a:lnTo>
                  <a:pt x="110220" y="157444"/>
                </a:lnTo>
                <a:lnTo>
                  <a:pt x="140940" y="125179"/>
                </a:lnTo>
                <a:lnTo>
                  <a:pt x="174673" y="96081"/>
                </a:lnTo>
                <a:lnTo>
                  <a:pt x="211097" y="70429"/>
                </a:lnTo>
                <a:lnTo>
                  <a:pt x="249860" y="48470"/>
                </a:lnTo>
                <a:lnTo>
                  <a:pt x="290588" y="30417"/>
                </a:lnTo>
                <a:lnTo>
                  <a:pt x="332889" y="16443"/>
                </a:lnTo>
                <a:lnTo>
                  <a:pt x="376357" y="6682"/>
                </a:lnTo>
                <a:lnTo>
                  <a:pt x="420572" y="1229"/>
                </a:lnTo>
                <a:lnTo>
                  <a:pt x="453965" y="0"/>
                </a:lnTo>
                <a:lnTo>
                  <a:pt x="465109" y="136"/>
                </a:lnTo>
                <a:lnTo>
                  <a:pt x="509538" y="3414"/>
                </a:lnTo>
                <a:lnTo>
                  <a:pt x="553432" y="11030"/>
                </a:lnTo>
                <a:lnTo>
                  <a:pt x="596368" y="22913"/>
                </a:lnTo>
                <a:lnTo>
                  <a:pt x="637933" y="38946"/>
                </a:lnTo>
                <a:lnTo>
                  <a:pt x="677726" y="58977"/>
                </a:lnTo>
                <a:lnTo>
                  <a:pt x="715364" y="82811"/>
                </a:lnTo>
                <a:lnTo>
                  <a:pt x="750485" y="110220"/>
                </a:lnTo>
                <a:lnTo>
                  <a:pt x="782750" y="140940"/>
                </a:lnTo>
                <a:lnTo>
                  <a:pt x="811848" y="174673"/>
                </a:lnTo>
                <a:lnTo>
                  <a:pt x="837500" y="211097"/>
                </a:lnTo>
                <a:lnTo>
                  <a:pt x="859459" y="249860"/>
                </a:lnTo>
                <a:lnTo>
                  <a:pt x="877512" y="290588"/>
                </a:lnTo>
                <a:lnTo>
                  <a:pt x="891486" y="332889"/>
                </a:lnTo>
                <a:lnTo>
                  <a:pt x="901247" y="376357"/>
                </a:lnTo>
                <a:lnTo>
                  <a:pt x="906700" y="420572"/>
                </a:lnTo>
                <a:lnTo>
                  <a:pt x="907930" y="453965"/>
                </a:lnTo>
                <a:lnTo>
                  <a:pt x="907793" y="465109"/>
                </a:lnTo>
                <a:lnTo>
                  <a:pt x="904515" y="509538"/>
                </a:lnTo>
                <a:lnTo>
                  <a:pt x="896899" y="553432"/>
                </a:lnTo>
                <a:lnTo>
                  <a:pt x="885016" y="596368"/>
                </a:lnTo>
                <a:lnTo>
                  <a:pt x="868983" y="637933"/>
                </a:lnTo>
                <a:lnTo>
                  <a:pt x="848952" y="677726"/>
                </a:lnTo>
                <a:lnTo>
                  <a:pt x="825118" y="715364"/>
                </a:lnTo>
                <a:lnTo>
                  <a:pt x="797709" y="750485"/>
                </a:lnTo>
                <a:lnTo>
                  <a:pt x="766989" y="782750"/>
                </a:lnTo>
                <a:lnTo>
                  <a:pt x="733256" y="811848"/>
                </a:lnTo>
                <a:lnTo>
                  <a:pt x="696832" y="837500"/>
                </a:lnTo>
                <a:lnTo>
                  <a:pt x="658069" y="859459"/>
                </a:lnTo>
                <a:lnTo>
                  <a:pt x="617341" y="877512"/>
                </a:lnTo>
                <a:lnTo>
                  <a:pt x="575040" y="891486"/>
                </a:lnTo>
                <a:lnTo>
                  <a:pt x="531572" y="901247"/>
                </a:lnTo>
                <a:lnTo>
                  <a:pt x="487357" y="906700"/>
                </a:lnTo>
                <a:lnTo>
                  <a:pt x="453965" y="907930"/>
                </a:lnTo>
                <a:close/>
              </a:path>
            </a:pathLst>
          </a:custGeom>
          <a:solidFill>
            <a:srgbClr val="AB04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6860525" y="9835598"/>
            <a:ext cx="4614796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/>
        </p:nvSpPr>
        <p:spPr>
          <a:xfrm>
            <a:off x="410200" y="6128025"/>
            <a:ext cx="11965500" cy="3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275">
            <a:noAutofit/>
          </a:bodyPr>
          <a:lstStyle/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</a:t>
            </a:r>
            <a:endParaRPr b="1"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INFO 523 DATA MINING</a:t>
            </a:r>
            <a:endParaRPr sz="3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COLLEGE OF INFORMATION SCIENCE</a:t>
            </a:r>
            <a:endParaRPr sz="3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6860525" y="9835598"/>
            <a:ext cx="4614900" cy="4953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ign on a building&#10;&#10;Description automatically generated with low confidence" id="203" name="Google Shape;203;p18"/>
          <p:cNvPicPr preferRelativeResize="0"/>
          <p:nvPr/>
        </p:nvPicPr>
        <p:blipFill rotWithShape="1">
          <a:blip r:embed="rId3">
            <a:alphaModFix/>
          </a:blip>
          <a:srcRect b="13408" l="0" r="626" t="26654"/>
          <a:stretch/>
        </p:blipFill>
        <p:spPr>
          <a:xfrm>
            <a:off x="0" y="0"/>
            <a:ext cx="18288000" cy="59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 txBox="1"/>
          <p:nvPr/>
        </p:nvSpPr>
        <p:spPr>
          <a:xfrm>
            <a:off x="12807300" y="6128025"/>
            <a:ext cx="54807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ontserrat"/>
                <a:ea typeface="Montserrat"/>
                <a:cs typeface="Montserrat"/>
                <a:sym typeface="Montserrat"/>
              </a:rPr>
              <a:t>TEAM 6: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ontserrat SemiBold"/>
                <a:ea typeface="Montserrat SemiBold"/>
                <a:cs typeface="Montserrat SemiBold"/>
                <a:sym typeface="Montserrat SemiBold"/>
              </a:rPr>
              <a:t>PRAJWAL SATHYANARAYANA</a:t>
            </a:r>
            <a:endParaRPr sz="2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ontserrat SemiBold"/>
                <a:ea typeface="Montserrat SemiBold"/>
                <a:cs typeface="Montserrat SemiBold"/>
                <a:sym typeface="Montserrat SemiBold"/>
              </a:rPr>
              <a:t>PRAGNYA NARASIMHA</a:t>
            </a:r>
            <a:endParaRPr sz="2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ontserrat SemiBold"/>
                <a:ea typeface="Montserrat SemiBold"/>
                <a:cs typeface="Montserrat SemiBold"/>
                <a:sym typeface="Montserrat SemiBold"/>
              </a:rPr>
              <a:t>HEMANATH ARUMUGAM</a:t>
            </a:r>
            <a:endParaRPr sz="2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05" name="Google Shape;205;p18"/>
          <p:cNvPicPr preferRelativeResize="0"/>
          <p:nvPr/>
        </p:nvPicPr>
        <p:blipFill rotWithShape="1">
          <a:blip r:embed="rId4">
            <a:alphaModFix/>
          </a:blip>
          <a:srcRect b="2056" l="0" r="0" t="0"/>
          <a:stretch/>
        </p:blipFill>
        <p:spPr>
          <a:xfrm>
            <a:off x="0" y="-460350"/>
            <a:ext cx="18288000" cy="658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5332700" y="629900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EXPLORATION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7109" y="2335875"/>
            <a:ext cx="8334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 txBox="1"/>
          <p:nvPr/>
        </p:nvSpPr>
        <p:spPr>
          <a:xfrm>
            <a:off x="2854375" y="2335875"/>
            <a:ext cx="6526800" cy="6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arabicParenR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Transactions peak during midday hours, particularly between 11:00 AM and 2:00 PM, suggesting a high level of customer activity during this period.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arabicParenR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Early morning (before 9:00 AM) and late evening (after 6:00 PM) show significantly lower transaction volumes, indicating reduced business activity during these hours.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5332700" y="5901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EXPLORATION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2854375" y="2335875"/>
            <a:ext cx="6526800" cy="6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Transaction volume is highest on Thursdays and lowest on Sundays, indicating a peak in business activity towards the end of the week.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Weekends (Saturday and Sunday) exhibit lower transaction volumes compared to weekdays, suggesting reduced business operations or customer activity during this period.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2" name="Google Shape;2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575" y="2488275"/>
            <a:ext cx="8334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2764375" y="351900"/>
            <a:ext cx="150531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CLUSTERING ALGORITHM - K MEANS CLUSTERING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2854375" y="2335875"/>
            <a:ext cx="6526800" cy="6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Cluster Insights: The silhouette plot indicates that Cluster 3 (blue) has the highest cohesion and separation, contributing positively to the clustering quality.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Optimal Clustering: The average silhouette width of ~0.75 demonstrates well-defined clusters, validating the choice of 3 clusters based on the Elbow Method.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0" name="Google Shape;2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5824" y="2335875"/>
            <a:ext cx="8422299" cy="51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0"/>
          <p:cNvPicPr preferRelativeResize="0"/>
          <p:nvPr/>
        </p:nvPicPr>
        <p:blipFill rotWithShape="1">
          <a:blip r:embed="rId3">
            <a:alphaModFix/>
          </a:blip>
          <a:srcRect b="8424" l="0" r="0" t="0"/>
          <a:stretch/>
        </p:blipFill>
        <p:spPr>
          <a:xfrm>
            <a:off x="4321475" y="821875"/>
            <a:ext cx="12183975" cy="68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0"/>
          <p:cNvSpPr txBox="1"/>
          <p:nvPr/>
        </p:nvSpPr>
        <p:spPr>
          <a:xfrm>
            <a:off x="2896900" y="7951575"/>
            <a:ext cx="128553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-"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Average Silhouette score for K Means Clustering  is 0.708, implying a strong clustering structure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2307550" y="292300"/>
            <a:ext cx="156756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CLUSTERING ALGORITHM - </a:t>
            </a: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 CLUSTERING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4" name="Google Shape;304;p31"/>
          <p:cNvPicPr preferRelativeResize="0"/>
          <p:nvPr/>
        </p:nvPicPr>
        <p:blipFill rotWithShape="1">
          <a:blip r:embed="rId3">
            <a:alphaModFix/>
          </a:blip>
          <a:srcRect b="10785" l="0" r="0" t="0"/>
          <a:stretch/>
        </p:blipFill>
        <p:spPr>
          <a:xfrm>
            <a:off x="5055375" y="2983850"/>
            <a:ext cx="9163050" cy="50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2"/>
          <p:cNvPicPr preferRelativeResize="0"/>
          <p:nvPr/>
        </p:nvPicPr>
        <p:blipFill rotWithShape="1">
          <a:blip r:embed="rId3">
            <a:alphaModFix/>
          </a:blip>
          <a:srcRect b="7535" l="0" r="0" t="0"/>
          <a:stretch/>
        </p:blipFill>
        <p:spPr>
          <a:xfrm>
            <a:off x="8195575" y="1142450"/>
            <a:ext cx="9528450" cy="54370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2"/>
          <p:cNvSpPr txBox="1"/>
          <p:nvPr/>
        </p:nvSpPr>
        <p:spPr>
          <a:xfrm>
            <a:off x="8598475" y="7969475"/>
            <a:ext cx="74781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-"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Average Silhouette score for K Means Clustering  is 0.702, implying a strong clustering structure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2446625" y="348150"/>
            <a:ext cx="5632200" cy="7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Cluster Cohesion and Separation: The silhouette plot demonstrates that Cluster 2 (green) has the highest silhouette width, indicating strong cohesion and clear separation from other clusters, whereas Cluster 3 (blue) shows poor cluster quality.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Char char="➢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Efficiency: With an average silhouette width of approximately 0.5, the clustering structure is moderately defined, suggesting scope for further tuning or testing alternate distance measures.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/>
        </p:nvSpPr>
        <p:spPr>
          <a:xfrm>
            <a:off x="7373600" y="17707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9" name="Google Shape;3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3009" y="2780800"/>
            <a:ext cx="8334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3"/>
          <p:cNvSpPr txBox="1"/>
          <p:nvPr/>
        </p:nvSpPr>
        <p:spPr>
          <a:xfrm>
            <a:off x="2354825" y="205700"/>
            <a:ext cx="150060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ASSOCIATION </a:t>
            </a: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ALGORITHM - ECLAT 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2837225" y="3021200"/>
            <a:ext cx="6419400" cy="45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➔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Eclat algorithm is a frequent itemset mining technique used in machine learning and data mining to discover patterns in transactional datasets.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➔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Recursively explores transactions in a database, building "equivalence classes" of items that frequently appear together.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➔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chart highlights the top 10 most frequent itemsets, with “White Hanging heart light holder” having the highest support at 0.075.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2052" y="1721900"/>
            <a:ext cx="8023825" cy="63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4"/>
          <p:cNvSpPr txBox="1"/>
          <p:nvPr/>
        </p:nvSpPr>
        <p:spPr>
          <a:xfrm>
            <a:off x="2417450" y="3679200"/>
            <a:ext cx="7526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➔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high support values indicate these items were frequently purchased together, making them significant for association rule mining.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4" name="Google Shape;3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0" y="2856899"/>
            <a:ext cx="8966276" cy="553344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5"/>
          <p:cNvSpPr txBox="1"/>
          <p:nvPr/>
        </p:nvSpPr>
        <p:spPr>
          <a:xfrm>
            <a:off x="2287775" y="192375"/>
            <a:ext cx="157086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ASSOCIATION ALGORITHM - </a:t>
            </a: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FP GROWTH ALGORITHM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35"/>
          <p:cNvSpPr txBox="1"/>
          <p:nvPr/>
        </p:nvSpPr>
        <p:spPr>
          <a:xfrm>
            <a:off x="2490800" y="4484000"/>
            <a:ext cx="6419400" cy="45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❏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graph illustrates association rules with nodes representing items, where larger nodes indicate higher support and darker edges reflect stronger lift values.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❏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Key associations like {23171} → {23170} highlight strong relationships, with lift values above 50, suggesting these items are frequently bought together.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5"/>
          <p:cNvSpPr txBox="1"/>
          <p:nvPr/>
        </p:nvSpPr>
        <p:spPr>
          <a:xfrm>
            <a:off x="2588900" y="2211700"/>
            <a:ext cx="6321300" cy="21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FPGrowth is an algorithm for discovering itemsets (group of items) occurring frequently in a transaction database (frequent itemsets).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625" y="1198200"/>
            <a:ext cx="14889100" cy="62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6"/>
          <p:cNvSpPr txBox="1"/>
          <p:nvPr/>
        </p:nvSpPr>
        <p:spPr>
          <a:xfrm>
            <a:off x="3214700" y="7481450"/>
            <a:ext cx="125910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Support - Proportional frequency of an item in the database. Support(A) = Frequency(A) / # Total records</a:t>
            </a:r>
            <a:endParaRPr sz="1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Confidence - how confident we are of an event, given another event. Confidence(A→B) = Probability(A &amp; B) / Support(A)</a:t>
            </a:r>
            <a:endParaRPr sz="1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Lift - a measure that tells us whether the probability of an event B increases or decreases given event A. Lift(A→B) = Confidence(A→B) / Support(B</a:t>
            </a:r>
            <a:r>
              <a:rPr lang="en-US" sz="1200">
                <a:solidFill>
                  <a:schemeClr val="dk1"/>
                </a:solidFill>
                <a:highlight>
                  <a:srgbClr val="181A1B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dk1"/>
              </a:solidFill>
              <a:highlight>
                <a:srgbClr val="181A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EF0FF"/>
              </a:solidFill>
              <a:highlight>
                <a:srgbClr val="1F1F1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/>
        </p:nvSpPr>
        <p:spPr>
          <a:xfrm>
            <a:off x="3429000" y="2933700"/>
            <a:ext cx="7886100" cy="5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100"/>
              <a:buFont typeface="Montserrat"/>
              <a:buChar char="●"/>
            </a:pPr>
            <a:r>
              <a:rPr lang="en-US" sz="31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Online Retail Dataset provides a comprehensive view of customer purchasing behavior, allowing for an in-depth analysis of sales patterns, customer preferences, and product performance.</a:t>
            </a:r>
            <a:endParaRPr sz="31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100"/>
              <a:buFont typeface="Montserrat"/>
              <a:buChar char="●"/>
            </a:pPr>
            <a:r>
              <a:rPr lang="en-US" sz="31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Our approach involves implementing a comprehensive data mining strategy, including clustering, association rule mining, and classification algorithms, to analyze and interpret the data.</a:t>
            </a:r>
            <a:endParaRPr sz="31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5332700" y="987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19"/>
          <p:cNvPicPr preferRelativeResize="0"/>
          <p:nvPr/>
        </p:nvPicPr>
        <p:blipFill rotWithShape="1">
          <a:blip r:embed="rId3">
            <a:alphaModFix/>
          </a:blip>
          <a:srcRect b="9288" l="49700" r="0" t="10908"/>
          <a:stretch/>
        </p:blipFill>
        <p:spPr>
          <a:xfrm>
            <a:off x="11583550" y="2571751"/>
            <a:ext cx="6418630" cy="572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3000" y="2673775"/>
            <a:ext cx="7474576" cy="43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7"/>
          <p:cNvSpPr txBox="1"/>
          <p:nvPr/>
        </p:nvSpPr>
        <p:spPr>
          <a:xfrm>
            <a:off x="2426775" y="808000"/>
            <a:ext cx="153510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CLASSIFICATION ALGORITHM -  DECISION TREE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2426775" y="2824275"/>
            <a:ext cx="8101800" cy="7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-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Decision Tree for classifying the customer using transactions. 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-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Creating a target variable AmountCategory that classifies transactions into "High" or "Low" based on the Amount.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C234B"/>
              </a:buClr>
              <a:buSzPts val="2600"/>
              <a:buFont typeface="Montserrat"/>
              <a:buChar char="-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Training a decision tree model (rpart) using predictors like Quantity, UnitPrice, Recency, Frequency, and Monetary.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38"/>
          <p:cNvSpPr txBox="1"/>
          <p:nvPr/>
        </p:nvSpPr>
        <p:spPr>
          <a:xfrm>
            <a:off x="2426775" y="808000"/>
            <a:ext cx="153510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CLASSIFICATION ALGORITHM -  DECISION TREE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8"/>
          <p:cNvSpPr txBox="1"/>
          <p:nvPr/>
        </p:nvSpPr>
        <p:spPr>
          <a:xfrm>
            <a:off x="2426775" y="2544375"/>
            <a:ext cx="8101800" cy="6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Accuracy: 0.9682914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Precision (High): 0.9495289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Recall (High): 0.9892674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F1-Score (High): 0.9689909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Precision (Low): 0.9887612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Recall (Low): 0.9472483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F1-Score (Low): 0.9675597</a:t>
            </a:r>
            <a:endParaRPr sz="900">
              <a:solidFill>
                <a:srgbClr val="E6E1DC"/>
              </a:solidFill>
              <a:highlight>
                <a:srgbClr val="20202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High Precision and Recall with balanced F1-score.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0" name="Google Shape;3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8425" y="2990675"/>
            <a:ext cx="7777024" cy="48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/>
          <p:nvPr/>
        </p:nvSpPr>
        <p:spPr>
          <a:xfrm>
            <a:off x="3690900" y="252600"/>
            <a:ext cx="137298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ALGORITHM -  RANDOM FOREST</a:t>
            </a:r>
            <a:endParaRPr b="1" sz="5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9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9"/>
          <p:cNvSpPr txBox="1"/>
          <p:nvPr/>
        </p:nvSpPr>
        <p:spPr>
          <a:xfrm>
            <a:off x="2548800" y="2870250"/>
            <a:ext cx="9024000" cy="7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 Random Forest model is trained using Recency, Frequency, and Monetary as predictors to understand the Churn.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Customers who haven't made a purchase in the last 6 months are flagged as churned (Churn = 1), while active customers are flagged as 0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Accuracy: 0.7739464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Precision (Churn): 0.6871036 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Recall (Churn): 0.6885593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68" name="Google Shape;3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3725" y="3543275"/>
            <a:ext cx="6410401" cy="395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/>
        </p:nvSpPr>
        <p:spPr>
          <a:xfrm>
            <a:off x="3086100" y="1888800"/>
            <a:ext cx="8589600" cy="6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Metrics: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Out-of-Bag (OOB) Error Rate: 23.61%.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Matrix: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For the training set, the model shows class errors of 33.45% for class 0 (non-churn) and 17.84% for class 1 (churn).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Feature Importance: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Recency has the highest mean decrease in accuracy (88.29635) and Gini (512.2293), indicating its significant impact on the model's predictive power.</a:t>
            </a:r>
            <a:endParaRPr sz="26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6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Monetary and Frequency also contribute, but to a lesser extent.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75" name="Google Shape;3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1350" y="2198125"/>
            <a:ext cx="6547400" cy="4040676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0"/>
          <p:cNvSpPr txBox="1"/>
          <p:nvPr/>
        </p:nvSpPr>
        <p:spPr>
          <a:xfrm>
            <a:off x="1097275" y="0"/>
            <a:ext cx="16939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ALGORITHM -  RANDOM FOREST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/>
          <p:nvPr/>
        </p:nvSpPr>
        <p:spPr>
          <a:xfrm>
            <a:off x="2479300" y="2335875"/>
            <a:ext cx="10248000" cy="6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9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Clustering: Identified customer segments for targeted</a:t>
            </a:r>
            <a:r>
              <a:rPr lang="en-US" sz="2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9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marketing and personalized experiences.</a:t>
            </a:r>
            <a:endParaRPr sz="29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9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Classification: Predicted churn analysis</a:t>
            </a:r>
            <a:r>
              <a:rPr lang="en-US" sz="29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, aiding inventory management and sales forecasting.</a:t>
            </a:r>
            <a:endParaRPr sz="29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9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Association: Uncovered product relationships for cross-selling and strategic promotions.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41"/>
          <p:cNvSpPr txBox="1"/>
          <p:nvPr/>
        </p:nvSpPr>
        <p:spPr>
          <a:xfrm>
            <a:off x="5332700" y="987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1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4" name="Google Shape;384;p41"/>
          <p:cNvPicPr preferRelativeResize="0"/>
          <p:nvPr/>
        </p:nvPicPr>
        <p:blipFill rotWithShape="1">
          <a:blip r:embed="rId3">
            <a:alphaModFix/>
          </a:blip>
          <a:srcRect b="0" l="34400" r="0" t="10466"/>
          <a:stretch/>
        </p:blipFill>
        <p:spPr>
          <a:xfrm>
            <a:off x="12818950" y="4075650"/>
            <a:ext cx="5469052" cy="41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/>
          <p:nvPr/>
        </p:nvSpPr>
        <p:spPr>
          <a:xfrm>
            <a:off x="7298700" y="3052900"/>
            <a:ext cx="36906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6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/>
        </p:nvSpPr>
        <p:spPr>
          <a:xfrm>
            <a:off x="3329750" y="2198975"/>
            <a:ext cx="8173200" cy="7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700"/>
              <a:buFont typeface="Montserrat"/>
              <a:buChar char="❏"/>
            </a:pPr>
            <a:r>
              <a:rPr b="1"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Dataset Overview</a:t>
            </a:r>
            <a:endParaRPr b="1"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Name: Online Retail Dataset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Source: UCI Machine Learning Repository</a:t>
            </a:r>
            <a:endParaRPr b="1" i="1"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700"/>
              <a:buFont typeface="Montserrat"/>
              <a:buChar char="❏"/>
            </a:pPr>
            <a:r>
              <a:rPr b="1"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Nominal: StockCode, Country, Description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Numerical: Quantity, 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UnitPrice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, Amount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Temporal: InvoiceDate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700"/>
              <a:buFont typeface="Montserrat"/>
              <a:buChar char="❏"/>
            </a:pPr>
            <a:r>
              <a:rPr b="1"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Key Fields</a:t>
            </a:r>
            <a:endParaRPr b="1"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InvoiceNo, 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StockCode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, Description, Quantity, InvoiceDate, 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UnitPrice</a:t>
            </a: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, CustomerID, Country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C234B"/>
              </a:buClr>
              <a:buSzPts val="2700"/>
              <a:buFont typeface="Montserrat"/>
              <a:buChar char="❏"/>
            </a:pPr>
            <a:r>
              <a:rPr b="1"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Dataset Size</a:t>
            </a:r>
            <a:endParaRPr b="1"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~400,000 transactions</a:t>
            </a:r>
            <a:endParaRPr sz="27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5225250" y="8504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20"/>
          <p:cNvPicPr preferRelativeResize="0"/>
          <p:nvPr/>
        </p:nvPicPr>
        <p:blipFill rotWithShape="1">
          <a:blip r:embed="rId3">
            <a:alphaModFix/>
          </a:blip>
          <a:srcRect b="7894" l="0" r="42667" t="11790"/>
          <a:stretch/>
        </p:blipFill>
        <p:spPr>
          <a:xfrm>
            <a:off x="11502950" y="2661036"/>
            <a:ext cx="6785050" cy="534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/>
        </p:nvSpPr>
        <p:spPr>
          <a:xfrm>
            <a:off x="3427650" y="2795125"/>
            <a:ext cx="12638700" cy="3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We conducted an initial assessment of the dataset to identify missing values across different columns.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The percentage of missing values was calculated for each column to quantify the data quality.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5332700" y="987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/>
        </p:nvSpPr>
        <p:spPr>
          <a:xfrm>
            <a:off x="5309325" y="1924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5" name="Google Shape;2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547" y="1272029"/>
            <a:ext cx="13626512" cy="32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792" y="4866512"/>
            <a:ext cx="11046501" cy="454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/>
        </p:nvSpPr>
        <p:spPr>
          <a:xfrm>
            <a:off x="2520700" y="2335875"/>
            <a:ext cx="14063100" cy="6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AutoNum type="arabicPeriod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Converted InvoiceDate to a datetime object using dmy_hm() for consistency. 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AutoNum type="arabicPeriod"/>
            </a:pPr>
            <a:r>
              <a:rPr b="1"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RFM Metrics:</a:t>
            </a:r>
            <a:endParaRPr b="1"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Monetary: Total amount spent by each customer.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Frequency: Number of unique invoices for each customer.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800"/>
              <a:buFont typeface="Montserrat"/>
              <a:buChar char="●"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Recency: Days since the last purchase for each customer.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5332700" y="987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PRE PROCESSING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/>
        </p:nvSpPr>
        <p:spPr>
          <a:xfrm>
            <a:off x="3370975" y="2335875"/>
            <a:ext cx="13212900" cy="53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3. Renamed Amount.x to Amount and Amount.y to Monetary for clarity.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4. Computed the difference between the maximum transaction date and individual InvoiceDate (in days) as a new column Diff.</a:t>
            </a:r>
            <a:endParaRPr sz="38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5332700" y="987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PRE PROCESSING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/>
        </p:nvSpPr>
        <p:spPr>
          <a:xfrm>
            <a:off x="2854375" y="2335875"/>
            <a:ext cx="6526800" cy="7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romanUcPeriod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Transaction volume exhibits a steady increase starting from mid-year, peaking in the months leading up to December, likely due to holiday shopping.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romanUcPeriod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 notable dip is observed in January, which could be attributed to post-holiday season slowdown.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5332700" y="72922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EXPLORATION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2125" y="2795977"/>
            <a:ext cx="8158025" cy="503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/>
        </p:nvSpPr>
        <p:spPr>
          <a:xfrm>
            <a:off x="2854375" y="2335875"/>
            <a:ext cx="6526800" cy="7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arabicParenR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Revenue shows a fluctuating pattern, with notable peaks observed in the months of September and December, likely driven by seasonal sales events.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C234B"/>
              </a:buClr>
              <a:buSzPts val="3000"/>
              <a:buFont typeface="Montserrat"/>
              <a:buAutoNum type="arabicParenR"/>
            </a:pPr>
            <a:r>
              <a:rPr lang="en-US" sz="3000">
                <a:solidFill>
                  <a:srgbClr val="0C234B"/>
                </a:solidFill>
                <a:latin typeface="Montserrat"/>
                <a:ea typeface="Montserrat"/>
                <a:cs typeface="Montserrat"/>
                <a:sym typeface="Montserrat"/>
              </a:rPr>
              <a:t>A sharp dip in revenue is evident during January, aligning with post-holiday shopping slowdown.</a:t>
            </a:r>
            <a:endParaRPr sz="3000">
              <a:solidFill>
                <a:srgbClr val="0C23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 rot="-5400000">
            <a:off x="-1593416" y="6130475"/>
            <a:ext cx="5728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C234A"/>
                </a:solidFill>
                <a:latin typeface="Montserrat"/>
                <a:ea typeface="Montserrat"/>
                <a:cs typeface="Montserrat"/>
                <a:sym typeface="Montserrat"/>
              </a:rPr>
              <a:t>ANALYSIS OF ONLINE RETAIL SALES | INFO 523 DATA MINING | COLLEGE OF INFORMATION SCIENCE | UNIVERSITY OF ARIZONA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5332700" y="848375"/>
            <a:ext cx="9634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Montserrat"/>
                <a:ea typeface="Montserrat"/>
                <a:cs typeface="Montserrat"/>
                <a:sym typeface="Montserrat"/>
              </a:rPr>
              <a:t>DATA EXPLORATION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575" y="2571750"/>
            <a:ext cx="8334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Arizona Profession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B042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